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4" r:id="rId3"/>
    <p:sldId id="283" r:id="rId4"/>
    <p:sldId id="264" r:id="rId5"/>
    <p:sldId id="266" r:id="rId6"/>
    <p:sldId id="282" r:id="rId7"/>
    <p:sldId id="28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7" r:id="rId20"/>
    <p:sldId id="286" r:id="rId21"/>
    <p:sldId id="287" r:id="rId22"/>
    <p:sldId id="288" r:id="rId23"/>
    <p:sldId id="289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7594B-4802-47FF-8067-0053A8293308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C846A-B6D5-44DE-9A04-493CD39DEB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6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644FD-CE10-4E57-9AA6-7230EFCF0768}" type="slidenum">
              <a:rPr lang="en-GB"/>
              <a:pPr/>
              <a:t>4</a:t>
            </a:fld>
            <a:endParaRPr lang="en-GB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Liver from a calf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47654A-28C4-4DD8-B0F9-BD1A1B120B3C}" type="slidenum">
              <a:rPr lang="en-GB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trachea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D1189-349D-4464-8AF5-922FC01E5AEB}" type="slidenum">
              <a:rPr lang="en-GB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BB43-F9C5-4D49-98D2-ADEC72BAD7E7}" type="slidenum">
              <a:rPr lang="en-GB"/>
              <a:pPr/>
              <a:t>19</a:t>
            </a:fld>
            <a:endParaRPr lang="en-GB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00D4B-F70A-45B6-888D-77D19CA69123}" type="slidenum">
              <a:rPr lang="en-GB"/>
              <a:pPr/>
              <a:t>5</a:t>
            </a:fld>
            <a:endParaRPr lang="en-GB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lung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5E009DF-BFC9-4FD2-86D4-41D3B2F3A71B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heart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243E32-F2D9-4D6D-A3F4-BE25FA30EFE5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skin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9E44C5-2103-4CE5-AEA9-8B7660C377F6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brain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658D09-378C-4C34-9AA4-BA5585272728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kidney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652931-549A-4295-AF25-594849F64170}" type="slidenum">
              <a:rPr lang="en-GB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stomach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222FA6-82A8-49A9-9CF8-214A31704267}" type="slidenum">
              <a:rPr lang="en-GB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appendix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88855C-1C35-49EE-B728-580848892753}" type="slidenum">
              <a:rPr lang="en-GB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B40C-13AC-43BC-9F41-1557453EBB04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9852-EE90-439D-8A6D-CE23BB73B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Cells to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Review the signs of life.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how organisms are organised from cells, tissues, organs, and organ systems.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some human organs and organ systems.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some plant organs.</a:t>
            </a:r>
          </a:p>
        </p:txBody>
      </p:sp>
    </p:spTree>
    <p:extLst>
      <p:ext uri="{BB962C8B-B14F-4D97-AF65-F5344CB8AC3E}">
        <p14:creationId xmlns:p14="http://schemas.microsoft.com/office/powerpoint/2010/main" val="27905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duspace.free.fr/vs_pages/heart_dissection_fichiers/real_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00063"/>
            <a:ext cx="5286375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73866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google.co.uk/url?source=imgres&amp;ct=img&amp;q=http://www.cosmosmagazine.com/files/imagecache/news/files/news/brain2.jpg&amp;usg=AFQjCNG-EC1CV2emupxTZNsqLUiP7HVS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57250"/>
            <a:ext cx="62865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google.co.uk/url?source=imgres&amp;ct=img&amp;q=http://1.bp.blogspot.com/_BBSM1IOdFFA/RnzWVLzKWkI/AAAAAAAAADU/84IujsqJnac/s320/DSC01331.JPG&amp;usg=AFQjCNHwo6XQslgI5ddMNDAcfvMQ9IUp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71500"/>
            <a:ext cx="44291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.uk/url?source=imgres&amp;ct=img&amp;q=http://courses.washington.edu/chordate/453photos/gut_photos/rabbit_stomach.jpg&amp;usg=AFQjCNHVXgDF03EwDaqmSC-wRFGgWzpg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80010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google.co.uk/url?source=imgres&amp;ct=img&amp;q=http://christinamueller.typepad.com/photos/appendicitis_recovery/appendix-pi.jpg&amp;usg=AFQjCNF3I8DWnrd5200mYvtRQtPAHTdB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75723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google.co.uk/url?source=imgres&amp;ct=img&amp;q=http://www.germes-online.com/direct/dbimage/50178394/Frozen_Pork_Liver.jpg&amp;usg=AFQjCNFAQ7dhFCMzA1izpxr8kdw6VbE1u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293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google.co.uk/url?source=imgres&amp;ct=img&amp;q=http://eduspace.free.fr/vs_pages/heart_dissection_fichiers/trachea_oesop.jpg&amp;usg=AFQjCNEBTqeSLVH1Afbk1Efi119Tujb11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4313"/>
            <a:ext cx="5643562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0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Plants also have </a:t>
            </a:r>
            <a:r>
              <a:rPr lang="en-GB" dirty="0" smtClean="0"/>
              <a:t>organs!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19722" r="35938" b="8333"/>
          <a:stretch/>
        </p:blipFill>
        <p:spPr bwMode="auto">
          <a:xfrm>
            <a:off x="2483768" y="1412776"/>
            <a:ext cx="3784244" cy="50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26876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Flower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- for reproduction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18513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Leaves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- for photosynthesis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14908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Stem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- to transport water and nutrients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08518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Root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- Absorb water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683568" y="2273201"/>
            <a:ext cx="4032448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010066"/>
                </a:solidFill>
                <a:latin typeface="Comic Sans MS" pitchFamily="66" charset="0"/>
              </a:rPr>
              <a:t>Groups of organs form </a:t>
            </a:r>
            <a:r>
              <a:rPr lang="en-US" sz="2400" dirty="0">
                <a:solidFill>
                  <a:srgbClr val="F88818"/>
                </a:solidFill>
                <a:latin typeface="Comic Sans MS" pitchFamily="66" charset="0"/>
              </a:rPr>
              <a:t>systems</a:t>
            </a:r>
            <a:r>
              <a:rPr lang="en-US" sz="2400" b="0" dirty="0">
                <a:solidFill>
                  <a:srgbClr val="010066"/>
                </a:solidFill>
                <a:latin typeface="Comic Sans MS" pitchFamily="66" charset="0"/>
              </a:rPr>
              <a:t>.</a:t>
            </a:r>
          </a:p>
          <a:p>
            <a:r>
              <a:rPr lang="en-US" sz="2400" b="0" dirty="0">
                <a:solidFill>
                  <a:srgbClr val="010066"/>
                </a:solidFill>
                <a:latin typeface="Comic Sans MS" pitchFamily="66" charset="0"/>
              </a:rPr>
              <a:t> </a:t>
            </a:r>
          </a:p>
          <a:p>
            <a:r>
              <a:rPr lang="en-GB" sz="2400" b="0" dirty="0" smtClean="0">
                <a:solidFill>
                  <a:srgbClr val="010066"/>
                </a:solidFill>
                <a:latin typeface="Comic Sans MS" pitchFamily="66" charset="0"/>
              </a:rPr>
              <a:t>Organs that work together to do one specific job are called an organ system.</a:t>
            </a:r>
            <a:endParaRPr lang="en-US" sz="2400" b="0" dirty="0">
              <a:solidFill>
                <a:srgbClr val="010066"/>
              </a:solidFill>
              <a:latin typeface="Comic Sans MS" pitchFamily="66" charset="0"/>
            </a:endParaRPr>
          </a:p>
        </p:txBody>
      </p:sp>
      <p:sp>
        <p:nvSpPr>
          <p:cNvPr id="344084" name="Rectangle 20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Organ Systems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44088" name="Picture 24" descr="AK_organs_and_veins"/>
          <p:cNvPicPr>
            <a:picLocks noChangeAspect="1" noChangeArrowheads="1"/>
          </p:cNvPicPr>
          <p:nvPr/>
        </p:nvPicPr>
        <p:blipFill rotWithShape="1">
          <a:blip r:embed="rId3" cstate="print"/>
          <a:srcRect l="30640" r="27860"/>
          <a:stretch/>
        </p:blipFill>
        <p:spPr bwMode="auto">
          <a:xfrm>
            <a:off x="4962525" y="836712"/>
            <a:ext cx="31623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textbook to fill in the packet on “Cells, Tissues, Organs, and Organ Systems”.</a:t>
            </a:r>
          </a:p>
          <a:p>
            <a:r>
              <a:rPr lang="en-GB" dirty="0" smtClean="0"/>
              <a:t>Use these pages: 20, 34-35, 8-9, 7, back to 8-9.</a:t>
            </a:r>
          </a:p>
          <a:p>
            <a:r>
              <a:rPr lang="en-GB" dirty="0" smtClean="0"/>
              <a:t>Do as many as you can, if you don’t know it skip it and move on.</a:t>
            </a:r>
          </a:p>
          <a:p>
            <a:r>
              <a:rPr lang="en-GB" dirty="0" smtClean="0"/>
              <a:t>We will go over it afterwards.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9075" r="75340" b="11769"/>
          <a:stretch/>
        </p:blipFill>
        <p:spPr bwMode="auto">
          <a:xfrm>
            <a:off x="323528" y="90736"/>
            <a:ext cx="4464496" cy="664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793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Nervous System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393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Helps the parts of the body communicate (sends messages)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0527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Brain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4208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Spinal Cord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Nerves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9814" r="76223" b="14630"/>
          <a:stretch/>
        </p:blipFill>
        <p:spPr bwMode="auto">
          <a:xfrm>
            <a:off x="1907704" y="116632"/>
            <a:ext cx="4509956" cy="65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0415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Digestive System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982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Breaks down food we eat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132856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79715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Small Intestine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2564904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Oesophagus (Gullet)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211796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Stomach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8159" y="5166484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 Intestine (Colon)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068" y="6165304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Rectum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3148" r="63438" b="9259"/>
          <a:stretch/>
        </p:blipFill>
        <p:spPr bwMode="auto">
          <a:xfrm>
            <a:off x="2195736" y="188640"/>
            <a:ext cx="420345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88640"/>
            <a:ext cx="28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Circulatory System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8580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Transports substances all over the body (through the blood)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134" y="2564904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Heart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140968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Blood Vessels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9259" r="61041" b="12593"/>
          <a:stretch/>
        </p:blipFill>
        <p:spPr bwMode="auto">
          <a:xfrm>
            <a:off x="2123728" y="116632"/>
            <a:ext cx="4614429" cy="64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2708920"/>
            <a:ext cx="35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Trachea (Windpipe)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607" y="548680"/>
            <a:ext cx="35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Breathing (bringing in oxygen and removing carbon dioxide)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00808"/>
            <a:ext cx="35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Nose (nasal cavity)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9348"/>
            <a:ext cx="35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Respiratory System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607" y="5949280"/>
            <a:ext cx="9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Lungs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>
                <a:latin typeface="Comic Sans MS" pitchFamily="66" charset="0"/>
              </a:rPr>
              <a:t>Cells, tissues, organs and systems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Basically, all living things are made up of cells…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4711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A group of CELLS makes up a TISSUE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32766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A group of TISSUES makes up an ORGAN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501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A group of ORGANS makes up a SYSTEM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6035675"/>
            <a:ext cx="5495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A group of SYSTEMS make up an ORGANISM</a:t>
            </a:r>
          </a:p>
        </p:txBody>
      </p:sp>
      <p:pic>
        <p:nvPicPr>
          <p:cNvPr id="5130" name="Picture 10" descr="leaf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85800"/>
            <a:ext cx="2590800" cy="1928813"/>
          </a:xfrm>
          <a:prstGeom prst="rect">
            <a:avLst/>
          </a:prstGeom>
          <a:noFill/>
        </p:spPr>
      </p:pic>
      <p:pic>
        <p:nvPicPr>
          <p:cNvPr id="5131" name="Picture 11" descr="L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763" y="2895600"/>
            <a:ext cx="1671637" cy="167640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07225" y="4876800"/>
            <a:ext cx="1298575" cy="1981200"/>
            <a:chOff x="4414" y="3072"/>
            <a:chExt cx="818" cy="1248"/>
          </a:xfrm>
        </p:grpSpPr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4416" y="3072"/>
              <a:ext cx="816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134" name="Picture 14" descr="PLA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4" y="3168"/>
              <a:ext cx="804" cy="1152"/>
            </a:xfrm>
            <a:prstGeom prst="rect">
              <a:avLst/>
            </a:prstGeom>
            <a:noFill/>
          </p:spPr>
        </p:pic>
      </p:grp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5029200" y="1143000"/>
            <a:ext cx="15240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029200" y="3505200"/>
            <a:ext cx="19050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181600" y="4876800"/>
            <a:ext cx="19812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81600" y="4876800"/>
            <a:ext cx="3276600" cy="1981200"/>
            <a:chOff x="3264" y="3072"/>
            <a:chExt cx="2064" cy="1248"/>
          </a:xfrm>
        </p:grpSpPr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V="1">
              <a:off x="3264" y="3744"/>
              <a:ext cx="1056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4320" y="3072"/>
              <a:ext cx="1008" cy="124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5" grpId="0" animBg="1"/>
      <p:bldP spid="5136" grpId="0" animBg="1"/>
      <p:bldP spid="51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03800" y="1341438"/>
            <a:ext cx="3744913" cy="551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latin typeface="Comic Sans MS" pitchFamily="66" charset="0"/>
              </a:rPr>
              <a:t>Another example</a:t>
            </a:r>
            <a:endParaRPr lang="en-US" sz="4400"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i="1">
                <a:latin typeface="Comic Sans MS" pitchFamily="66" charset="0"/>
              </a:rPr>
              <a:t>Here’s another example in humans:</a:t>
            </a:r>
            <a:endParaRPr lang="en-US" sz="2400" i="1">
              <a:latin typeface="Comic Sans MS" pitchFamily="66" charset="0"/>
            </a:endParaRPr>
          </a:p>
        </p:txBody>
      </p:sp>
      <p:pic>
        <p:nvPicPr>
          <p:cNvPr id="4103" name="Picture 7" descr="muscles 2"/>
          <p:cNvPicPr>
            <a:picLocks noChangeAspect="1" noChangeArrowheads="1"/>
          </p:cNvPicPr>
          <p:nvPr/>
        </p:nvPicPr>
        <p:blipFill>
          <a:blip r:embed="rId3" cstate="print"/>
          <a:srcRect t="9033" r="2226" b="10294"/>
          <a:stretch>
            <a:fillRect/>
          </a:stretch>
        </p:blipFill>
        <p:spPr bwMode="auto">
          <a:xfrm rot="-21600000">
            <a:off x="5580063" y="2492375"/>
            <a:ext cx="2719387" cy="792163"/>
          </a:xfrm>
          <a:prstGeom prst="rect">
            <a:avLst/>
          </a:prstGeom>
          <a:noFill/>
        </p:spPr>
      </p:pic>
      <p:pic>
        <p:nvPicPr>
          <p:cNvPr id="4104" name="Picture 8" descr="muscles 1"/>
          <p:cNvPicPr>
            <a:picLocks noChangeAspect="1" noChangeArrowheads="1"/>
          </p:cNvPicPr>
          <p:nvPr/>
        </p:nvPicPr>
        <p:blipFill>
          <a:blip r:embed="rId4" cstate="print"/>
          <a:srcRect l="3766" t="6012" r="4604" b="19653"/>
          <a:stretch>
            <a:fillRect/>
          </a:stretch>
        </p:blipFill>
        <p:spPr bwMode="auto">
          <a:xfrm>
            <a:off x="5795963" y="1484313"/>
            <a:ext cx="1871662" cy="792162"/>
          </a:xfrm>
          <a:prstGeom prst="rect">
            <a:avLst/>
          </a:prstGeom>
          <a:noFill/>
        </p:spPr>
      </p:pic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724525" y="4508500"/>
          <a:ext cx="6826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orelDRAW 6.0" r:id="rId5" imgW="4091760" imgH="8906040" progId="">
                  <p:embed/>
                </p:oleObj>
              </mc:Choice>
              <mc:Fallback>
                <p:oleObj name="CorelDRAW 6.0" r:id="rId5" imgW="4091760" imgH="8906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08500"/>
                        <a:ext cx="68262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011863" y="3429000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orelDRAW 6.0" r:id="rId7" imgW="9285480" imgH="5065560" progId="">
                  <p:embed/>
                </p:oleObj>
              </mc:Choice>
              <mc:Fallback>
                <p:oleObj name="CorelDRAW 6.0" r:id="rId7" imgW="9285480" imgH="5065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429000"/>
                        <a:ext cx="15748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 flipH="1">
            <a:off x="7164388" y="5157788"/>
            <a:ext cx="720725" cy="1390650"/>
            <a:chOff x="1920" y="1152"/>
            <a:chExt cx="1456" cy="2486"/>
          </a:xfrm>
        </p:grpSpPr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920" y="3396"/>
              <a:ext cx="598" cy="242"/>
            </a:xfrm>
            <a:custGeom>
              <a:avLst/>
              <a:gdLst/>
              <a:ahLst/>
              <a:cxnLst>
                <a:cxn ang="0">
                  <a:pos x="284" y="81"/>
                </a:cxn>
                <a:cxn ang="0">
                  <a:pos x="227" y="166"/>
                </a:cxn>
                <a:cxn ang="0">
                  <a:pos x="132" y="81"/>
                </a:cxn>
                <a:cxn ang="0">
                  <a:pos x="0" y="166"/>
                </a:cxn>
                <a:cxn ang="0">
                  <a:pos x="10" y="251"/>
                </a:cxn>
                <a:cxn ang="0">
                  <a:pos x="387" y="383"/>
                </a:cxn>
                <a:cxn ang="0">
                  <a:pos x="557" y="364"/>
                </a:cxn>
                <a:cxn ang="0">
                  <a:pos x="567" y="327"/>
                </a:cxn>
                <a:cxn ang="0">
                  <a:pos x="520" y="166"/>
                </a:cxn>
                <a:cxn ang="0">
                  <a:pos x="454" y="24"/>
                </a:cxn>
                <a:cxn ang="0">
                  <a:pos x="284" y="8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 flipH="1">
              <a:off x="2545" y="3386"/>
              <a:ext cx="598" cy="243"/>
            </a:xfrm>
            <a:custGeom>
              <a:avLst/>
              <a:gdLst/>
              <a:ahLst/>
              <a:cxnLst>
                <a:cxn ang="0">
                  <a:pos x="284" y="81"/>
                </a:cxn>
                <a:cxn ang="0">
                  <a:pos x="227" y="166"/>
                </a:cxn>
                <a:cxn ang="0">
                  <a:pos x="132" y="81"/>
                </a:cxn>
                <a:cxn ang="0">
                  <a:pos x="0" y="166"/>
                </a:cxn>
                <a:cxn ang="0">
                  <a:pos x="10" y="251"/>
                </a:cxn>
                <a:cxn ang="0">
                  <a:pos x="387" y="383"/>
                </a:cxn>
                <a:cxn ang="0">
                  <a:pos x="557" y="364"/>
                </a:cxn>
                <a:cxn ang="0">
                  <a:pos x="567" y="327"/>
                </a:cxn>
                <a:cxn ang="0">
                  <a:pos x="520" y="166"/>
                </a:cxn>
                <a:cxn ang="0">
                  <a:pos x="454" y="24"/>
                </a:cxn>
                <a:cxn ang="0">
                  <a:pos x="284" y="8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 flipH="1">
              <a:off x="1957" y="2703"/>
              <a:ext cx="309" cy="232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70" y="76"/>
                </a:cxn>
                <a:cxn ang="0">
                  <a:pos x="270" y="161"/>
                </a:cxn>
                <a:cxn ang="0">
                  <a:pos x="232" y="151"/>
                </a:cxn>
                <a:cxn ang="0">
                  <a:pos x="241" y="199"/>
                </a:cxn>
                <a:cxn ang="0">
                  <a:pos x="232" y="265"/>
                </a:cxn>
                <a:cxn ang="0">
                  <a:pos x="203" y="274"/>
                </a:cxn>
                <a:cxn ang="0">
                  <a:pos x="194" y="246"/>
                </a:cxn>
                <a:cxn ang="0">
                  <a:pos x="166" y="132"/>
                </a:cxn>
                <a:cxn ang="0">
                  <a:pos x="118" y="265"/>
                </a:cxn>
                <a:cxn ang="0">
                  <a:pos x="90" y="255"/>
                </a:cxn>
                <a:cxn ang="0">
                  <a:pos x="81" y="132"/>
                </a:cxn>
                <a:cxn ang="0">
                  <a:pos x="90" y="161"/>
                </a:cxn>
                <a:cxn ang="0">
                  <a:pos x="24" y="217"/>
                </a:cxn>
                <a:cxn ang="0">
                  <a:pos x="5" y="180"/>
                </a:cxn>
                <a:cxn ang="0">
                  <a:pos x="81" y="29"/>
                </a:cxn>
                <a:cxn ang="0">
                  <a:pos x="213" y="0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 flipH="1">
              <a:off x="3083" y="2562"/>
              <a:ext cx="293" cy="250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33" y="47"/>
                </a:cxn>
                <a:cxn ang="0">
                  <a:pos x="62" y="113"/>
                </a:cxn>
                <a:cxn ang="0">
                  <a:pos x="43" y="142"/>
                </a:cxn>
                <a:cxn ang="0">
                  <a:pos x="15" y="160"/>
                </a:cxn>
                <a:cxn ang="0">
                  <a:pos x="90" y="208"/>
                </a:cxn>
                <a:cxn ang="0">
                  <a:pos x="100" y="236"/>
                </a:cxn>
                <a:cxn ang="0">
                  <a:pos x="166" y="264"/>
                </a:cxn>
                <a:cxn ang="0">
                  <a:pos x="185" y="283"/>
                </a:cxn>
                <a:cxn ang="0">
                  <a:pos x="213" y="302"/>
                </a:cxn>
                <a:cxn ang="0">
                  <a:pos x="269" y="227"/>
                </a:cxn>
                <a:cxn ang="0">
                  <a:pos x="260" y="28"/>
                </a:cxn>
                <a:cxn ang="0">
                  <a:pos x="147" y="0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 flipH="1">
              <a:off x="2350" y="2011"/>
              <a:ext cx="332" cy="228"/>
            </a:xfrm>
            <a:custGeom>
              <a:avLst/>
              <a:gdLst/>
              <a:ahLst/>
              <a:cxnLst>
                <a:cxn ang="0">
                  <a:pos x="9" y="212"/>
                </a:cxn>
                <a:cxn ang="0">
                  <a:pos x="66" y="174"/>
                </a:cxn>
                <a:cxn ang="0">
                  <a:pos x="104" y="61"/>
                </a:cxn>
                <a:cxn ang="0">
                  <a:pos x="132" y="51"/>
                </a:cxn>
                <a:cxn ang="0">
                  <a:pos x="198" y="42"/>
                </a:cxn>
                <a:cxn ang="0">
                  <a:pos x="377" y="51"/>
                </a:cxn>
                <a:cxn ang="0">
                  <a:pos x="425" y="165"/>
                </a:cxn>
                <a:cxn ang="0">
                  <a:pos x="453" y="259"/>
                </a:cxn>
                <a:cxn ang="0">
                  <a:pos x="425" y="353"/>
                </a:cxn>
                <a:cxn ang="0">
                  <a:pos x="330" y="382"/>
                </a:cxn>
                <a:cxn ang="0">
                  <a:pos x="113" y="344"/>
                </a:cxn>
                <a:cxn ang="0">
                  <a:pos x="104" y="316"/>
                </a:cxn>
                <a:cxn ang="0">
                  <a:pos x="47" y="278"/>
                </a:cxn>
                <a:cxn ang="0">
                  <a:pos x="37" y="250"/>
                </a:cxn>
                <a:cxn ang="0">
                  <a:pos x="9" y="212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 flipH="1">
              <a:off x="2115" y="1385"/>
              <a:ext cx="802" cy="66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 flipH="1">
              <a:off x="2633" y="1600"/>
              <a:ext cx="118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 flipH="1">
              <a:off x="2667" y="1633"/>
              <a:ext cx="56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 flipH="1">
              <a:off x="2377" y="1602"/>
              <a:ext cx="118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 flipH="1">
              <a:off x="2411" y="1635"/>
              <a:ext cx="5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 flipH="1">
              <a:off x="2543" y="1721"/>
              <a:ext cx="57" cy="7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 flipH="1">
              <a:off x="1988" y="2112"/>
              <a:ext cx="1257" cy="735"/>
            </a:xfrm>
            <a:custGeom>
              <a:avLst/>
              <a:gdLst/>
              <a:ahLst/>
              <a:cxnLst>
                <a:cxn ang="0">
                  <a:pos x="787" y="38"/>
                </a:cxn>
                <a:cxn ang="0">
                  <a:pos x="853" y="76"/>
                </a:cxn>
                <a:cxn ang="0">
                  <a:pos x="881" y="104"/>
                </a:cxn>
                <a:cxn ang="0">
                  <a:pos x="966" y="142"/>
                </a:cxn>
                <a:cxn ang="0">
                  <a:pos x="1127" y="132"/>
                </a:cxn>
                <a:cxn ang="0">
                  <a:pos x="1174" y="85"/>
                </a:cxn>
                <a:cxn ang="0">
                  <a:pos x="1230" y="47"/>
                </a:cxn>
                <a:cxn ang="0">
                  <a:pos x="1363" y="9"/>
                </a:cxn>
                <a:cxn ang="0">
                  <a:pos x="1495" y="19"/>
                </a:cxn>
                <a:cxn ang="0">
                  <a:pos x="1561" y="151"/>
                </a:cxn>
                <a:cxn ang="0">
                  <a:pos x="1589" y="425"/>
                </a:cxn>
                <a:cxn ang="0">
                  <a:pos x="1618" y="585"/>
                </a:cxn>
                <a:cxn ang="0">
                  <a:pos x="1646" y="793"/>
                </a:cxn>
                <a:cxn ang="0">
                  <a:pos x="1703" y="1020"/>
                </a:cxn>
                <a:cxn ang="0">
                  <a:pos x="1712" y="1058"/>
                </a:cxn>
                <a:cxn ang="0">
                  <a:pos x="1684" y="1076"/>
                </a:cxn>
                <a:cxn ang="0">
                  <a:pos x="1561" y="1086"/>
                </a:cxn>
                <a:cxn ang="0">
                  <a:pos x="1372" y="500"/>
                </a:cxn>
                <a:cxn ang="0">
                  <a:pos x="1334" y="406"/>
                </a:cxn>
                <a:cxn ang="0">
                  <a:pos x="1334" y="1228"/>
                </a:cxn>
                <a:cxn ang="0">
                  <a:pos x="1230" y="1218"/>
                </a:cxn>
                <a:cxn ang="0">
                  <a:pos x="985" y="1143"/>
                </a:cxn>
                <a:cxn ang="0">
                  <a:pos x="560" y="1143"/>
                </a:cxn>
                <a:cxn ang="0">
                  <a:pos x="569" y="1114"/>
                </a:cxn>
                <a:cxn ang="0">
                  <a:pos x="607" y="519"/>
                </a:cxn>
                <a:cxn ang="0">
                  <a:pos x="598" y="425"/>
                </a:cxn>
                <a:cxn ang="0">
                  <a:pos x="560" y="491"/>
                </a:cxn>
                <a:cxn ang="0">
                  <a:pos x="447" y="614"/>
                </a:cxn>
                <a:cxn ang="0">
                  <a:pos x="418" y="642"/>
                </a:cxn>
                <a:cxn ang="0">
                  <a:pos x="305" y="822"/>
                </a:cxn>
                <a:cxn ang="0">
                  <a:pos x="229" y="954"/>
                </a:cxn>
                <a:cxn ang="0">
                  <a:pos x="154" y="925"/>
                </a:cxn>
                <a:cxn ang="0">
                  <a:pos x="144" y="897"/>
                </a:cxn>
                <a:cxn ang="0">
                  <a:pos x="116" y="878"/>
                </a:cxn>
                <a:cxn ang="0">
                  <a:pos x="88" y="850"/>
                </a:cxn>
                <a:cxn ang="0">
                  <a:pos x="22" y="812"/>
                </a:cxn>
                <a:cxn ang="0">
                  <a:pos x="3" y="774"/>
                </a:cxn>
                <a:cxn ang="0">
                  <a:pos x="41" y="718"/>
                </a:cxn>
                <a:cxn ang="0">
                  <a:pos x="211" y="557"/>
                </a:cxn>
                <a:cxn ang="0">
                  <a:pos x="296" y="415"/>
                </a:cxn>
                <a:cxn ang="0">
                  <a:pos x="390" y="330"/>
                </a:cxn>
                <a:cxn ang="0">
                  <a:pos x="541" y="151"/>
                </a:cxn>
                <a:cxn ang="0">
                  <a:pos x="617" y="47"/>
                </a:cxn>
                <a:cxn ang="0">
                  <a:pos x="711" y="0"/>
                </a:cxn>
                <a:cxn ang="0">
                  <a:pos x="758" y="9"/>
                </a:cxn>
                <a:cxn ang="0">
                  <a:pos x="787" y="38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 flipH="1">
              <a:off x="2170" y="2713"/>
              <a:ext cx="715" cy="776"/>
            </a:xfrm>
            <a:custGeom>
              <a:avLst/>
              <a:gdLst/>
              <a:ahLst/>
              <a:cxnLst>
                <a:cxn ang="0">
                  <a:pos x="75" y="83"/>
                </a:cxn>
                <a:cxn ang="0">
                  <a:pos x="66" y="206"/>
                </a:cxn>
                <a:cxn ang="0">
                  <a:pos x="56" y="593"/>
                </a:cxn>
                <a:cxn ang="0">
                  <a:pos x="0" y="848"/>
                </a:cxn>
                <a:cxn ang="0">
                  <a:pos x="28" y="858"/>
                </a:cxn>
                <a:cxn ang="0">
                  <a:pos x="293" y="839"/>
                </a:cxn>
                <a:cxn ang="0">
                  <a:pos x="302" y="773"/>
                </a:cxn>
                <a:cxn ang="0">
                  <a:pos x="321" y="688"/>
                </a:cxn>
                <a:cxn ang="0">
                  <a:pos x="330" y="348"/>
                </a:cxn>
                <a:cxn ang="0">
                  <a:pos x="340" y="376"/>
                </a:cxn>
                <a:cxn ang="0">
                  <a:pos x="349" y="471"/>
                </a:cxn>
                <a:cxn ang="0">
                  <a:pos x="368" y="612"/>
                </a:cxn>
                <a:cxn ang="0">
                  <a:pos x="377" y="924"/>
                </a:cxn>
                <a:cxn ang="0">
                  <a:pos x="491" y="905"/>
                </a:cxn>
                <a:cxn ang="0">
                  <a:pos x="547" y="886"/>
                </a:cxn>
                <a:cxn ang="0">
                  <a:pos x="680" y="886"/>
                </a:cxn>
                <a:cxn ang="0">
                  <a:pos x="623" y="659"/>
                </a:cxn>
                <a:cxn ang="0">
                  <a:pos x="557" y="168"/>
                </a:cxn>
                <a:cxn ang="0">
                  <a:pos x="481" y="46"/>
                </a:cxn>
                <a:cxn ang="0">
                  <a:pos x="170" y="27"/>
                </a:cxn>
                <a:cxn ang="0">
                  <a:pos x="94" y="55"/>
                </a:cxn>
                <a:cxn ang="0">
                  <a:pos x="75" y="8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 flipH="1">
              <a:off x="2633" y="1554"/>
              <a:ext cx="133" cy="3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4" y="2"/>
                </a:cxn>
                <a:cxn ang="0">
                  <a:pos x="112" y="6"/>
                </a:cxn>
                <a:cxn ang="0">
                  <a:pos x="128" y="30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 flipH="1">
              <a:off x="2373" y="1547"/>
              <a:ext cx="133" cy="3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4" y="2"/>
                </a:cxn>
                <a:cxn ang="0">
                  <a:pos x="112" y="6"/>
                </a:cxn>
                <a:cxn ang="0">
                  <a:pos x="128" y="30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 flipH="1">
              <a:off x="2510" y="1857"/>
              <a:ext cx="94" cy="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 flipH="1">
              <a:off x="1940" y="1152"/>
              <a:ext cx="1096" cy="556"/>
            </a:xfrm>
            <a:custGeom>
              <a:avLst/>
              <a:gdLst/>
              <a:ahLst/>
              <a:cxnLst>
                <a:cxn ang="0">
                  <a:pos x="92" y="620"/>
                </a:cxn>
                <a:cxn ang="0">
                  <a:pos x="56" y="632"/>
                </a:cxn>
                <a:cxn ang="0">
                  <a:pos x="92" y="584"/>
                </a:cxn>
                <a:cxn ang="0">
                  <a:pos x="0" y="508"/>
                </a:cxn>
                <a:cxn ang="0">
                  <a:pos x="28" y="308"/>
                </a:cxn>
                <a:cxn ang="0">
                  <a:pos x="144" y="344"/>
                </a:cxn>
                <a:cxn ang="0">
                  <a:pos x="132" y="212"/>
                </a:cxn>
                <a:cxn ang="0">
                  <a:pos x="200" y="224"/>
                </a:cxn>
                <a:cxn ang="0">
                  <a:pos x="256" y="288"/>
                </a:cxn>
                <a:cxn ang="0">
                  <a:pos x="260" y="288"/>
                </a:cxn>
                <a:cxn ang="0">
                  <a:pos x="312" y="112"/>
                </a:cxn>
                <a:cxn ang="0">
                  <a:pos x="376" y="240"/>
                </a:cxn>
                <a:cxn ang="0">
                  <a:pos x="408" y="188"/>
                </a:cxn>
                <a:cxn ang="0">
                  <a:pos x="468" y="76"/>
                </a:cxn>
                <a:cxn ang="0">
                  <a:pos x="496" y="12"/>
                </a:cxn>
                <a:cxn ang="0">
                  <a:pos x="516" y="56"/>
                </a:cxn>
                <a:cxn ang="0">
                  <a:pos x="540" y="212"/>
                </a:cxn>
                <a:cxn ang="0">
                  <a:pos x="688" y="44"/>
                </a:cxn>
                <a:cxn ang="0">
                  <a:pos x="644" y="272"/>
                </a:cxn>
                <a:cxn ang="0">
                  <a:pos x="724" y="232"/>
                </a:cxn>
                <a:cxn ang="0">
                  <a:pos x="880" y="200"/>
                </a:cxn>
                <a:cxn ang="0">
                  <a:pos x="792" y="296"/>
                </a:cxn>
                <a:cxn ang="0">
                  <a:pos x="964" y="372"/>
                </a:cxn>
                <a:cxn ang="0">
                  <a:pos x="932" y="424"/>
                </a:cxn>
                <a:cxn ang="0">
                  <a:pos x="868" y="460"/>
                </a:cxn>
                <a:cxn ang="0">
                  <a:pos x="888" y="496"/>
                </a:cxn>
                <a:cxn ang="0">
                  <a:pos x="1044" y="608"/>
                </a:cxn>
                <a:cxn ang="0">
                  <a:pos x="904" y="584"/>
                </a:cxn>
                <a:cxn ang="0">
                  <a:pos x="892" y="596"/>
                </a:cxn>
                <a:cxn ang="0">
                  <a:pos x="916" y="652"/>
                </a:cxn>
                <a:cxn ang="0">
                  <a:pos x="932" y="672"/>
                </a:cxn>
                <a:cxn ang="0">
                  <a:pos x="856" y="624"/>
                </a:cxn>
                <a:cxn ang="0">
                  <a:pos x="800" y="536"/>
                </a:cxn>
                <a:cxn ang="0">
                  <a:pos x="680" y="396"/>
                </a:cxn>
                <a:cxn ang="0">
                  <a:pos x="452" y="328"/>
                </a:cxn>
                <a:cxn ang="0">
                  <a:pos x="328" y="348"/>
                </a:cxn>
                <a:cxn ang="0">
                  <a:pos x="208" y="460"/>
                </a:cxn>
                <a:cxn ang="0">
                  <a:pos x="156" y="576"/>
                </a:cxn>
                <a:cxn ang="0">
                  <a:pos x="140" y="612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124075" y="1700213"/>
            <a:ext cx="3671888" cy="457200"/>
            <a:chOff x="1338" y="1071"/>
            <a:chExt cx="2313" cy="288"/>
          </a:xfrm>
        </p:grpSpPr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1338" y="1071"/>
              <a:ext cx="1270" cy="28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Muscle cells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2562" y="1117"/>
              <a:ext cx="1089" cy="181"/>
            </a:xfrm>
            <a:prstGeom prst="rightArrow">
              <a:avLst>
                <a:gd name="adj1" fmla="val 50000"/>
                <a:gd name="adj2" fmla="val 15041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35150" y="2708275"/>
            <a:ext cx="3887788" cy="457200"/>
            <a:chOff x="1156" y="1706"/>
            <a:chExt cx="2449" cy="288"/>
          </a:xfrm>
        </p:grpSpPr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1156" y="1706"/>
              <a:ext cx="1633" cy="288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Muscle tissue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2653" y="1752"/>
              <a:ext cx="952" cy="181"/>
            </a:xfrm>
            <a:prstGeom prst="rightArrow">
              <a:avLst>
                <a:gd name="adj1" fmla="val 50000"/>
                <a:gd name="adj2" fmla="val 131492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908175" y="3789363"/>
            <a:ext cx="4608513" cy="457200"/>
            <a:chOff x="1202" y="2387"/>
            <a:chExt cx="2903" cy="288"/>
          </a:xfrm>
        </p:grpSpPr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1202" y="2387"/>
              <a:ext cx="1542" cy="28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Organ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auto">
            <a:xfrm>
              <a:off x="2381" y="2432"/>
              <a:ext cx="1724" cy="181"/>
            </a:xfrm>
            <a:prstGeom prst="rightArrow">
              <a:avLst>
                <a:gd name="adj1" fmla="val 50000"/>
                <a:gd name="adj2" fmla="val 238122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051050" y="4941888"/>
            <a:ext cx="3673475" cy="457200"/>
            <a:chOff x="1292" y="3113"/>
            <a:chExt cx="2314" cy="288"/>
          </a:xfrm>
        </p:grpSpPr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1292" y="3113"/>
              <a:ext cx="1406" cy="28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System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136" name="AutoShape 40"/>
            <p:cNvSpPr>
              <a:spLocks noChangeArrowheads="1"/>
            </p:cNvSpPr>
            <p:nvPr/>
          </p:nvSpPr>
          <p:spPr bwMode="auto">
            <a:xfrm>
              <a:off x="2472" y="3158"/>
              <a:ext cx="1134" cy="181"/>
            </a:xfrm>
            <a:prstGeom prst="rightArrow">
              <a:avLst>
                <a:gd name="adj1" fmla="val 50000"/>
                <a:gd name="adj2" fmla="val 156630"/>
              </a:avLst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908175" y="6237288"/>
            <a:ext cx="5184775" cy="457200"/>
            <a:chOff x="1202" y="3929"/>
            <a:chExt cx="3266" cy="288"/>
          </a:xfrm>
        </p:grpSpPr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1202" y="3929"/>
              <a:ext cx="1542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Organism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139" name="AutoShape 43"/>
            <p:cNvSpPr>
              <a:spLocks noChangeArrowheads="1"/>
            </p:cNvSpPr>
            <p:nvPr/>
          </p:nvSpPr>
          <p:spPr bwMode="auto">
            <a:xfrm>
              <a:off x="2517" y="3974"/>
              <a:ext cx="1951" cy="181"/>
            </a:xfrm>
            <a:prstGeom prst="rightArrow">
              <a:avLst>
                <a:gd name="adj1" fmla="val 50000"/>
                <a:gd name="adj2" fmla="val 269475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know if something is alive?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 Seven Signs of Life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722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596900" y="1064697"/>
            <a:ext cx="8728075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  <a:latin typeface="Comic Sans MS" pitchFamily="66" charset="0"/>
              </a:rPr>
              <a:t>Living things are made up of organized systems.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608013" y="1708254"/>
            <a:ext cx="7348537" cy="10618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  <a:latin typeface="Comic Sans MS" pitchFamily="66" charset="0"/>
              </a:rPr>
              <a:t>Each specific cell is grouped with cells similar in structure and function to form a</a:t>
            </a:r>
            <a:r>
              <a:rPr lang="en-US" b="0">
                <a:solidFill>
                  <a:srgbClr val="F88818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F88818"/>
                </a:solidFill>
                <a:latin typeface="Comic Sans MS" pitchFamily="66" charset="0"/>
              </a:rPr>
              <a:t>tissue</a:t>
            </a:r>
            <a:r>
              <a:rPr lang="en-US" b="0">
                <a:solidFill>
                  <a:srgbClr val="010066"/>
                </a:solidFill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b="0">
              <a:solidFill>
                <a:srgbClr val="010066"/>
              </a:solidFill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3041651"/>
            <a:ext cx="1479550" cy="1662113"/>
            <a:chOff x="3504" y="1708"/>
            <a:chExt cx="932" cy="104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128" y="2140"/>
              <a:ext cx="308" cy="327"/>
              <a:chOff x="1104" y="2236"/>
              <a:chExt cx="308" cy="327"/>
            </a:xfrm>
          </p:grpSpPr>
          <p:sp>
            <p:nvSpPr>
              <p:cNvPr id="342023" name="Oval 7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24" name="Oval 8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84" y="1948"/>
              <a:ext cx="308" cy="327"/>
              <a:chOff x="1104" y="2236"/>
              <a:chExt cx="308" cy="327"/>
            </a:xfrm>
          </p:grpSpPr>
          <p:sp>
            <p:nvSpPr>
              <p:cNvPr id="342026" name="Oval 10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27" name="Oval 11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744" y="2236"/>
              <a:ext cx="308" cy="327"/>
              <a:chOff x="1104" y="2236"/>
              <a:chExt cx="308" cy="327"/>
            </a:xfrm>
          </p:grpSpPr>
          <p:sp>
            <p:nvSpPr>
              <p:cNvPr id="342029" name="Oval 13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30" name="Oval 14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840" y="2092"/>
              <a:ext cx="308" cy="327"/>
              <a:chOff x="1104" y="2236"/>
              <a:chExt cx="308" cy="327"/>
            </a:xfrm>
          </p:grpSpPr>
          <p:sp>
            <p:nvSpPr>
              <p:cNvPr id="342032" name="Oval 16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33" name="Oval 17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552" y="1948"/>
              <a:ext cx="308" cy="327"/>
              <a:chOff x="1104" y="2236"/>
              <a:chExt cx="308" cy="327"/>
            </a:xfrm>
          </p:grpSpPr>
          <p:sp>
            <p:nvSpPr>
              <p:cNvPr id="342035" name="Oval 19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36" name="Oval 20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504" y="2140"/>
              <a:ext cx="308" cy="327"/>
              <a:chOff x="1104" y="2236"/>
              <a:chExt cx="308" cy="327"/>
            </a:xfrm>
          </p:grpSpPr>
          <p:sp>
            <p:nvSpPr>
              <p:cNvPr id="342038" name="Oval 22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39" name="Oval 23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888" y="1804"/>
              <a:ext cx="308" cy="327"/>
              <a:chOff x="1104" y="2236"/>
              <a:chExt cx="308" cy="327"/>
            </a:xfrm>
          </p:grpSpPr>
          <p:sp>
            <p:nvSpPr>
              <p:cNvPr id="342041" name="Oval 25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42" name="Oval 26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552" y="1708"/>
              <a:ext cx="308" cy="327"/>
              <a:chOff x="1104" y="2236"/>
              <a:chExt cx="308" cy="327"/>
            </a:xfrm>
          </p:grpSpPr>
          <p:sp>
            <p:nvSpPr>
              <p:cNvPr id="342044" name="Oval 28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45" name="Oval 29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3744" y="2428"/>
              <a:ext cx="308" cy="327"/>
              <a:chOff x="1104" y="2236"/>
              <a:chExt cx="308" cy="327"/>
            </a:xfrm>
          </p:grpSpPr>
          <p:sp>
            <p:nvSpPr>
              <p:cNvPr id="342047" name="Oval 31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48" name="Oval 32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3552" y="2044"/>
              <a:ext cx="308" cy="327"/>
              <a:chOff x="1104" y="2236"/>
              <a:chExt cx="308" cy="327"/>
            </a:xfrm>
          </p:grpSpPr>
          <p:sp>
            <p:nvSpPr>
              <p:cNvPr id="342050" name="Oval 34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51" name="Oval 35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3936" y="2284"/>
              <a:ext cx="308" cy="327"/>
              <a:chOff x="1104" y="2236"/>
              <a:chExt cx="308" cy="327"/>
            </a:xfrm>
          </p:grpSpPr>
          <p:sp>
            <p:nvSpPr>
              <p:cNvPr id="342053" name="Oval 37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54" name="Oval 38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785813" y="3186114"/>
            <a:ext cx="1860550" cy="1395413"/>
            <a:chOff x="432" y="1804"/>
            <a:chExt cx="1172" cy="879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528" y="1804"/>
              <a:ext cx="308" cy="327"/>
              <a:chOff x="1104" y="2236"/>
              <a:chExt cx="308" cy="327"/>
            </a:xfrm>
          </p:grpSpPr>
          <p:sp>
            <p:nvSpPr>
              <p:cNvPr id="342058" name="Oval 42"/>
              <p:cNvSpPr>
                <a:spLocks noChangeArrowheads="1"/>
              </p:cNvSpPr>
              <p:nvPr/>
            </p:nvSpPr>
            <p:spPr bwMode="auto">
              <a:xfrm>
                <a:off x="1104" y="2236"/>
                <a:ext cx="164" cy="3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  <p:sp>
            <p:nvSpPr>
              <p:cNvPr id="342059" name="Oval 43"/>
              <p:cNvSpPr>
                <a:spLocks noChangeArrowheads="1"/>
              </p:cNvSpPr>
              <p:nvPr/>
            </p:nvSpPr>
            <p:spPr bwMode="auto">
              <a:xfrm>
                <a:off x="1248" y="2236"/>
                <a:ext cx="164" cy="32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>
                  <a:latin typeface="Comic Sans MS" pitchFamily="66" charset="0"/>
                </a:endParaRPr>
              </a:p>
            </p:txBody>
          </p:sp>
        </p:grpSp>
        <p:sp>
          <p:nvSpPr>
            <p:cNvPr id="342060" name="AutoShape 44"/>
            <p:cNvSpPr>
              <a:spLocks noChangeArrowheads="1"/>
            </p:cNvSpPr>
            <p:nvPr/>
          </p:nvSpPr>
          <p:spPr bwMode="auto">
            <a:xfrm>
              <a:off x="432" y="2422"/>
              <a:ext cx="129" cy="2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342061" name="Oval 45"/>
            <p:cNvSpPr>
              <a:spLocks noChangeArrowheads="1"/>
            </p:cNvSpPr>
            <p:nvPr/>
          </p:nvSpPr>
          <p:spPr bwMode="auto">
            <a:xfrm>
              <a:off x="624" y="2356"/>
              <a:ext cx="96" cy="327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342062" name="Oval 46"/>
            <p:cNvSpPr>
              <a:spLocks noChangeArrowheads="1"/>
            </p:cNvSpPr>
            <p:nvPr/>
          </p:nvSpPr>
          <p:spPr bwMode="auto">
            <a:xfrm>
              <a:off x="1200" y="1924"/>
              <a:ext cx="164" cy="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342063" name="Oval 47"/>
            <p:cNvSpPr>
              <a:spLocks noChangeArrowheads="1"/>
            </p:cNvSpPr>
            <p:nvPr/>
          </p:nvSpPr>
          <p:spPr bwMode="auto">
            <a:xfrm>
              <a:off x="1440" y="1900"/>
              <a:ext cx="164" cy="327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sp>
        <p:nvSpPr>
          <p:cNvPr id="342067" name="Rectangle 51"/>
          <p:cNvSpPr>
            <a:spLocks noGrp="1" noChangeArrowheads="1"/>
          </p:cNvSpPr>
          <p:nvPr>
            <p:ph type="title"/>
          </p:nvPr>
        </p:nvSpPr>
        <p:spPr>
          <a:xfrm>
            <a:off x="277813" y="749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      How is the body organized?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2069" name="Line 53"/>
          <p:cNvSpPr>
            <a:spLocks noChangeShapeType="1"/>
          </p:cNvSpPr>
          <p:nvPr/>
        </p:nvSpPr>
        <p:spPr bwMode="auto">
          <a:xfrm>
            <a:off x="3348038" y="3716338"/>
            <a:ext cx="2089150" cy="0"/>
          </a:xfrm>
          <a:prstGeom prst="line">
            <a:avLst/>
          </a:prstGeom>
          <a:noFill/>
          <a:ln w="76200">
            <a:solidFill>
              <a:srgbClr val="FC120C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342070" name="Text Box 54"/>
          <p:cNvSpPr txBox="1">
            <a:spLocks noChangeArrowheads="1"/>
          </p:cNvSpPr>
          <p:nvPr/>
        </p:nvSpPr>
        <p:spPr bwMode="auto">
          <a:xfrm>
            <a:off x="1187450" y="4976813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cells</a:t>
            </a:r>
            <a:endParaRPr lang="en-US">
              <a:solidFill>
                <a:srgbClr val="010066"/>
              </a:solidFill>
              <a:latin typeface="Comic Sans MS" pitchFamily="66" charset="0"/>
            </a:endParaRPr>
          </a:p>
        </p:txBody>
      </p:sp>
      <p:sp>
        <p:nvSpPr>
          <p:cNvPr id="342071" name="Text Box 55"/>
          <p:cNvSpPr txBox="1">
            <a:spLocks noChangeArrowheads="1"/>
          </p:cNvSpPr>
          <p:nvPr/>
        </p:nvSpPr>
        <p:spPr bwMode="auto">
          <a:xfrm>
            <a:off x="6227763" y="4978400"/>
            <a:ext cx="230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tissue</a:t>
            </a:r>
            <a:endParaRPr lang="en-US">
              <a:solidFill>
                <a:srgbClr val="01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69" grpId="0" animBg="1"/>
      <p:bldP spid="342070" grpId="0"/>
      <p:bldP spid="3420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31" name="Text Box 91"/>
          <p:cNvSpPr txBox="1">
            <a:spLocks noChangeArrowheads="1"/>
          </p:cNvSpPr>
          <p:nvPr/>
        </p:nvSpPr>
        <p:spPr bwMode="auto">
          <a:xfrm>
            <a:off x="6264773" y="4077072"/>
            <a:ext cx="2771775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solidFill>
                  <a:srgbClr val="010066"/>
                </a:solidFill>
                <a:latin typeface="Comic Sans MS" pitchFamily="66" charset="0"/>
              </a:rPr>
              <a:t>Groups of tissues work together to form organs.</a:t>
            </a:r>
            <a:r>
              <a:rPr lang="en-US" sz="2800" b="0" dirty="0">
                <a:latin typeface="Comic Sans MS" pitchFamily="66" charset="0"/>
              </a:rPr>
              <a:t> </a:t>
            </a:r>
          </a:p>
        </p:txBody>
      </p:sp>
      <p:sp>
        <p:nvSpPr>
          <p:cNvPr id="343144" name="Rectangle 104"/>
          <p:cNvSpPr>
            <a:spLocks noGrp="1" noChangeArrowheads="1"/>
          </p:cNvSpPr>
          <p:nvPr>
            <p:ph type="title"/>
          </p:nvPr>
        </p:nvSpPr>
        <p:spPr>
          <a:xfrm>
            <a:off x="230186" y="620688"/>
            <a:ext cx="8590285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How </a:t>
            </a:r>
            <a:r>
              <a:rPr lang="en-GB" dirty="0">
                <a:latin typeface="Comic Sans MS" pitchFamily="66" charset="0"/>
              </a:rPr>
              <a:t>is the body organized?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395288" y="1925483"/>
            <a:ext cx="1943100" cy="1793875"/>
            <a:chOff x="204" y="1983"/>
            <a:chExt cx="1224" cy="1130"/>
          </a:xfrm>
        </p:grpSpPr>
        <p:pic>
          <p:nvPicPr>
            <p:cNvPr id="343148" name="Picture 108" descr="muscle_c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895"/>
              <a:ext cx="1224" cy="218"/>
            </a:xfrm>
            <a:prstGeom prst="rect">
              <a:avLst/>
            </a:prstGeom>
            <a:noFill/>
          </p:spPr>
        </p:pic>
        <p:sp>
          <p:nvSpPr>
            <p:cNvPr id="343149" name="Text Box 109"/>
            <p:cNvSpPr txBox="1">
              <a:spLocks noChangeArrowheads="1"/>
            </p:cNvSpPr>
            <p:nvPr/>
          </p:nvSpPr>
          <p:spPr bwMode="auto">
            <a:xfrm>
              <a:off x="252" y="1983"/>
              <a:ext cx="1052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10066"/>
                  </a:solidFill>
                  <a:latin typeface="Comic Sans MS" pitchFamily="66" charset="0"/>
                </a:rPr>
                <a:t>cell</a:t>
              </a:r>
              <a:endParaRPr lang="en-US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2914651" y="1935006"/>
            <a:ext cx="2952750" cy="1844675"/>
            <a:chOff x="1791" y="1989"/>
            <a:chExt cx="1860" cy="1162"/>
          </a:xfrm>
        </p:grpSpPr>
        <p:sp>
          <p:nvSpPr>
            <p:cNvPr id="343166" name="Text Box 126"/>
            <p:cNvSpPr txBox="1">
              <a:spLocks noChangeArrowheads="1"/>
            </p:cNvSpPr>
            <p:nvPr/>
          </p:nvSpPr>
          <p:spPr bwMode="auto">
            <a:xfrm>
              <a:off x="2004" y="1989"/>
              <a:ext cx="1420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10066"/>
                  </a:solidFill>
                  <a:latin typeface="Comic Sans MS" pitchFamily="66" charset="0"/>
                </a:rPr>
                <a:t>tissue</a:t>
              </a:r>
              <a:endParaRPr lang="en-US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pic>
          <p:nvPicPr>
            <p:cNvPr id="343167" name="Picture 127" descr="muscle_tiss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2523"/>
              <a:ext cx="1860" cy="628"/>
            </a:xfrm>
            <a:prstGeom prst="rect">
              <a:avLst/>
            </a:prstGeom>
            <a:noFill/>
          </p:spPr>
        </p:pic>
      </p:grpSp>
      <p:grpSp>
        <p:nvGrpSpPr>
          <p:cNvPr id="4" name="Group 136"/>
          <p:cNvGrpSpPr>
            <a:grpSpLocks/>
          </p:cNvGrpSpPr>
          <p:nvPr/>
        </p:nvGrpSpPr>
        <p:grpSpPr bwMode="auto">
          <a:xfrm>
            <a:off x="6804025" y="1935007"/>
            <a:ext cx="1871662" cy="1838325"/>
            <a:chOff x="4241" y="1989"/>
            <a:chExt cx="1179" cy="1158"/>
          </a:xfrm>
        </p:grpSpPr>
        <p:sp>
          <p:nvSpPr>
            <p:cNvPr id="343169" name="Text Box 129"/>
            <p:cNvSpPr txBox="1">
              <a:spLocks noChangeArrowheads="1"/>
            </p:cNvSpPr>
            <p:nvPr/>
          </p:nvSpPr>
          <p:spPr bwMode="auto">
            <a:xfrm>
              <a:off x="4241" y="1989"/>
              <a:ext cx="1179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10066"/>
                  </a:solidFill>
                  <a:latin typeface="Comic Sans MS" pitchFamily="66" charset="0"/>
                </a:rPr>
                <a:t>organ</a:t>
              </a:r>
              <a:endParaRPr lang="en-US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pic>
          <p:nvPicPr>
            <p:cNvPr id="343170" name="Picture 130" descr="stomach"/>
            <p:cNvPicPr>
              <a:picLocks noChangeAspect="1" noChangeArrowheads="1"/>
            </p:cNvPicPr>
            <p:nvPr/>
          </p:nvPicPr>
          <p:blipFill>
            <a:blip r:embed="rId5" cstate="print"/>
            <a:srcRect t="13406" b="9840"/>
            <a:stretch>
              <a:fillRect/>
            </a:stretch>
          </p:blipFill>
          <p:spPr bwMode="auto">
            <a:xfrm>
              <a:off x="4364" y="2523"/>
              <a:ext cx="920" cy="624"/>
            </a:xfrm>
            <a:prstGeom prst="rect">
              <a:avLst/>
            </a:prstGeom>
            <a:noFill/>
          </p:spPr>
        </p:pic>
      </p:grpSp>
      <p:sp>
        <p:nvSpPr>
          <p:cNvPr id="343178" name="Text Box 138"/>
          <p:cNvSpPr txBox="1">
            <a:spLocks noChangeArrowheads="1"/>
          </p:cNvSpPr>
          <p:nvPr/>
        </p:nvSpPr>
        <p:spPr bwMode="auto">
          <a:xfrm>
            <a:off x="3088530" y="4064474"/>
            <a:ext cx="3168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 algn="ctr"/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Groups of cells </a:t>
            </a:r>
          </a:p>
          <a:p>
            <a:pPr marL="623888" indent="-623888" algn="ctr"/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work together </a:t>
            </a:r>
          </a:p>
          <a:p>
            <a:pPr marL="623888" indent="-623888" algn="ctr"/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to form tissues.</a:t>
            </a:r>
          </a:p>
        </p:txBody>
      </p:sp>
      <p:sp>
        <p:nvSpPr>
          <p:cNvPr id="343179" name="Text Box 139"/>
          <p:cNvSpPr txBox="1">
            <a:spLocks noChangeArrowheads="1"/>
          </p:cNvSpPr>
          <p:nvPr/>
        </p:nvSpPr>
        <p:spPr bwMode="auto">
          <a:xfrm>
            <a:off x="333660" y="4077072"/>
            <a:ext cx="2303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/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Cells are the</a:t>
            </a:r>
          </a:p>
          <a:p>
            <a:pPr marL="623888" indent="-623888"/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basic </a:t>
            </a:r>
            <a:r>
              <a:rPr lang="en-GB" sz="2800" b="0" dirty="0" smtClean="0">
                <a:solidFill>
                  <a:srgbClr val="010066"/>
                </a:solidFill>
                <a:latin typeface="Comic Sans MS" pitchFamily="66" charset="0"/>
              </a:rPr>
              <a:t>units of</a:t>
            </a:r>
            <a:r>
              <a:rPr lang="en-GB" sz="2800" dirty="0">
                <a:solidFill>
                  <a:srgbClr val="010066"/>
                </a:solidFill>
                <a:latin typeface="Comic Sans MS" pitchFamily="66" charset="0"/>
              </a:rPr>
              <a:t> </a:t>
            </a:r>
            <a:r>
              <a:rPr lang="en-GB" sz="2800" b="0" dirty="0" smtClean="0">
                <a:solidFill>
                  <a:srgbClr val="010066"/>
                </a:solidFill>
                <a:latin typeface="Comic Sans MS" pitchFamily="66" charset="0"/>
              </a:rPr>
              <a:t>life</a:t>
            </a:r>
            <a:r>
              <a:rPr lang="en-GB" sz="2800" b="0" dirty="0">
                <a:solidFill>
                  <a:srgbClr val="010066"/>
                </a:solidFill>
                <a:latin typeface="Comic Sans MS" pitchFamily="66" charset="0"/>
              </a:rPr>
              <a:t>.</a:t>
            </a:r>
            <a:endParaRPr lang="en-US" sz="2800" b="0" dirty="0">
              <a:solidFill>
                <a:srgbClr val="010066"/>
              </a:solidFill>
              <a:latin typeface="Comic Sans MS" pitchFamily="66" charset="0"/>
            </a:endParaRPr>
          </a:p>
        </p:txBody>
      </p:sp>
      <p:sp>
        <p:nvSpPr>
          <p:cNvPr id="343181" name="Line 141"/>
          <p:cNvSpPr>
            <a:spLocks noChangeShapeType="1"/>
          </p:cNvSpPr>
          <p:nvPr/>
        </p:nvSpPr>
        <p:spPr bwMode="auto">
          <a:xfrm>
            <a:off x="2482851" y="2854169"/>
            <a:ext cx="360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343182" name="Line 142"/>
          <p:cNvSpPr>
            <a:spLocks noChangeShapeType="1"/>
          </p:cNvSpPr>
          <p:nvPr/>
        </p:nvSpPr>
        <p:spPr bwMode="auto">
          <a:xfrm>
            <a:off x="5938838" y="2854169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131" grpId="0"/>
      <p:bldP spid="343178" grpId="0"/>
      <p:bldP spid="343179" grpId="0"/>
      <p:bldP spid="343181" grpId="0" animBg="1"/>
      <p:bldP spid="343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in human org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"/>
          <a:stretch/>
        </p:blipFill>
        <p:spPr bwMode="auto">
          <a:xfrm>
            <a:off x="179512" y="1182143"/>
            <a:ext cx="8832981" cy="48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BRAIN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7943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LUNG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8102" y="31155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LIVER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9761" y="412364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LARGE</a:t>
            </a:r>
          </a:p>
          <a:p>
            <a:pPr algn="ctr"/>
            <a:r>
              <a:rPr lang="en-GB" sz="3600" dirty="0" smtClean="0"/>
              <a:t>INTESTINE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1227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HEART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72359" y="31155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STOMACH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9076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KIDNEY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537159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SMALL</a:t>
            </a:r>
          </a:p>
          <a:p>
            <a:pPr algn="ctr"/>
            <a:r>
              <a:rPr lang="en-GB" sz="3600" dirty="0" smtClean="0"/>
              <a:t>INTESTINE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Main Human Organs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9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14445" r="73574" b="14444"/>
          <a:stretch/>
        </p:blipFill>
        <p:spPr bwMode="auto">
          <a:xfrm>
            <a:off x="2051720" y="-1166"/>
            <a:ext cx="5386833" cy="68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771800" y="548680"/>
            <a:ext cx="1224136" cy="72008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35538" y="1421160"/>
            <a:ext cx="916582" cy="6396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71800" y="1268760"/>
            <a:ext cx="1296144" cy="72008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35538" y="1268760"/>
            <a:ext cx="916582" cy="7920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99792" y="548680"/>
            <a:ext cx="1368152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81761" y="476672"/>
            <a:ext cx="1070359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43808" y="2694127"/>
            <a:ext cx="1224136" cy="145495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66792" y="3717032"/>
            <a:ext cx="885328" cy="72008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29161" y="3573016"/>
            <a:ext cx="1138783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5538" y="3561234"/>
            <a:ext cx="916582" cy="101989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03054" y="2694127"/>
            <a:ext cx="1192882" cy="1742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81278" y="2692192"/>
            <a:ext cx="870842" cy="1607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43647" y="5445224"/>
            <a:ext cx="1124297" cy="86409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10622" y="5301208"/>
            <a:ext cx="841498" cy="10671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35052" y="5445224"/>
            <a:ext cx="1160884" cy="92318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66792" y="5380484"/>
            <a:ext cx="885328" cy="98792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</a:rPr>
              <a:t>WARNING!</a:t>
            </a:r>
            <a:br>
              <a:rPr lang="en-GB" sz="8000" smtClean="0">
                <a:solidFill>
                  <a:schemeClr val="bg1"/>
                </a:solidFill>
              </a:rPr>
            </a:br>
            <a:r>
              <a:rPr lang="en-GB" sz="8000" smtClean="0">
                <a:solidFill>
                  <a:schemeClr val="bg1"/>
                </a:solidFill>
              </a:rPr>
              <a:t/>
            </a:r>
            <a:br>
              <a:rPr lang="en-GB" sz="8000" smtClean="0">
                <a:solidFill>
                  <a:schemeClr val="bg1"/>
                </a:solidFill>
              </a:rPr>
            </a:br>
            <a:r>
              <a:rPr lang="en-GB" sz="8000" smtClean="0">
                <a:solidFill>
                  <a:schemeClr val="bg1"/>
                </a:solidFill>
              </a:rPr>
              <a:t>IF YOU ARE SQUEEMISH!  </a:t>
            </a:r>
            <a:r>
              <a:rPr lang="en-GB" sz="8000" smtClean="0"/>
              <a:t/>
            </a:r>
            <a:br>
              <a:rPr lang="en-GB" sz="8000" smtClean="0"/>
            </a:br>
            <a:endParaRPr lang="en-GB" sz="8000" smtClean="0"/>
          </a:p>
        </p:txBody>
      </p:sp>
    </p:spTree>
    <p:extLst>
      <p:ext uri="{BB962C8B-B14F-4D97-AF65-F5344CB8AC3E}">
        <p14:creationId xmlns:p14="http://schemas.microsoft.com/office/powerpoint/2010/main" val="36227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google.co.uk/url?source=imgres&amp;ct=img&amp;q=http://www.home-air-purifier-expert.com/images/healthy-lung.jpg&amp;usg=AFQjCNEDLBb4og8JVVvsq4rSIR-SIgLr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21481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423</Words>
  <Application>Microsoft Office PowerPoint</Application>
  <PresentationFormat>On-screen Show (4:3)</PresentationFormat>
  <Paragraphs>116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CorelDRAW 6.0</vt:lpstr>
      <vt:lpstr>From Cells to Systems</vt:lpstr>
      <vt:lpstr>Task</vt:lpstr>
      <vt:lpstr>How do we know if something is alive?</vt:lpstr>
      <vt:lpstr>      How is the body organized?</vt:lpstr>
      <vt:lpstr>How is the body organized?</vt:lpstr>
      <vt:lpstr>Main Human Organs</vt:lpstr>
      <vt:lpstr>PowerPoint Presentation</vt:lpstr>
      <vt:lpstr>WARNING!  IF YOU ARE SQUEEMISH!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Plants also have organs!</vt:lpstr>
      <vt:lpstr>Organ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Shoshi</dc:creator>
  <cp:lastModifiedBy>User1</cp:lastModifiedBy>
  <cp:revision>37</cp:revision>
  <dcterms:created xsi:type="dcterms:W3CDTF">2013-12-31T12:21:39Z</dcterms:created>
  <dcterms:modified xsi:type="dcterms:W3CDTF">2019-01-29T11:06:09Z</dcterms:modified>
</cp:coreProperties>
</file>