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</p:sldMasterIdLst>
  <p:notesMasterIdLst>
    <p:notesMasterId r:id="rId24"/>
  </p:notesMasterIdLst>
  <p:sldIdLst>
    <p:sldId id="256" r:id="rId6"/>
    <p:sldId id="266" r:id="rId7"/>
    <p:sldId id="257" r:id="rId8"/>
    <p:sldId id="258" r:id="rId9"/>
    <p:sldId id="259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69" r:id="rId18"/>
    <p:sldId id="279" r:id="rId19"/>
    <p:sldId id="268" r:id="rId20"/>
    <p:sldId id="260" r:id="rId21"/>
    <p:sldId id="271" r:id="rId22"/>
    <p:sldId id="265" r:id="rId23"/>
  </p:sldIdLst>
  <p:sldSz cx="9144000" cy="6858000" type="screen4x3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85968" autoAdjust="0"/>
  </p:normalViewPr>
  <p:slideViewPr>
    <p:cSldViewPr>
      <p:cViewPr varScale="1">
        <p:scale>
          <a:sx n="64" d="100"/>
          <a:sy n="64" d="100"/>
        </p:scale>
        <p:origin x="15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B02F7D7-AB98-41E3-9DB1-C86EF640283B}" type="datetimeFigureOut">
              <a:rPr lang="en-GB" smtClean="0"/>
              <a:t>05/05/2016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A4716A8-701A-431A-B173-60E2462F6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676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16A8-701A-431A-B173-60E2462F6AC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297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en-GB" dirty="0" smtClean="0"/>
              <a:t>Set up in 1926 (UK) at 240V supply.  Before this, every town had it’s OWN power station.  The set up had different voltages in each town.  This meant that if a neighbouring town had a high demand for electricity, other towns couldn’t help out because of the differences in voltage.  In 1994 the standard 230V was decided by government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16A8-701A-431A-B173-60E2462F6AC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975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426F0F-14F7-4A42-9E73-674315FA7C48}" type="slidenum">
              <a:rPr lang="en-GB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792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We don’t bury many electric cables underground.  Can you think why not?</a:t>
            </a:r>
          </a:p>
          <a:p>
            <a:pPr lvl="2" eaLnBrk="1" hangingPunct="1"/>
            <a:r>
              <a:rPr lang="en-GB" dirty="0" smtClean="0"/>
              <a:t>More expensive</a:t>
            </a:r>
          </a:p>
          <a:p>
            <a:pPr lvl="2" eaLnBrk="1" hangingPunct="1"/>
            <a:r>
              <a:rPr lang="en-GB" dirty="0" smtClean="0"/>
              <a:t>More difficult to repair</a:t>
            </a:r>
          </a:p>
          <a:p>
            <a:pPr lvl="2" eaLnBrk="1" hangingPunct="1"/>
            <a:r>
              <a:rPr lang="en-GB" dirty="0" smtClean="0"/>
              <a:t>Difficult to bury when they cross canals, rivers, roads </a:t>
            </a:r>
            <a:r>
              <a:rPr lang="en-GB" dirty="0" err="1" smtClean="0"/>
              <a:t>etc</a:t>
            </a:r>
            <a:endParaRPr lang="en-GB" dirty="0" smtClean="0"/>
          </a:p>
          <a:p>
            <a:pPr lvl="0" algn="l" eaLnBrk="1" hangingPunct="1"/>
            <a:endParaRPr lang="en-GB" dirty="0" smtClean="0"/>
          </a:p>
          <a:p>
            <a:pPr lvl="0" algn="l" eaLnBrk="1" hangingPunct="1"/>
            <a:r>
              <a:rPr lang="en-GB" dirty="0" smtClean="0"/>
              <a:t>Show kite video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16A8-701A-431A-B173-60E2462F6AC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333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16A8-701A-431A-B173-60E2462F6AC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55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BCD8-A2CF-4B09-80DC-69D812A1F89B}" type="datetimeFigureOut">
              <a:rPr lang="en-GB" smtClean="0"/>
              <a:t>05/05/2016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6406-5A73-4298-A2A5-D76ABE204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229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BCD8-A2CF-4B09-80DC-69D812A1F89B}" type="datetimeFigureOut">
              <a:rPr lang="en-GB" smtClean="0"/>
              <a:t>05/05/2016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6406-5A73-4298-A2A5-D76ABE204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371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BCD8-A2CF-4B09-80DC-69D812A1F89B}" type="datetimeFigureOut">
              <a:rPr lang="en-GB" smtClean="0"/>
              <a:t>05/05/2016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6406-5A73-4298-A2A5-D76ABE204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537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underlin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9144000" cy="16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955" name="Text Box 3"/>
          <p:cNvSpPr txBox="1">
            <a:spLocks noChangeArrowheads="1"/>
          </p:cNvSpPr>
          <p:nvPr userDrawn="1"/>
        </p:nvSpPr>
        <p:spPr bwMode="auto">
          <a:xfrm>
            <a:off x="7032625" y="6640513"/>
            <a:ext cx="2133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rgbClr val="9900CC"/>
                </a:solidFill>
                <a:latin typeface="Arial" charset="0"/>
                <a:cs typeface="Arial" charset="0"/>
              </a:rPr>
              <a:t>© Boardworks Ltd 2005</a:t>
            </a:r>
          </a:p>
        </p:txBody>
      </p:sp>
      <p:pic>
        <p:nvPicPr>
          <p:cNvPr id="253956" name="Picture 4" descr="boardworks_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7431" r="6938" b="10835"/>
          <a:stretch>
            <a:fillRect/>
          </a:stretch>
        </p:blipFill>
        <p:spPr bwMode="auto">
          <a:xfrm>
            <a:off x="7885113" y="0"/>
            <a:ext cx="1219200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957" name="Picture 5" descr="right_button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6137275"/>
            <a:ext cx="501650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958" name="Text Box 6"/>
          <p:cNvSpPr txBox="1">
            <a:spLocks noChangeArrowheads="1"/>
          </p:cNvSpPr>
          <p:nvPr userDrawn="1"/>
        </p:nvSpPr>
        <p:spPr bwMode="auto">
          <a:xfrm>
            <a:off x="0" y="6623050"/>
            <a:ext cx="1116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1C4FD71D-AF05-4AA5-AED8-98649CC144BE}" type="slidenum">
              <a:rPr lang="en-GB" sz="1200" b="1">
                <a:solidFill>
                  <a:srgbClr val="FFFFFF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r>
              <a:rPr lang="en-GB" sz="1200" b="1">
                <a:solidFill>
                  <a:srgbClr val="FFFFFF"/>
                </a:solidFill>
                <a:latin typeface="Arial" charset="0"/>
              </a:rPr>
              <a:t> of 35</a:t>
            </a:r>
          </a:p>
        </p:txBody>
      </p:sp>
    </p:spTree>
    <p:extLst>
      <p:ext uri="{BB962C8B-B14F-4D97-AF65-F5344CB8AC3E}">
        <p14:creationId xmlns:p14="http://schemas.microsoft.com/office/powerpoint/2010/main" val="1380032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625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5981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995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848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370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0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7838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BCD8-A2CF-4B09-80DC-69D812A1F89B}" type="datetimeFigureOut">
              <a:rPr lang="en-GB" smtClean="0"/>
              <a:t>05/05/2016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6406-5A73-4298-A2A5-D76ABE204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824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130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345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278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8686800" cy="6126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923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895600 w 21600"/>
              <a:gd name="T3" fmla="*/ 6018212 h 21600"/>
              <a:gd name="T4" fmla="*/ 0 w 21600"/>
              <a:gd name="T5" fmla="*/ 601821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DBBC08-5B48-42FE-8750-2958C08CCB51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84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48FB2-3D97-42B8-A9C2-F4350947D9B7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68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C56D8-C705-491F-8E20-FFF677594D9F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47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944B1-52E8-4E81-B253-4BBBB8504012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48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718F7-8A31-4F6A-9437-BE607F8CB9DB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02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37E06-CB0F-4939-8549-7BC8CC3F79C5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1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BCD8-A2CF-4B09-80DC-69D812A1F89B}" type="datetimeFigureOut">
              <a:rPr lang="en-GB" smtClean="0"/>
              <a:t>05/05/2016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6406-5A73-4298-A2A5-D76ABE204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516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526F8-06F4-4950-B8DE-0BF442B9D2BA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33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42CF2-31F8-4189-9FF4-558A358DE664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83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16CFD-F49A-469E-9921-071F04E64F40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04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00FEE-639C-4E8C-933F-986459B6426D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86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E6967-F896-4251-A37C-E995790195F9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650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895600 w 21600"/>
              <a:gd name="T3" fmla="*/ 6018212 h 21600"/>
              <a:gd name="T4" fmla="*/ 0 w 21600"/>
              <a:gd name="T5" fmla="*/ 601821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DBBC08-5B48-42FE-8750-2958C08CCB51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000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48FB2-3D97-42B8-A9C2-F4350947D9B7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91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C56D8-C705-491F-8E20-FFF677594D9F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944B1-52E8-4E81-B253-4BBBB8504012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342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718F7-8A31-4F6A-9437-BE607F8CB9DB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8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BCD8-A2CF-4B09-80DC-69D812A1F89B}" type="datetimeFigureOut">
              <a:rPr lang="en-GB" smtClean="0"/>
              <a:t>05/05/2016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6406-5A73-4298-A2A5-D76ABE204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8397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37E06-CB0F-4939-8549-7BC8CC3F79C5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32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526F8-06F4-4950-B8DE-0BF442B9D2BA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43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42CF2-31F8-4189-9FF4-558A358DE664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266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16CFD-F49A-469E-9921-071F04E64F40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08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00FEE-639C-4E8C-933F-986459B6426D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34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E6967-F896-4251-A37C-E995790195F9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80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895600 w 21600"/>
              <a:gd name="T3" fmla="*/ 6018212 h 21600"/>
              <a:gd name="T4" fmla="*/ 0 w 21600"/>
              <a:gd name="T5" fmla="*/ 601821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DBBC08-5B48-42FE-8750-2958C08CCB51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919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48FB2-3D97-42B8-A9C2-F4350947D9B7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662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C56D8-C705-491F-8E20-FFF677594D9F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569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944B1-52E8-4E81-B253-4BBBB8504012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570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BCD8-A2CF-4B09-80DC-69D812A1F89B}" type="datetimeFigureOut">
              <a:rPr lang="en-GB" smtClean="0"/>
              <a:t>05/05/2016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6406-5A73-4298-A2A5-D76ABE204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1089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718F7-8A31-4F6A-9437-BE607F8CB9DB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735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37E06-CB0F-4939-8549-7BC8CC3F79C5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34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526F8-06F4-4950-B8DE-0BF442B9D2BA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321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42CF2-31F8-4189-9FF4-558A358DE664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984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16CFD-F49A-469E-9921-071F04E64F40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058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00FEE-639C-4E8C-933F-986459B6426D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72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996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E6967-F896-4251-A37C-E995790195F9}" type="slidenum">
              <a:rPr lang="en-US" altLang="en-US">
                <a:solidFill>
                  <a:srgbClr val="FF996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0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BCD8-A2CF-4B09-80DC-69D812A1F89B}" type="datetimeFigureOut">
              <a:rPr lang="en-GB" smtClean="0"/>
              <a:t>05/05/2016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6406-5A73-4298-A2A5-D76ABE204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87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BCD8-A2CF-4B09-80DC-69D812A1F89B}" type="datetimeFigureOut">
              <a:rPr lang="en-GB" smtClean="0"/>
              <a:t>05/05/2016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6406-5A73-4298-A2A5-D76ABE204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171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BCD8-A2CF-4B09-80DC-69D812A1F89B}" type="datetimeFigureOut">
              <a:rPr lang="en-GB" smtClean="0"/>
              <a:t>05/05/2016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6406-5A73-4298-A2A5-D76ABE204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93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BCD8-A2CF-4B09-80DC-69D812A1F89B}" type="datetimeFigureOut">
              <a:rPr lang="en-GB" smtClean="0"/>
              <a:t>05/05/2016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6406-5A73-4298-A2A5-D76ABE204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850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BCD8-A2CF-4B09-80DC-69D812A1F89B}" type="datetimeFigureOut">
              <a:rPr lang="en-GB" smtClean="0"/>
              <a:t>05/05/2016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96406-5A73-4298-A2A5-D76ABE204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03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underlin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088"/>
            <a:ext cx="9144000" cy="16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931" name="Text Box 3"/>
          <p:cNvSpPr txBox="1">
            <a:spLocks noChangeArrowheads="1"/>
          </p:cNvSpPr>
          <p:nvPr userDrawn="1"/>
        </p:nvSpPr>
        <p:spPr bwMode="auto">
          <a:xfrm>
            <a:off x="7032625" y="6640513"/>
            <a:ext cx="2133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rgbClr val="9900CC"/>
                </a:solidFill>
                <a:latin typeface="Arial" charset="0"/>
                <a:cs typeface="Arial" charset="0"/>
              </a:rPr>
              <a:t>© Boardworks Ltd 2005</a:t>
            </a:r>
          </a:p>
        </p:txBody>
      </p:sp>
      <p:pic>
        <p:nvPicPr>
          <p:cNvPr id="252932" name="Picture 4" descr="swish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723582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3" name="Picture 5" descr="boardworks_logo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7431" r="6938" b="10835"/>
          <a:stretch>
            <a:fillRect/>
          </a:stretch>
        </p:blipFill>
        <p:spPr bwMode="auto">
          <a:xfrm>
            <a:off x="7885113" y="0"/>
            <a:ext cx="1219200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4" name="Picture 6" descr="right_button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6137275"/>
            <a:ext cx="501650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5" name="Picture 7" descr="left_button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6165850"/>
            <a:ext cx="476250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936" name="Text Box 8"/>
          <p:cNvSpPr txBox="1">
            <a:spLocks noChangeArrowheads="1"/>
          </p:cNvSpPr>
          <p:nvPr userDrawn="1"/>
        </p:nvSpPr>
        <p:spPr bwMode="auto">
          <a:xfrm>
            <a:off x="0" y="6623050"/>
            <a:ext cx="1116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928BF823-8A3E-4BC8-B4CE-9DA3D4B1121B}" type="slidenum">
              <a:rPr lang="en-GB" sz="1200" b="1">
                <a:solidFill>
                  <a:srgbClr val="FFFFFF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r>
              <a:rPr lang="en-GB" sz="1200" b="1">
                <a:solidFill>
                  <a:srgbClr val="FFFFFF"/>
                </a:solidFill>
                <a:latin typeface="Arial" charset="0"/>
              </a:rPr>
              <a:t> of 35</a:t>
            </a:r>
          </a:p>
        </p:txBody>
      </p:sp>
      <p:sp>
        <p:nvSpPr>
          <p:cNvPr id="25293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848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      Click to edit Master title style</a:t>
            </a:r>
          </a:p>
        </p:txBody>
      </p:sp>
      <p:grpSp>
        <p:nvGrpSpPr>
          <p:cNvPr id="252968" name="Group 40"/>
          <p:cNvGrpSpPr>
            <a:grpSpLocks/>
          </p:cNvGrpSpPr>
          <p:nvPr userDrawn="1"/>
        </p:nvGrpSpPr>
        <p:grpSpPr bwMode="auto">
          <a:xfrm>
            <a:off x="241300" y="84138"/>
            <a:ext cx="360363" cy="360362"/>
            <a:chOff x="152" y="53"/>
            <a:chExt cx="227" cy="227"/>
          </a:xfrm>
        </p:grpSpPr>
        <p:sp>
          <p:nvSpPr>
            <p:cNvPr id="252964" name="Oval 36"/>
            <p:cNvSpPr>
              <a:spLocks noChangeAspect="1" noChangeArrowheads="1"/>
            </p:cNvSpPr>
            <p:nvPr userDrawn="1"/>
          </p:nvSpPr>
          <p:spPr bwMode="auto">
            <a:xfrm>
              <a:off x="152" y="53"/>
              <a:ext cx="227" cy="227"/>
            </a:xfrm>
            <a:prstGeom prst="ellipse">
              <a:avLst/>
            </a:prstGeom>
            <a:solidFill>
              <a:srgbClr val="01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252965" name="Oval 37"/>
            <p:cNvSpPr>
              <a:spLocks noChangeArrowheads="1"/>
            </p:cNvSpPr>
            <p:nvPr userDrawn="1"/>
          </p:nvSpPr>
          <p:spPr bwMode="auto">
            <a:xfrm>
              <a:off x="163" y="64"/>
              <a:ext cx="205" cy="205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CC00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66"/>
                </a:solidFill>
                <a:latin typeface="Arial" charset="0"/>
              </a:endParaRPr>
            </a:p>
          </p:txBody>
        </p:sp>
        <p:pic>
          <p:nvPicPr>
            <p:cNvPr id="252966" name="Picture 38" descr="P5_5a_PAT_TITLE"/>
            <p:cNvPicPr>
              <a:picLocks noChangeAspect="1" noChangeArrowheads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" y="76"/>
              <a:ext cx="181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265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CC00C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CC00CC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CC00CC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CC00CC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CC00C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CC00C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CC00C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CC00C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CC00CC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895600 w 21600"/>
              <a:gd name="T3" fmla="*/ 6018212 h 21600"/>
              <a:gd name="T4" fmla="*/ 0 w 21600"/>
              <a:gd name="T5" fmla="*/ 601821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>
              <a:solidFill>
                <a:srgbClr val="FF9966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>
              <a:solidFill>
                <a:srgbClr val="FF9966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DFC900-2E1B-418E-9B3F-18AE49E0D963}" type="slidenum">
              <a:rPr kumimoji="1" lang="en-US" altLang="en-US">
                <a:solidFill>
                  <a:srgbClr val="FF9966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7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895600 w 21600"/>
              <a:gd name="T3" fmla="*/ 6018212 h 21600"/>
              <a:gd name="T4" fmla="*/ 0 w 21600"/>
              <a:gd name="T5" fmla="*/ 601821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>
              <a:solidFill>
                <a:srgbClr val="FF9966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>
              <a:solidFill>
                <a:srgbClr val="FF9966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DFC900-2E1B-418E-9B3F-18AE49E0D963}" type="slidenum">
              <a:rPr kumimoji="1" lang="en-US" altLang="en-US">
                <a:solidFill>
                  <a:srgbClr val="FF9966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4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895600 w 21600"/>
              <a:gd name="T3" fmla="*/ 6018212 h 21600"/>
              <a:gd name="T4" fmla="*/ 0 w 21600"/>
              <a:gd name="T5" fmla="*/ 601821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>
              <a:solidFill>
                <a:srgbClr val="FF9966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>
              <a:solidFill>
                <a:srgbClr val="FF9966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DFC900-2E1B-418E-9B3F-18AE49E0D963}" type="slidenum">
              <a:rPr kumimoji="1" lang="en-US" altLang="en-US">
                <a:solidFill>
                  <a:srgbClr val="FF9966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en-US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4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3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MKqiDU4Vbs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openxmlformats.org/officeDocument/2006/relationships/hyperlink" Target="http://www.northchaddertonschool.co.uk/gallery/main.php?g2_itemId=1487&amp;g2_imageViewsIndex=1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132856"/>
            <a:ext cx="6400800" cy="1752600"/>
          </a:xfrm>
        </p:spPr>
        <p:txBody>
          <a:bodyPr/>
          <a:lstStyle/>
          <a:p>
            <a:r>
              <a:rPr lang="en-GB" dirty="0" smtClean="0"/>
              <a:t>AQA: P1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543577" y="548680"/>
            <a:ext cx="6056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 national grid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 descr="http://www.faqs.org/photo-dict/photofiles/list/4988/6571electrical_pyl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9" b="47117"/>
          <a:stretch/>
        </p:blipFill>
        <p:spPr bwMode="auto">
          <a:xfrm>
            <a:off x="2" y="4793672"/>
            <a:ext cx="9144000" cy="206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3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836712"/>
            <a:ext cx="890904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Energy dissipated as heat in the cables</a:t>
            </a:r>
          </a:p>
          <a:p>
            <a:r>
              <a:rPr lang="en-GB" sz="3200" dirty="0"/>
              <a:t>d</a:t>
            </a:r>
            <a:r>
              <a:rPr lang="en-GB" sz="3200" dirty="0" smtClean="0"/>
              <a:t>epends on the </a:t>
            </a:r>
            <a:r>
              <a:rPr lang="en-GB" sz="3200" b="1" dirty="0" smtClean="0"/>
              <a:t>square </a:t>
            </a:r>
            <a:r>
              <a:rPr lang="en-GB" sz="3200" dirty="0" smtClean="0"/>
              <a:t>of the current and</a:t>
            </a:r>
          </a:p>
          <a:p>
            <a:r>
              <a:rPr lang="en-GB" sz="3200" dirty="0"/>
              <a:t>s</a:t>
            </a:r>
            <a:r>
              <a:rPr lang="en-GB" sz="3200" dirty="0" smtClean="0"/>
              <a:t>o if we keep the current low, less energy will</a:t>
            </a:r>
          </a:p>
          <a:p>
            <a:r>
              <a:rPr lang="en-GB" sz="3200" dirty="0"/>
              <a:t>b</a:t>
            </a:r>
            <a:r>
              <a:rPr lang="en-GB" sz="3200" dirty="0" smtClean="0"/>
              <a:t>e lost in transmission and therefore the use</a:t>
            </a:r>
          </a:p>
          <a:p>
            <a:r>
              <a:rPr lang="en-GB" sz="3200" dirty="0"/>
              <a:t>o</a:t>
            </a:r>
            <a:r>
              <a:rPr lang="en-GB" sz="3200" dirty="0" smtClean="0"/>
              <a:t>f high voltage power lines is the most efficient way </a:t>
            </a:r>
          </a:p>
          <a:p>
            <a:r>
              <a:rPr lang="en-GB" sz="3200" dirty="0"/>
              <a:t>o</a:t>
            </a:r>
            <a:r>
              <a:rPr lang="en-GB" sz="3200" dirty="0" smtClean="0"/>
              <a:t>f sending electrical energy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869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38200"/>
          </a:xfrm>
          <a:noFill/>
        </p:spPr>
        <p:txBody>
          <a:bodyPr/>
          <a:lstStyle/>
          <a:p>
            <a:r>
              <a:rPr lang="en-US" altLang="en-US" sz="3600" smtClean="0"/>
              <a:t>So what difference does this high voltage make?</a:t>
            </a:r>
            <a:endParaRPr lang="en-US" altLang="en-US" sz="6000" smtClean="0"/>
          </a:p>
        </p:txBody>
      </p:sp>
      <p:graphicFrame>
        <p:nvGraphicFramePr>
          <p:cNvPr id="921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557774"/>
              </p:ext>
            </p:extLst>
          </p:nvPr>
        </p:nvGraphicFramePr>
        <p:xfrm>
          <a:off x="533400" y="617511"/>
          <a:ext cx="7224464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Document" r:id="rId3" imgW="5275580" imgH="1211580" progId="Word.Document.8">
                  <p:embed/>
                </p:oleObj>
              </mc:Choice>
              <mc:Fallback>
                <p:oleObj name="Document" r:id="rId3" imgW="5275580" imgH="12115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17511"/>
                        <a:ext cx="7224464" cy="147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7"/>
          <p:cNvGraphicFramePr>
            <a:graphicFrameLocks noChangeAspect="1"/>
          </p:cNvGraphicFramePr>
          <p:nvPr/>
        </p:nvGraphicFramePr>
        <p:xfrm>
          <a:off x="1447800" y="2438400"/>
          <a:ext cx="381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5" imgW="164885" imgH="164885" progId="Equation.3">
                  <p:embed/>
                </p:oleObj>
              </mc:Choice>
              <mc:Fallback>
                <p:oleObj name="Equation" r:id="rId5" imgW="164885" imgH="1648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438400"/>
                        <a:ext cx="3810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62000" y="2438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b="1" smtClean="0">
                <a:solidFill>
                  <a:srgbClr val="0066FF"/>
                </a:solidFill>
              </a:rPr>
              <a:t>1.26</a:t>
            </a:r>
            <a:endParaRPr kumimoji="0" lang="en-US" altLang="en-US" b="1" smtClean="0">
              <a:solidFill>
                <a:srgbClr val="0066FF"/>
              </a:solidFill>
            </a:endParaRPr>
          </a:p>
        </p:txBody>
      </p:sp>
      <p:graphicFrame>
        <p:nvGraphicFramePr>
          <p:cNvPr id="9222" name="Object 9"/>
          <p:cNvGraphicFramePr>
            <a:graphicFrameLocks noChangeAspect="1"/>
          </p:cNvGraphicFramePr>
          <p:nvPr/>
        </p:nvGraphicFramePr>
        <p:xfrm>
          <a:off x="4514850" y="3321050"/>
          <a:ext cx="112713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2713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12"/>
          <p:cNvGraphicFramePr>
            <a:graphicFrameLocks noChangeAspect="1"/>
          </p:cNvGraphicFramePr>
          <p:nvPr/>
        </p:nvGraphicFramePr>
        <p:xfrm>
          <a:off x="533400" y="2971800"/>
          <a:ext cx="7543800" cy="124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Document" r:id="rId9" imgW="5486400" imgH="944880" progId="Word.Document.8">
                  <p:embed/>
                </p:oleObj>
              </mc:Choice>
              <mc:Fallback>
                <p:oleObj name="Document" r:id="rId9" imgW="5486400" imgH="9448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971800"/>
                        <a:ext cx="7543800" cy="124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746125" y="4460875"/>
            <a:ext cx="938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mtClean="0">
                <a:solidFill>
                  <a:srgbClr val="0066FF"/>
                </a:solidFill>
              </a:rPr>
              <a:t>150A </a:t>
            </a:r>
          </a:p>
        </p:txBody>
      </p:sp>
      <p:graphicFrame>
        <p:nvGraphicFramePr>
          <p:cNvPr id="9225" name="Object 14"/>
          <p:cNvGraphicFramePr>
            <a:graphicFrameLocks noChangeAspect="1"/>
          </p:cNvGraphicFramePr>
          <p:nvPr/>
        </p:nvGraphicFramePr>
        <p:xfrm>
          <a:off x="762000" y="4876800"/>
          <a:ext cx="73152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Document" r:id="rId11" imgW="5486400" imgH="708660" progId="Word.Document.8">
                  <p:embed/>
                </p:oleObj>
              </mc:Choice>
              <mc:Fallback>
                <p:oleObj name="Document" r:id="rId11" imgW="5486400" imgH="7086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876800"/>
                        <a:ext cx="73152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822325" y="5832475"/>
            <a:ext cx="1233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mtClean="0">
                <a:solidFill>
                  <a:srgbClr val="0066FF"/>
                </a:solidFill>
              </a:rPr>
              <a:t>28350W</a:t>
            </a:r>
          </a:p>
        </p:txBody>
      </p:sp>
    </p:spTree>
    <p:extLst>
      <p:ext uri="{BB962C8B-B14F-4D97-AF65-F5344CB8AC3E}">
        <p14:creationId xmlns:p14="http://schemas.microsoft.com/office/powerpoint/2010/main" val="55720117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utoUpdateAnimBg="0"/>
      <p:bldP spid="8205" grpId="0" autoUpdateAnimBg="0"/>
      <p:bldP spid="820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04533"/>
              </p:ext>
            </p:extLst>
          </p:nvPr>
        </p:nvGraphicFramePr>
        <p:xfrm>
          <a:off x="179512" y="576262"/>
          <a:ext cx="9120188" cy="509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Document" r:id="rId3" imgW="5486400" imgH="3070860" progId="Word.Document.8">
                  <p:embed/>
                </p:oleObj>
              </mc:Choice>
              <mc:Fallback>
                <p:oleObj name="Document" r:id="rId3" imgW="5486400" imgH="30708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576262"/>
                        <a:ext cx="9120188" cy="509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715000" y="1295400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mtClean="0">
                <a:solidFill>
                  <a:srgbClr val="0066FF"/>
                </a:solidFill>
              </a:rPr>
              <a:t>79%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914400" y="3124200"/>
            <a:ext cx="78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mtClean="0">
                <a:solidFill>
                  <a:srgbClr val="0066FF"/>
                </a:solidFill>
              </a:rPr>
              <a:t>1.5A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905000" y="4343400"/>
            <a:ext cx="5121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mtClean="0">
                <a:solidFill>
                  <a:srgbClr val="0066FF"/>
                </a:solidFill>
              </a:rPr>
              <a:t>2.835W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762000" y="5715000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mtClean="0">
                <a:solidFill>
                  <a:srgbClr val="0066FF"/>
                </a:solidFill>
              </a:rPr>
              <a:t>0.07%</a:t>
            </a:r>
            <a:endParaRPr kumimoji="0" lang="en-US" altLang="en-US" baseline="30000" smtClean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802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utoUpdateAnimBg="0"/>
      <p:bldP spid="9224" grpId="0" autoUpdateAnimBg="0"/>
      <p:bldP spid="9225" grpId="0" autoUpdateAnimBg="0"/>
      <p:bldP spid="922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2200"/>
              <a:t>How are transformers used to supply electricity?</a:t>
            </a:r>
          </a:p>
        </p:txBody>
      </p:sp>
      <p:pic>
        <p:nvPicPr>
          <p:cNvPr id="279555" name="Picture 3" descr="flash_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15888"/>
            <a:ext cx="385763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556" name="Picture 4" descr="forward_arrow_colour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6167438"/>
            <a:ext cx="630237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38" name="ShockwaveFlash1" r:id="rId2" imgW="8699400" imgH="5308560"/>
        </mc:Choice>
        <mc:Fallback>
          <p:control name="ShockwaveFlash1" r:id="rId2" imgW="8699400" imgH="530856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12725" y="800100"/>
                  <a:ext cx="8699500" cy="530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28449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6096000" cy="1143000"/>
          </a:xfrm>
          <a:noFill/>
        </p:spPr>
        <p:txBody>
          <a:bodyPr/>
          <a:lstStyle/>
          <a:p>
            <a:r>
              <a:rPr lang="en-US" altLang="en-US" smtClean="0"/>
              <a:t>But there are problems ..</a:t>
            </a:r>
          </a:p>
        </p:txBody>
      </p:sp>
      <p:graphicFrame>
        <p:nvGraphicFramePr>
          <p:cNvPr id="11267" name="Object 5"/>
          <p:cNvGraphicFramePr>
            <a:graphicFrameLocks noChangeAspect="1"/>
          </p:cNvGraphicFramePr>
          <p:nvPr/>
        </p:nvGraphicFramePr>
        <p:xfrm>
          <a:off x="1143000" y="1447800"/>
          <a:ext cx="77724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Document" r:id="rId3" imgW="5275580" imgH="2618740" progId="Word.Document.8">
                  <p:embed/>
                </p:oleObj>
              </mc:Choice>
              <mc:Fallback>
                <p:oleObj name="Document" r:id="rId3" imgW="5275580" imgH="26187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447800"/>
                        <a:ext cx="77724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387192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9888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2"/>
              </a:rPr>
              <a:t>https://www.youtube.com/watch?v=JMKqiDU4Vbs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674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024" y="548680"/>
            <a:ext cx="3953813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 are the advantages and drawbacks of overhead cabling?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8" name="Picture 8" descr="http://3.bp.blogspot.com/_Yncvo7WmI8E/S8xWhO3AHUI/AAAAAAAAAsE/YsfTvcfVMlI/s1600/pyl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18" y="496324"/>
            <a:ext cx="4454391" cy="594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94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w the National Grid responds to demand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20688"/>
            <a:ext cx="8136904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0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2" t="63609" r="26674" b="18672"/>
          <a:stretch>
            <a:fillRect/>
          </a:stretch>
        </p:blipFill>
        <p:spPr bwMode="auto">
          <a:xfrm>
            <a:off x="323850" y="333375"/>
            <a:ext cx="935038" cy="12954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2" t="63609" r="26674" b="18672"/>
          <a:stretch>
            <a:fillRect/>
          </a:stretch>
        </p:blipFill>
        <p:spPr bwMode="auto">
          <a:xfrm>
            <a:off x="1403350" y="333375"/>
            <a:ext cx="936625" cy="12954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2" t="63609" r="26674" b="18672"/>
          <a:stretch>
            <a:fillRect/>
          </a:stretch>
        </p:blipFill>
        <p:spPr bwMode="auto">
          <a:xfrm>
            <a:off x="323850" y="1700213"/>
            <a:ext cx="935038" cy="129698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2" t="63609" r="26674" b="18672"/>
          <a:stretch>
            <a:fillRect/>
          </a:stretch>
        </p:blipFill>
        <p:spPr bwMode="auto">
          <a:xfrm>
            <a:off x="1403350" y="1700213"/>
            <a:ext cx="936625" cy="129698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45078" r="57195" b="38188"/>
          <a:stretch>
            <a:fillRect/>
          </a:stretch>
        </p:blipFill>
        <p:spPr bwMode="auto">
          <a:xfrm>
            <a:off x="395288" y="3141663"/>
            <a:ext cx="1873250" cy="122396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5" t="50000" r="28416" b="32281"/>
          <a:stretch>
            <a:fillRect/>
          </a:stretch>
        </p:blipFill>
        <p:spPr bwMode="auto">
          <a:xfrm>
            <a:off x="2555875" y="1773238"/>
            <a:ext cx="1871663" cy="12954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2" t="63609" r="26674" b="18672"/>
          <a:stretch>
            <a:fillRect/>
          </a:stretch>
        </p:blipFill>
        <p:spPr bwMode="auto">
          <a:xfrm>
            <a:off x="3563938" y="3213100"/>
            <a:ext cx="936625" cy="1223963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2" t="63609" r="26674" b="18672"/>
          <a:stretch>
            <a:fillRect/>
          </a:stretch>
        </p:blipFill>
        <p:spPr bwMode="auto">
          <a:xfrm>
            <a:off x="2484438" y="3213100"/>
            <a:ext cx="935037" cy="1223963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2" t="63609" r="26674" b="18672"/>
          <a:stretch>
            <a:fillRect/>
          </a:stretch>
        </p:blipFill>
        <p:spPr bwMode="auto">
          <a:xfrm>
            <a:off x="4572000" y="1700213"/>
            <a:ext cx="936625" cy="129698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2" t="63609" r="26674" b="18672"/>
          <a:stretch>
            <a:fillRect/>
          </a:stretch>
        </p:blipFill>
        <p:spPr bwMode="auto">
          <a:xfrm>
            <a:off x="4572000" y="333375"/>
            <a:ext cx="936625" cy="12954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2" t="63609" r="26674" b="18672"/>
          <a:stretch>
            <a:fillRect/>
          </a:stretch>
        </p:blipFill>
        <p:spPr bwMode="auto">
          <a:xfrm>
            <a:off x="5580063" y="1628775"/>
            <a:ext cx="936625" cy="12954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2" t="63609" r="26674" b="18672"/>
          <a:stretch>
            <a:fillRect/>
          </a:stretch>
        </p:blipFill>
        <p:spPr bwMode="auto">
          <a:xfrm>
            <a:off x="5580063" y="333375"/>
            <a:ext cx="936625" cy="12954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9" t="45078" r="58855" b="37202"/>
          <a:stretch>
            <a:fillRect/>
          </a:stretch>
        </p:blipFill>
        <p:spPr bwMode="auto">
          <a:xfrm>
            <a:off x="395288" y="4581525"/>
            <a:ext cx="1800225" cy="12954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198813"/>
            <a:ext cx="1873250" cy="13208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8" descr="DSCF1361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33375"/>
            <a:ext cx="1773237" cy="132873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284538"/>
            <a:ext cx="1928812" cy="122396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60350"/>
            <a:ext cx="1876425" cy="134937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7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773238"/>
            <a:ext cx="1876425" cy="134937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627313" y="4724400"/>
            <a:ext cx="5976937" cy="18732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/>
              <a:t>Cut out the pictures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/>
              <a:t>Arrange them into a diagram of the National Grid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/>
              <a:t>Draw cables using a marker/pen and a ruler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/>
              <a:t>Label what is happening at each stage</a:t>
            </a:r>
          </a:p>
        </p:txBody>
      </p:sp>
    </p:spTree>
    <p:extLst>
      <p:ext uri="{BB962C8B-B14F-4D97-AF65-F5344CB8AC3E}">
        <p14:creationId xmlns:p14="http://schemas.microsoft.com/office/powerpoint/2010/main" val="357719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Where is electricity generated?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How are fossil fuels created?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What type of energy is stored in a fossil fuel?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What is the purpose of the fossil fuel in a power station?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Explain how the generator is turned in a fossil fuel fired power station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369509" y="332656"/>
            <a:ext cx="2667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Starter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274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74923"/>
            <a:ext cx="8229600" cy="1252736"/>
          </a:xfrm>
        </p:spPr>
        <p:txBody>
          <a:bodyPr/>
          <a:lstStyle/>
          <a:p>
            <a:r>
              <a:rPr lang="en-GB" dirty="0" smtClean="0"/>
              <a:t>To understand how the National </a:t>
            </a:r>
            <a:r>
              <a:rPr lang="en-GB" dirty="0"/>
              <a:t>G</a:t>
            </a:r>
            <a:r>
              <a:rPr lang="en-GB" dirty="0" smtClean="0"/>
              <a:t>rid is used to transport electricity around the country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779811" y="332656"/>
            <a:ext cx="5846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Today’s objective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3078" y="2420888"/>
            <a:ext cx="3760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To succeed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55576" y="3344218"/>
            <a:ext cx="8229600" cy="125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pic>
        <p:nvPicPr>
          <p:cNvPr id="2050" name="Picture 2" descr="http://t3.gstatic.com/images?q=tbn:ANd9GcRsjjYI1Pw_tEXlvjM7cFF_y4Kevpuf5OqWqSIyNcMNKRIkcDm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76" y="375221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t3.gstatic.com/images?q=tbn:ANd9GcRsjjYI1Pw_tEXlvjM7cFF_y4Kevpuf5OqWqSIyNcMNKRIkcDm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75221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10423" y="3311312"/>
            <a:ext cx="61205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 smtClean="0">
                <a:solidFill>
                  <a:srgbClr val="7030A0"/>
                </a:solidFill>
              </a:rPr>
              <a:t>State</a:t>
            </a:r>
            <a:r>
              <a:rPr lang="en-GB" sz="3200" dirty="0" smtClean="0"/>
              <a:t> how electricity is transported </a:t>
            </a:r>
          </a:p>
          <a:p>
            <a:r>
              <a:rPr lang="en-GB" sz="3200" dirty="0" smtClean="0"/>
              <a:t>around the country</a:t>
            </a:r>
            <a:endParaRPr lang="en-GB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339415" y="4449886"/>
            <a:ext cx="69537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 smtClean="0">
                <a:solidFill>
                  <a:srgbClr val="7030A0"/>
                </a:solidFill>
              </a:rPr>
              <a:t>State</a:t>
            </a:r>
            <a:r>
              <a:rPr lang="en-GB" sz="3200" dirty="0" smtClean="0"/>
              <a:t> the different parts of the </a:t>
            </a:r>
          </a:p>
          <a:p>
            <a:r>
              <a:rPr lang="en-GB" sz="3200" dirty="0" smtClean="0"/>
              <a:t>National Grid and </a:t>
            </a:r>
            <a:r>
              <a:rPr lang="en-GB" sz="3200" b="1" u="sng" dirty="0" smtClean="0">
                <a:solidFill>
                  <a:srgbClr val="7030A0"/>
                </a:solidFill>
              </a:rPr>
              <a:t>explain</a:t>
            </a:r>
            <a:r>
              <a:rPr lang="en-GB" sz="3200" dirty="0" smtClean="0"/>
              <a:t> their functions</a:t>
            </a:r>
            <a:endParaRPr lang="en-GB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310423" y="5573410"/>
            <a:ext cx="72522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 smtClean="0">
                <a:solidFill>
                  <a:srgbClr val="7030A0"/>
                </a:solidFill>
              </a:rPr>
              <a:t>Analyse</a:t>
            </a:r>
            <a:r>
              <a:rPr lang="en-GB" sz="3200" b="1" dirty="0" smtClean="0">
                <a:solidFill>
                  <a:srgbClr val="7030A0"/>
                </a:solidFill>
              </a:rPr>
              <a:t> </a:t>
            </a:r>
            <a:r>
              <a:rPr lang="en-GB" sz="3200" dirty="0" smtClean="0"/>
              <a:t>the pros of using step up and step</a:t>
            </a:r>
          </a:p>
          <a:p>
            <a:r>
              <a:rPr lang="en-GB" sz="3200" dirty="0" smtClean="0"/>
              <a:t> down transformers</a:t>
            </a:r>
          </a:p>
        </p:txBody>
      </p:sp>
    </p:spTree>
    <p:extLst>
      <p:ext uri="{BB962C8B-B14F-4D97-AF65-F5344CB8AC3E}">
        <p14:creationId xmlns:p14="http://schemas.microsoft.com/office/powerpoint/2010/main" val="418670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 smtClean="0"/>
              <a:t>The National Grid is a system of  cables and transformers linking power stations to consumers</a:t>
            </a:r>
          </a:p>
          <a:p>
            <a:pPr marL="0" indent="0" algn="ctr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 smtClean="0"/>
              <a:t>Electricity is generated</a:t>
            </a:r>
          </a:p>
          <a:p>
            <a:pPr marL="0" indent="0">
              <a:buNone/>
            </a:pPr>
            <a:r>
              <a:rPr lang="en-GB" sz="2800" dirty="0" smtClean="0"/>
              <a:t>at power stations and </a:t>
            </a:r>
          </a:p>
          <a:p>
            <a:pPr marL="0" indent="0">
              <a:buNone/>
            </a:pPr>
            <a:r>
              <a:rPr lang="en-GB" sz="2800" dirty="0" smtClean="0"/>
              <a:t>distributed around the UK</a:t>
            </a:r>
          </a:p>
          <a:p>
            <a:pPr marL="0" indent="0">
              <a:buNone/>
            </a:pPr>
            <a:r>
              <a:rPr lang="en-GB" sz="2800" dirty="0"/>
              <a:t>t</a:t>
            </a:r>
            <a:r>
              <a:rPr lang="en-GB" sz="2800" dirty="0" smtClean="0"/>
              <a:t>hrough a vast circuit</a:t>
            </a:r>
          </a:p>
          <a:p>
            <a:pPr marL="0" indent="0">
              <a:buNone/>
            </a:pPr>
            <a:r>
              <a:rPr lang="en-GB" sz="2800" dirty="0" smtClean="0"/>
              <a:t>of electrical cabling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3577" y="548680"/>
            <a:ext cx="6056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 national grid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http://t2.gstatic.com/images?q=tbn:ANd9GcQlB9a7mxuJzqknyXnrL_UMZFuMLfAzsAreFfjBuiZdAJV7f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95" y="2845474"/>
            <a:ext cx="431128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41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279" y="548680"/>
            <a:ext cx="8423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Transporting electricity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 descr="http://t2.gstatic.com/images?q=tbn:ANd9GcR1w9Fyb_IomzFRMN18G2NNegQfFpR383cgB2aC9HYFViMjLAq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8" y="5517232"/>
            <a:ext cx="1636032" cy="113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>
            <a:stCxn id="7" idx="2"/>
            <a:endCxn id="4098" idx="0"/>
          </p:cNvCxnSpPr>
          <p:nvPr/>
        </p:nvCxnSpPr>
        <p:spPr>
          <a:xfrm>
            <a:off x="1097904" y="4725144"/>
            <a:ext cx="0" cy="792088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279888" y="3645024"/>
            <a:ext cx="1636032" cy="108012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Step-Up Transformer</a:t>
            </a:r>
            <a:endParaRPr lang="en-GB" dirty="0"/>
          </a:p>
        </p:txBody>
      </p:sp>
      <p:pic>
        <p:nvPicPr>
          <p:cNvPr id="4106" name="Picture 10" descr="http://t3.gstatic.com/images?q=tbn:ANd9GcTirS8F7VVcH0gfdLeUeBYpzsS_7QtOZo-AOg50Aqwkx1OS6xQ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24410"/>
            <a:ext cx="91339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t3.gstatic.com/images?q=tbn:ANd9GcTirS8F7VVcH0gfdLeUeBYpzsS_7QtOZo-AOg50Aqwkx1OS6xQ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4410"/>
            <a:ext cx="91339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t3.gstatic.com/images?q=tbn:ANd9GcTirS8F7VVcH0gfdLeUeBYpzsS_7QtOZo-AOg50Aqwkx1OS6xQ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4410"/>
            <a:ext cx="91339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://t3.gstatic.com/images?q=tbn:ANd9GcTirS8F7VVcH0gfdLeUeBYpzsS_7QtOZo-AOg50Aqwkx1OS6xQ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4410"/>
            <a:ext cx="91339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>
            <a:stCxn id="7" idx="0"/>
            <a:endCxn id="17" idx="1"/>
          </p:cNvCxnSpPr>
          <p:nvPr/>
        </p:nvCxnSpPr>
        <p:spPr>
          <a:xfrm flipV="1">
            <a:off x="1097904" y="2380494"/>
            <a:ext cx="953816" cy="126453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7" idx="1"/>
            <a:endCxn id="4106" idx="3"/>
          </p:cNvCxnSpPr>
          <p:nvPr/>
        </p:nvCxnSpPr>
        <p:spPr>
          <a:xfrm>
            <a:off x="2051720" y="2380494"/>
            <a:ext cx="4945842" cy="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7147708" y="3645024"/>
            <a:ext cx="1636032" cy="108012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Step-Down Transformer</a:t>
            </a:r>
            <a:endParaRPr lang="en-GB" dirty="0"/>
          </a:p>
        </p:txBody>
      </p:sp>
      <p:cxnSp>
        <p:nvCxnSpPr>
          <p:cNvPr id="24" name="Straight Connector 23"/>
          <p:cNvCxnSpPr>
            <a:stCxn id="23" idx="0"/>
            <a:endCxn id="4106" idx="3"/>
          </p:cNvCxnSpPr>
          <p:nvPr/>
        </p:nvCxnSpPr>
        <p:spPr>
          <a:xfrm flipH="1" flipV="1">
            <a:off x="6997562" y="2380494"/>
            <a:ext cx="968162" cy="1264530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3" idx="2"/>
            <a:endCxn id="4108" idx="0"/>
          </p:cNvCxnSpPr>
          <p:nvPr/>
        </p:nvCxnSpPr>
        <p:spPr>
          <a:xfrm flipH="1">
            <a:off x="7960036" y="4725144"/>
            <a:ext cx="5688" cy="809065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108" name="Picture 12" descr="http://t1.gstatic.com/images?q=tbn:ANd9GcScJ5WmvPxPgyzF218va6zEm0uyhUojfsXur-eU9QtIaYaGrWf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534209"/>
            <a:ext cx="2311575" cy="114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131840" y="400506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This is how our </a:t>
            </a:r>
          </a:p>
          <a:p>
            <a:pPr algn="ctr"/>
            <a:r>
              <a:rPr lang="en-GB" sz="2400" dirty="0" smtClean="0"/>
              <a:t>National Grid </a:t>
            </a:r>
          </a:p>
          <a:p>
            <a:pPr algn="ctr"/>
            <a:r>
              <a:rPr lang="en-GB" sz="2400" dirty="0" smtClean="0"/>
              <a:t>Works!!</a:t>
            </a:r>
          </a:p>
        </p:txBody>
      </p:sp>
    </p:spTree>
    <p:extLst>
      <p:ext uri="{BB962C8B-B14F-4D97-AF65-F5344CB8AC3E}">
        <p14:creationId xmlns:p14="http://schemas.microsoft.com/office/powerpoint/2010/main" val="156646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620688"/>
            <a:ext cx="5339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What is a step up transformer?</a:t>
            </a:r>
            <a:endParaRPr lang="en-US" sz="3200" dirty="0"/>
          </a:p>
        </p:txBody>
      </p:sp>
      <p:pic>
        <p:nvPicPr>
          <p:cNvPr id="6146" name="Picture 2" descr="http://www.cyberphysics.co.uk/topics/magnetsm/electro/Transfromer/stepu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60847"/>
            <a:ext cx="6404922" cy="356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756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052736"/>
            <a:ext cx="7717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A step up transformer has more turns on the </a:t>
            </a:r>
          </a:p>
          <a:p>
            <a:r>
              <a:rPr lang="en-GB" sz="3200" dirty="0"/>
              <a:t>o</a:t>
            </a:r>
            <a:r>
              <a:rPr lang="en-GB" sz="3200" dirty="0" smtClean="0"/>
              <a:t>utput than on the input.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2852936"/>
            <a:ext cx="8092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This means that the output voltage, the voltage</a:t>
            </a:r>
          </a:p>
          <a:p>
            <a:r>
              <a:rPr lang="en-GB" sz="3200" dirty="0"/>
              <a:t>i</a:t>
            </a:r>
            <a:r>
              <a:rPr lang="en-GB" sz="3200" dirty="0" smtClean="0"/>
              <a:t>n the cables is increased.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4509120"/>
            <a:ext cx="3555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How does this help?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50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836712"/>
            <a:ext cx="73058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Transformers are very efficient and so little</a:t>
            </a:r>
          </a:p>
          <a:p>
            <a:r>
              <a:rPr lang="en-GB" sz="3200" dirty="0"/>
              <a:t>p</a:t>
            </a:r>
            <a:r>
              <a:rPr lang="en-GB" sz="3200" dirty="0" smtClean="0"/>
              <a:t>ower is lost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3068960"/>
            <a:ext cx="6440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Input power = current </a:t>
            </a:r>
            <a:r>
              <a:rPr lang="en-GB" sz="3200" baseline="-25000" dirty="0" smtClean="0"/>
              <a:t>high</a:t>
            </a:r>
            <a:r>
              <a:rPr lang="en-GB" sz="3200" dirty="0" smtClean="0"/>
              <a:t> X </a:t>
            </a:r>
            <a:r>
              <a:rPr lang="en-GB" sz="3200" dirty="0" err="1" smtClean="0"/>
              <a:t>voltage</a:t>
            </a:r>
            <a:r>
              <a:rPr lang="en-GB" sz="3200" baseline="-25000" dirty="0" err="1" smtClean="0"/>
              <a:t>low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4005064"/>
            <a:ext cx="4975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Output power = input power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5301208"/>
            <a:ext cx="6779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Output power = </a:t>
            </a:r>
            <a:r>
              <a:rPr lang="en-GB" sz="3200" dirty="0" err="1" smtClean="0"/>
              <a:t>current</a:t>
            </a:r>
            <a:r>
              <a:rPr lang="en-GB" sz="3200" baseline="-25000" dirty="0" err="1" smtClean="0"/>
              <a:t>low</a:t>
            </a:r>
            <a:r>
              <a:rPr lang="en-GB" sz="3200" baseline="-25000" dirty="0" smtClean="0"/>
              <a:t>  </a:t>
            </a:r>
            <a:r>
              <a:rPr lang="en-GB" sz="3200" dirty="0" smtClean="0"/>
              <a:t>X voltage </a:t>
            </a:r>
            <a:r>
              <a:rPr lang="en-GB" sz="3200" baseline="-25000" dirty="0" smtClean="0"/>
              <a:t>high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4436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836712"/>
            <a:ext cx="78126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If the voltage in the cables is </a:t>
            </a:r>
            <a:r>
              <a:rPr lang="en-GB" sz="3200" b="1" dirty="0" smtClean="0"/>
              <a:t>high,</a:t>
            </a:r>
            <a:r>
              <a:rPr lang="en-GB" sz="3200" dirty="0" smtClean="0"/>
              <a:t> the current</a:t>
            </a:r>
          </a:p>
          <a:p>
            <a:r>
              <a:rPr lang="en-GB" sz="3200" dirty="0"/>
              <a:t>i</a:t>
            </a:r>
            <a:r>
              <a:rPr lang="en-GB" sz="3200" dirty="0" smtClean="0"/>
              <a:t>n the cables is </a:t>
            </a:r>
            <a:r>
              <a:rPr lang="en-GB" sz="3200" b="1" dirty="0" smtClean="0"/>
              <a:t>low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2132856"/>
            <a:ext cx="1124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P = IV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3140968"/>
            <a:ext cx="6885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Using Ohm’s Law, V = IR, substitute for V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28564" y="4149080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P = I</a:t>
            </a:r>
            <a:r>
              <a:rPr lang="en-GB" sz="3200" baseline="30000" dirty="0" smtClean="0"/>
              <a:t>2</a:t>
            </a:r>
            <a:r>
              <a:rPr lang="en-GB" sz="3200" dirty="0" smtClean="0"/>
              <a:t> R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115616" y="5517232"/>
            <a:ext cx="638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This is an equation you need to know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1000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">
      <a:dk1>
        <a:srgbClr val="0066FF"/>
      </a:dk1>
      <a:lt1>
        <a:srgbClr val="FFFFFF"/>
      </a:lt1>
      <a:dk2>
        <a:srgbClr val="0000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56DA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Office Theme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">
      <a:dk1>
        <a:srgbClr val="0066FF"/>
      </a:dk1>
      <a:lt1>
        <a:srgbClr val="FFFFFF"/>
      </a:lt1>
      <a:dk2>
        <a:srgbClr val="0000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56DA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Office Theme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">
      <a:dk1>
        <a:srgbClr val="0066FF"/>
      </a:dk1>
      <a:lt1>
        <a:srgbClr val="FFFFFF"/>
      </a:lt1>
      <a:dk2>
        <a:srgbClr val="0000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56DA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Office Theme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2904</TotalTime>
  <Words>495</Words>
  <Application>Microsoft Office PowerPoint</Application>
  <PresentationFormat>On-screen Show (4:3)</PresentationFormat>
  <Paragraphs>85</Paragraphs>
  <Slides>18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Arial Narrow</vt:lpstr>
      <vt:lpstr>Calibri</vt:lpstr>
      <vt:lpstr>Monotype Sorts</vt:lpstr>
      <vt:lpstr>Times New Roman</vt:lpstr>
      <vt:lpstr>Office Theme</vt:lpstr>
      <vt:lpstr>1_Blank Presentation</vt:lpstr>
      <vt:lpstr>1_Office Theme</vt:lpstr>
      <vt:lpstr>2_Office Theme</vt:lpstr>
      <vt:lpstr>3_Office Theme</vt:lpstr>
      <vt:lpstr>Document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 difference does this high voltage make?</vt:lpstr>
      <vt:lpstr>PowerPoint Presentation</vt:lpstr>
      <vt:lpstr>How are transformers used to supply electricity?</vt:lpstr>
      <vt:lpstr>But there are problems ..</vt:lpstr>
      <vt:lpstr>PowerPoint Presentation</vt:lpstr>
      <vt:lpstr>PowerPoint Presentation</vt:lpstr>
      <vt:lpstr>PowerPoint Presentation</vt:lpstr>
      <vt:lpstr>PowerPoint Presentation</vt:lpstr>
    </vt:vector>
  </TitlesOfParts>
  <Company>North Chadderton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McHugh</dc:creator>
  <cp:lastModifiedBy>rosalyn</cp:lastModifiedBy>
  <cp:revision>44</cp:revision>
  <cp:lastPrinted>2012-01-09T13:25:09Z</cp:lastPrinted>
  <dcterms:created xsi:type="dcterms:W3CDTF">2011-03-23T19:28:51Z</dcterms:created>
  <dcterms:modified xsi:type="dcterms:W3CDTF">2016-05-05T13:32:08Z</dcterms:modified>
</cp:coreProperties>
</file>