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8" r:id="rId22"/>
    <p:sldId id="275" r:id="rId23"/>
    <p:sldId id="276" r:id="rId24"/>
    <p:sldId id="27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0126" autoAdjust="0"/>
  </p:normalViewPr>
  <p:slideViewPr>
    <p:cSldViewPr snapToGrid="0">
      <p:cViewPr varScale="1">
        <p:scale>
          <a:sx n="67" d="100"/>
          <a:sy n="67" d="100"/>
        </p:scale>
        <p:origin x="85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D0B825-3D59-4B14-9824-0B4D9536DF4F}"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E47C9-9C1D-43BC-87DB-DC31A3919113}" type="slidenum">
              <a:rPr lang="en-US" smtClean="0"/>
              <a:t>‹#›</a:t>
            </a:fld>
            <a:endParaRPr lang="en-US"/>
          </a:p>
        </p:txBody>
      </p:sp>
    </p:spTree>
    <p:extLst>
      <p:ext uri="{BB962C8B-B14F-4D97-AF65-F5344CB8AC3E}">
        <p14:creationId xmlns:p14="http://schemas.microsoft.com/office/powerpoint/2010/main" val="466997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D0B825-3D59-4B14-9824-0B4D9536DF4F}"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E47C9-9C1D-43BC-87DB-DC31A3919113}" type="slidenum">
              <a:rPr lang="en-US" smtClean="0"/>
              <a:t>‹#›</a:t>
            </a:fld>
            <a:endParaRPr lang="en-US"/>
          </a:p>
        </p:txBody>
      </p:sp>
    </p:spTree>
    <p:extLst>
      <p:ext uri="{BB962C8B-B14F-4D97-AF65-F5344CB8AC3E}">
        <p14:creationId xmlns:p14="http://schemas.microsoft.com/office/powerpoint/2010/main" val="3145017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D0B825-3D59-4B14-9824-0B4D9536DF4F}"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E47C9-9C1D-43BC-87DB-DC31A3919113}" type="slidenum">
              <a:rPr lang="en-US" smtClean="0"/>
              <a:t>‹#›</a:t>
            </a:fld>
            <a:endParaRPr lang="en-US"/>
          </a:p>
        </p:txBody>
      </p:sp>
    </p:spTree>
    <p:extLst>
      <p:ext uri="{BB962C8B-B14F-4D97-AF65-F5344CB8AC3E}">
        <p14:creationId xmlns:p14="http://schemas.microsoft.com/office/powerpoint/2010/main" val="2699579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half" idx="3"/>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8" name="Rectangle 6"/>
          <p:cNvSpPr>
            <a:spLocks noGrp="1" noChangeArrowheads="1"/>
          </p:cNvSpPr>
          <p:nvPr>
            <p:ph type="sldNum" sz="quarter" idx="12"/>
          </p:nvPr>
        </p:nvSpPr>
        <p:spPr>
          <a:ln/>
        </p:spPr>
        <p:txBody>
          <a:bodyPr/>
          <a:lstStyle>
            <a:lvl1pPr>
              <a:defRPr/>
            </a:lvl1pPr>
          </a:lstStyle>
          <a:p>
            <a:pPr>
              <a:defRPr/>
            </a:pPr>
            <a:fld id="{31DF299B-24B6-429D-835A-24E14CB27290}" type="slidenum">
              <a:rPr lang="es-ES" altLang="en-US"/>
              <a:pPr>
                <a:defRPr/>
              </a:pPr>
              <a:t>‹#›</a:t>
            </a:fld>
            <a:endParaRPr lang="es-ES" altLang="en-US"/>
          </a:p>
        </p:txBody>
      </p:sp>
    </p:spTree>
    <p:extLst>
      <p:ext uri="{BB962C8B-B14F-4D97-AF65-F5344CB8AC3E}">
        <p14:creationId xmlns:p14="http://schemas.microsoft.com/office/powerpoint/2010/main" val="4070239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F822E30-8D12-439D-BB39-6BB620EBB83C}" type="slidenum">
              <a:rPr lang="es-ES" altLang="en-US"/>
              <a:pPr>
                <a:defRPr/>
              </a:pPr>
              <a:t>‹#›</a:t>
            </a:fld>
            <a:endParaRPr lang="es-ES" altLang="en-US"/>
          </a:p>
        </p:txBody>
      </p:sp>
    </p:spTree>
    <p:extLst>
      <p:ext uri="{BB962C8B-B14F-4D97-AF65-F5344CB8AC3E}">
        <p14:creationId xmlns:p14="http://schemas.microsoft.com/office/powerpoint/2010/main" val="24770514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ABB3A43-B66F-4A1F-B43D-078CF448EE06}" type="slidenum">
              <a:rPr lang="es-ES" altLang="en-US"/>
              <a:pPr>
                <a:defRPr/>
              </a:pPr>
              <a:t>‹#›</a:t>
            </a:fld>
            <a:endParaRPr lang="es-ES" altLang="en-US"/>
          </a:p>
        </p:txBody>
      </p:sp>
    </p:spTree>
    <p:extLst>
      <p:ext uri="{BB962C8B-B14F-4D97-AF65-F5344CB8AC3E}">
        <p14:creationId xmlns:p14="http://schemas.microsoft.com/office/powerpoint/2010/main" val="21428100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half" idx="3"/>
          </p:nvPr>
        </p:nvSpPr>
        <p:spPr>
          <a:xfrm>
            <a:off x="609600" y="3938589"/>
            <a:ext cx="10972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8" name="Rectangle 6"/>
          <p:cNvSpPr>
            <a:spLocks noGrp="1" noChangeArrowheads="1"/>
          </p:cNvSpPr>
          <p:nvPr>
            <p:ph type="sldNum" sz="quarter" idx="12"/>
          </p:nvPr>
        </p:nvSpPr>
        <p:spPr>
          <a:ln/>
        </p:spPr>
        <p:txBody>
          <a:bodyPr/>
          <a:lstStyle>
            <a:lvl1pPr>
              <a:defRPr/>
            </a:lvl1pPr>
          </a:lstStyle>
          <a:p>
            <a:pPr>
              <a:defRPr/>
            </a:pPr>
            <a:fld id="{F62F69A0-3EFA-40E2-951B-13D5B63E6C08}" type="slidenum">
              <a:rPr lang="es-ES" altLang="en-US"/>
              <a:pPr>
                <a:defRPr/>
              </a:pPr>
              <a:t>‹#›</a:t>
            </a:fld>
            <a:endParaRPr lang="es-ES" altLang="en-US"/>
          </a:p>
        </p:txBody>
      </p:sp>
    </p:spTree>
    <p:extLst>
      <p:ext uri="{BB962C8B-B14F-4D97-AF65-F5344CB8AC3E}">
        <p14:creationId xmlns:p14="http://schemas.microsoft.com/office/powerpoint/2010/main" val="2708689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D0B825-3D59-4B14-9824-0B4D9536DF4F}"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E47C9-9C1D-43BC-87DB-DC31A3919113}" type="slidenum">
              <a:rPr lang="en-US" smtClean="0"/>
              <a:t>‹#›</a:t>
            </a:fld>
            <a:endParaRPr lang="en-US"/>
          </a:p>
        </p:txBody>
      </p:sp>
    </p:spTree>
    <p:extLst>
      <p:ext uri="{BB962C8B-B14F-4D97-AF65-F5344CB8AC3E}">
        <p14:creationId xmlns:p14="http://schemas.microsoft.com/office/powerpoint/2010/main" val="306009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D0B825-3D59-4B14-9824-0B4D9536DF4F}"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E47C9-9C1D-43BC-87DB-DC31A3919113}" type="slidenum">
              <a:rPr lang="en-US" smtClean="0"/>
              <a:t>‹#›</a:t>
            </a:fld>
            <a:endParaRPr lang="en-US"/>
          </a:p>
        </p:txBody>
      </p:sp>
    </p:spTree>
    <p:extLst>
      <p:ext uri="{BB962C8B-B14F-4D97-AF65-F5344CB8AC3E}">
        <p14:creationId xmlns:p14="http://schemas.microsoft.com/office/powerpoint/2010/main" val="424131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D0B825-3D59-4B14-9824-0B4D9536DF4F}" type="datetimeFigureOut">
              <a:rPr lang="en-US" smtClean="0"/>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E47C9-9C1D-43BC-87DB-DC31A3919113}" type="slidenum">
              <a:rPr lang="en-US" smtClean="0"/>
              <a:t>‹#›</a:t>
            </a:fld>
            <a:endParaRPr lang="en-US"/>
          </a:p>
        </p:txBody>
      </p:sp>
    </p:spTree>
    <p:extLst>
      <p:ext uri="{BB962C8B-B14F-4D97-AF65-F5344CB8AC3E}">
        <p14:creationId xmlns:p14="http://schemas.microsoft.com/office/powerpoint/2010/main" val="2631000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D0B825-3D59-4B14-9824-0B4D9536DF4F}" type="datetimeFigureOut">
              <a:rPr lang="en-US" smtClean="0"/>
              <a:t>4/5/2016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5E47C9-9C1D-43BC-87DB-DC31A3919113}" type="slidenum">
              <a:rPr lang="en-US" smtClean="0"/>
              <a:t>‹#›</a:t>
            </a:fld>
            <a:endParaRPr lang="en-US"/>
          </a:p>
        </p:txBody>
      </p:sp>
    </p:spTree>
    <p:extLst>
      <p:ext uri="{BB962C8B-B14F-4D97-AF65-F5344CB8AC3E}">
        <p14:creationId xmlns:p14="http://schemas.microsoft.com/office/powerpoint/2010/main" val="2626657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D0B825-3D59-4B14-9824-0B4D9536DF4F}" type="datetimeFigureOut">
              <a:rPr lang="en-US" smtClean="0"/>
              <a:t>4/5/2016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5E47C9-9C1D-43BC-87DB-DC31A3919113}" type="slidenum">
              <a:rPr lang="en-US" smtClean="0"/>
              <a:t>‹#›</a:t>
            </a:fld>
            <a:endParaRPr lang="en-US"/>
          </a:p>
        </p:txBody>
      </p:sp>
    </p:spTree>
    <p:extLst>
      <p:ext uri="{BB962C8B-B14F-4D97-AF65-F5344CB8AC3E}">
        <p14:creationId xmlns:p14="http://schemas.microsoft.com/office/powerpoint/2010/main" val="1235282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D0B825-3D59-4B14-9824-0B4D9536DF4F}" type="datetimeFigureOut">
              <a:rPr lang="en-US" smtClean="0"/>
              <a:t>4/5/2016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5E47C9-9C1D-43BC-87DB-DC31A3919113}" type="slidenum">
              <a:rPr lang="en-US" smtClean="0"/>
              <a:t>‹#›</a:t>
            </a:fld>
            <a:endParaRPr lang="en-US"/>
          </a:p>
        </p:txBody>
      </p:sp>
    </p:spTree>
    <p:extLst>
      <p:ext uri="{BB962C8B-B14F-4D97-AF65-F5344CB8AC3E}">
        <p14:creationId xmlns:p14="http://schemas.microsoft.com/office/powerpoint/2010/main" val="3264434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D0B825-3D59-4B14-9824-0B4D9536DF4F}" type="datetimeFigureOut">
              <a:rPr lang="en-US" smtClean="0"/>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E47C9-9C1D-43BC-87DB-DC31A3919113}" type="slidenum">
              <a:rPr lang="en-US" smtClean="0"/>
              <a:t>‹#›</a:t>
            </a:fld>
            <a:endParaRPr lang="en-US"/>
          </a:p>
        </p:txBody>
      </p:sp>
    </p:spTree>
    <p:extLst>
      <p:ext uri="{BB962C8B-B14F-4D97-AF65-F5344CB8AC3E}">
        <p14:creationId xmlns:p14="http://schemas.microsoft.com/office/powerpoint/2010/main" val="1749095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D0B825-3D59-4B14-9824-0B4D9536DF4F}" type="datetimeFigureOut">
              <a:rPr lang="en-US" smtClean="0"/>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E47C9-9C1D-43BC-87DB-DC31A3919113}" type="slidenum">
              <a:rPr lang="en-US" smtClean="0"/>
              <a:t>‹#›</a:t>
            </a:fld>
            <a:endParaRPr lang="en-US"/>
          </a:p>
        </p:txBody>
      </p:sp>
    </p:spTree>
    <p:extLst>
      <p:ext uri="{BB962C8B-B14F-4D97-AF65-F5344CB8AC3E}">
        <p14:creationId xmlns:p14="http://schemas.microsoft.com/office/powerpoint/2010/main" val="3669564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D0B825-3D59-4B14-9824-0B4D9536DF4F}" type="datetimeFigureOut">
              <a:rPr lang="en-US" smtClean="0"/>
              <a:t>4/5/2016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E47C9-9C1D-43BC-87DB-DC31A3919113}" type="slidenum">
              <a:rPr lang="en-US" smtClean="0"/>
              <a:t>‹#›</a:t>
            </a:fld>
            <a:endParaRPr lang="en-US"/>
          </a:p>
        </p:txBody>
      </p:sp>
    </p:spTree>
    <p:extLst>
      <p:ext uri="{BB962C8B-B14F-4D97-AF65-F5344CB8AC3E}">
        <p14:creationId xmlns:p14="http://schemas.microsoft.com/office/powerpoint/2010/main" val="4023560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7.xml"/><Relationship Id="rId4" Type="http://schemas.openxmlformats.org/officeDocument/2006/relationships/image" Target="../media/image12.wmf"/></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www.bgfl.org/bgfl/custom/resources_ftp/client_ftp/ks3/science/changing_matter/index.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5.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Temperature, heat, internal energy and change of state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21745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eaLnBrk="1" hangingPunct="1"/>
            <a:r>
              <a:rPr lang="en-GB" altLang="en-US" sz="4000"/>
              <a:t>How are temperature and heat energy different?</a:t>
            </a:r>
            <a:endParaRPr lang="en-US" altLang="en-US" sz="4000"/>
          </a:p>
        </p:txBody>
      </p:sp>
      <p:sp>
        <p:nvSpPr>
          <p:cNvPr id="28675" name="Rectangle 3"/>
          <p:cNvSpPr>
            <a:spLocks noGrp="1" noChangeArrowheads="1"/>
          </p:cNvSpPr>
          <p:nvPr>
            <p:ph type="body" idx="1"/>
          </p:nvPr>
        </p:nvSpPr>
        <p:spPr>
          <a:xfrm>
            <a:off x="2209800" y="1981200"/>
            <a:ext cx="8458200" cy="1231900"/>
          </a:xfrm>
        </p:spPr>
        <p:txBody>
          <a:bodyPr/>
          <a:lstStyle/>
          <a:p>
            <a:pPr eaLnBrk="1" hangingPunct="1"/>
            <a:r>
              <a:rPr lang="en-GB" altLang="en-US" sz="2400"/>
              <a:t>The liquids in these 2 beakers are at the same temperature, so the particles have the same average speed.</a:t>
            </a:r>
          </a:p>
          <a:p>
            <a:pPr eaLnBrk="1" hangingPunct="1">
              <a:buFontTx/>
              <a:buNone/>
            </a:pPr>
            <a:endParaRPr lang="en-US" altLang="en-US"/>
          </a:p>
        </p:txBody>
      </p:sp>
      <p:grpSp>
        <p:nvGrpSpPr>
          <p:cNvPr id="28685" name="Group 13"/>
          <p:cNvGrpSpPr>
            <a:grpSpLocks/>
          </p:cNvGrpSpPr>
          <p:nvPr/>
        </p:nvGrpSpPr>
        <p:grpSpPr bwMode="auto">
          <a:xfrm>
            <a:off x="2208213" y="3744914"/>
            <a:ext cx="4248150" cy="2060575"/>
            <a:chOff x="2018" y="2495"/>
            <a:chExt cx="2676" cy="1298"/>
          </a:xfrm>
        </p:grpSpPr>
        <p:sp>
          <p:nvSpPr>
            <p:cNvPr id="4103" name="Rectangle 4"/>
            <p:cNvSpPr>
              <a:spLocks noChangeArrowheads="1"/>
            </p:cNvSpPr>
            <p:nvPr/>
          </p:nvSpPr>
          <p:spPr bwMode="auto">
            <a:xfrm>
              <a:off x="2018" y="2931"/>
              <a:ext cx="726" cy="8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endParaRPr lang="en-US" altLang="en-US"/>
            </a:p>
          </p:txBody>
        </p:sp>
        <p:sp>
          <p:nvSpPr>
            <p:cNvPr id="4104" name="Rectangle 5"/>
            <p:cNvSpPr>
              <a:spLocks noChangeArrowheads="1"/>
            </p:cNvSpPr>
            <p:nvPr/>
          </p:nvSpPr>
          <p:spPr bwMode="auto">
            <a:xfrm>
              <a:off x="3606" y="2931"/>
              <a:ext cx="1088" cy="8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endParaRPr lang="en-US" altLang="en-US"/>
            </a:p>
          </p:txBody>
        </p:sp>
        <p:sp>
          <p:nvSpPr>
            <p:cNvPr id="4105" name="Rectangle 6"/>
            <p:cNvSpPr>
              <a:spLocks noChangeArrowheads="1"/>
            </p:cNvSpPr>
            <p:nvPr/>
          </p:nvSpPr>
          <p:spPr bwMode="auto">
            <a:xfrm>
              <a:off x="2018" y="3339"/>
              <a:ext cx="726" cy="454"/>
            </a:xfrm>
            <a:prstGeom prst="rect">
              <a:avLst/>
            </a:prstGeom>
            <a:gradFill rotWithShape="1">
              <a:gsLst>
                <a:gs pos="0">
                  <a:srgbClr val="3DBFD9"/>
                </a:gs>
                <a:gs pos="100000">
                  <a:srgbClr val="1C5864"/>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algn="ctr"/>
              <a:r>
                <a:rPr lang="en-GB" altLang="en-US"/>
                <a:t>1 litre</a:t>
              </a:r>
              <a:endParaRPr lang="en-US" altLang="en-US"/>
            </a:p>
          </p:txBody>
        </p:sp>
        <p:sp>
          <p:nvSpPr>
            <p:cNvPr id="4106" name="Rectangle 7"/>
            <p:cNvSpPr>
              <a:spLocks noChangeArrowheads="1"/>
            </p:cNvSpPr>
            <p:nvPr/>
          </p:nvSpPr>
          <p:spPr bwMode="auto">
            <a:xfrm>
              <a:off x="3606" y="3339"/>
              <a:ext cx="1088" cy="454"/>
            </a:xfrm>
            <a:prstGeom prst="rect">
              <a:avLst/>
            </a:prstGeom>
            <a:gradFill rotWithShape="1">
              <a:gsLst>
                <a:gs pos="0">
                  <a:srgbClr val="3DBFD9"/>
                </a:gs>
                <a:gs pos="100000">
                  <a:srgbClr val="1C5864"/>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algn="ctr"/>
              <a:r>
                <a:rPr lang="en-GB" altLang="en-US"/>
                <a:t>2 litres</a:t>
              </a:r>
              <a:endParaRPr lang="en-US" altLang="en-US"/>
            </a:p>
          </p:txBody>
        </p:sp>
        <p:sp>
          <p:nvSpPr>
            <p:cNvPr id="4107" name="Text Box 8"/>
            <p:cNvSpPr txBox="1">
              <a:spLocks noChangeArrowheads="1"/>
            </p:cNvSpPr>
            <p:nvPr/>
          </p:nvSpPr>
          <p:spPr bwMode="auto">
            <a:xfrm>
              <a:off x="2232" y="2540"/>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r>
                <a:rPr lang="en-GB" altLang="en-US">
                  <a:solidFill>
                    <a:srgbClr val="3DBFD9"/>
                  </a:solidFill>
                </a:rPr>
                <a:t>A</a:t>
              </a:r>
              <a:endParaRPr lang="en-US" altLang="en-US">
                <a:solidFill>
                  <a:srgbClr val="3DBFD9"/>
                </a:solidFill>
              </a:endParaRPr>
            </a:p>
          </p:txBody>
        </p:sp>
        <p:sp>
          <p:nvSpPr>
            <p:cNvPr id="4108" name="Text Box 9"/>
            <p:cNvSpPr txBox="1">
              <a:spLocks noChangeArrowheads="1"/>
            </p:cNvSpPr>
            <p:nvPr/>
          </p:nvSpPr>
          <p:spPr bwMode="auto">
            <a:xfrm>
              <a:off x="4047" y="2495"/>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r>
                <a:rPr lang="en-GB" altLang="en-US">
                  <a:solidFill>
                    <a:srgbClr val="3DBFD9"/>
                  </a:solidFill>
                </a:rPr>
                <a:t>B</a:t>
              </a:r>
              <a:endParaRPr lang="en-US" altLang="en-US">
                <a:solidFill>
                  <a:srgbClr val="3DBFD9"/>
                </a:solidFill>
              </a:endParaRPr>
            </a:p>
          </p:txBody>
        </p:sp>
      </p:grpSp>
      <p:sp>
        <p:nvSpPr>
          <p:cNvPr id="28686" name="Text Box 14"/>
          <p:cNvSpPr txBox="1">
            <a:spLocks noChangeArrowheads="1"/>
          </p:cNvSpPr>
          <p:nvPr/>
        </p:nvSpPr>
        <p:spPr bwMode="auto">
          <a:xfrm>
            <a:off x="6672263" y="3357563"/>
            <a:ext cx="403225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a:buFontTx/>
              <a:buChar char="•"/>
            </a:pPr>
            <a:r>
              <a:rPr lang="en-GB" altLang="en-US" sz="2400"/>
              <a:t> 2 Beakers of water at 50</a:t>
            </a:r>
            <a:r>
              <a:rPr lang="en-US" altLang="en-US" sz="2400"/>
              <a:t>°C are at the same temperature but if one is twice as big as the other, it will contain twice as much heat energy as the other.</a:t>
            </a:r>
          </a:p>
        </p:txBody>
      </p:sp>
      <p:sp>
        <p:nvSpPr>
          <p:cNvPr id="28687" name="Text Box 15"/>
          <p:cNvSpPr txBox="1">
            <a:spLocks noChangeArrowheads="1"/>
          </p:cNvSpPr>
          <p:nvPr/>
        </p:nvSpPr>
        <p:spPr bwMode="auto">
          <a:xfrm>
            <a:off x="3627439" y="4897438"/>
            <a:ext cx="7588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r>
              <a:rPr lang="en-GB" altLang="en-US">
                <a:solidFill>
                  <a:srgbClr val="3DBFD9"/>
                </a:solidFill>
              </a:rPr>
              <a:t>50</a:t>
            </a:r>
            <a:r>
              <a:rPr lang="en-US" altLang="en-US">
                <a:solidFill>
                  <a:srgbClr val="3DBFD9"/>
                </a:solidFill>
              </a:rPr>
              <a:t>°C</a:t>
            </a:r>
          </a:p>
        </p:txBody>
      </p:sp>
    </p:spTree>
    <p:extLst>
      <p:ext uri="{BB962C8B-B14F-4D97-AF65-F5344CB8AC3E}">
        <p14:creationId xmlns:p14="http://schemas.microsoft.com/office/powerpoint/2010/main" val="2602370282"/>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blinds(horizontal)">
                                      <p:cBhvr>
                                        <p:cTn id="7" dur="500"/>
                                        <p:tgtEl>
                                          <p:spTgt spid="286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8675">
                                            <p:txEl>
                                              <p:pRg st="0" end="0"/>
                                            </p:txEl>
                                          </p:spTgt>
                                        </p:tgtEl>
                                        <p:attrNameLst>
                                          <p:attrName>style.visibility</p:attrName>
                                        </p:attrNameLst>
                                      </p:cBhvr>
                                      <p:to>
                                        <p:strVal val="visible"/>
                                      </p:to>
                                    </p:set>
                                    <p:animEffect transition="in" filter="blinds(horizontal)">
                                      <p:cBhvr>
                                        <p:cTn id="12" dur="500"/>
                                        <p:tgtEl>
                                          <p:spTgt spid="286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8685"/>
                                        </p:tgtEl>
                                        <p:attrNameLst>
                                          <p:attrName>style.visibility</p:attrName>
                                        </p:attrNameLst>
                                      </p:cBhvr>
                                      <p:to>
                                        <p:strVal val="visible"/>
                                      </p:to>
                                    </p:set>
                                    <p:animEffect transition="in" filter="blinds(horizontal)">
                                      <p:cBhvr>
                                        <p:cTn id="17" dur="500"/>
                                        <p:tgtEl>
                                          <p:spTgt spid="28685"/>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28687"/>
                                        </p:tgtEl>
                                        <p:attrNameLst>
                                          <p:attrName>style.visibility</p:attrName>
                                        </p:attrNameLst>
                                      </p:cBhvr>
                                      <p:to>
                                        <p:strVal val="visible"/>
                                      </p:to>
                                    </p:set>
                                    <p:animEffect transition="in" filter="blinds(horizontal)">
                                      <p:cBhvr>
                                        <p:cTn id="20" dur="500"/>
                                        <p:tgtEl>
                                          <p:spTgt spid="2868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28686"/>
                                        </p:tgtEl>
                                        <p:attrNameLst>
                                          <p:attrName>style.visibility</p:attrName>
                                        </p:attrNameLst>
                                      </p:cBhvr>
                                      <p:to>
                                        <p:strVal val="visible"/>
                                      </p:to>
                                    </p:set>
                                    <p:animEffect transition="in" filter="blinds(horizontal)">
                                      <p:cBhvr>
                                        <p:cTn id="25" dur="500"/>
                                        <p:tgtEl>
                                          <p:spTgt spid="286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build="p"/>
      <p:bldP spid="28686" grpId="0"/>
      <p:bldP spid="2868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MCj0250821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85151" y="1700214"/>
            <a:ext cx="1668463"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 Box 4"/>
          <p:cNvSpPr txBox="1">
            <a:spLocks noChangeArrowheads="1"/>
          </p:cNvSpPr>
          <p:nvPr/>
        </p:nvSpPr>
        <p:spPr bwMode="auto">
          <a:xfrm>
            <a:off x="3738563" y="588963"/>
            <a:ext cx="61214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4800">
                <a:solidFill>
                  <a:schemeClr val="folHlink"/>
                </a:solidFill>
                <a:latin typeface="Century Gothic" panose="020B0502020202020204" pitchFamily="34" charset="0"/>
              </a:rPr>
              <a:t>Which object…</a:t>
            </a:r>
            <a:endParaRPr lang="en-US" altLang="en-US" sz="4800">
              <a:solidFill>
                <a:schemeClr val="folHlink"/>
              </a:solidFill>
              <a:latin typeface="Century Gothic" panose="020B0502020202020204" pitchFamily="34" charset="0"/>
            </a:endParaRPr>
          </a:p>
        </p:txBody>
      </p:sp>
      <p:sp>
        <p:nvSpPr>
          <p:cNvPr id="2" name="Text Box 8"/>
          <p:cNvSpPr txBox="1">
            <a:spLocks noChangeArrowheads="1"/>
          </p:cNvSpPr>
          <p:nvPr/>
        </p:nvSpPr>
        <p:spPr bwMode="auto">
          <a:xfrm>
            <a:off x="1847850" y="5445126"/>
            <a:ext cx="84963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a:latin typeface="Century Gothic" panose="020B0502020202020204" pitchFamily="34" charset="0"/>
              </a:rPr>
              <a:t>Has the most heat energy?</a:t>
            </a:r>
          </a:p>
          <a:p>
            <a:pPr eaLnBrk="1" hangingPunct="1">
              <a:spcBef>
                <a:spcPct val="50000"/>
              </a:spcBef>
              <a:buFontTx/>
              <a:buNone/>
            </a:pPr>
            <a:r>
              <a:rPr lang="en-GB" altLang="en-US">
                <a:latin typeface="Century Gothic" panose="020B0502020202020204" pitchFamily="34" charset="0"/>
              </a:rPr>
              <a:t>Has the highest temperature?</a:t>
            </a:r>
          </a:p>
        </p:txBody>
      </p:sp>
      <p:pic>
        <p:nvPicPr>
          <p:cNvPr id="4101" name="Picture 9" descr="MCj0229915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95550" y="2349500"/>
            <a:ext cx="1620838" cy="182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0" descr="MCj0298865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92763" y="2349501"/>
            <a:ext cx="1433512" cy="182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Text Box 11"/>
          <p:cNvSpPr txBox="1">
            <a:spLocks noChangeArrowheads="1"/>
          </p:cNvSpPr>
          <p:nvPr/>
        </p:nvSpPr>
        <p:spPr bwMode="auto">
          <a:xfrm>
            <a:off x="2244725" y="4365625"/>
            <a:ext cx="22685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1800" b="1"/>
              <a:t>Bath full of warm water</a:t>
            </a:r>
          </a:p>
        </p:txBody>
      </p:sp>
      <p:sp>
        <p:nvSpPr>
          <p:cNvPr id="4104" name="Text Box 12"/>
          <p:cNvSpPr txBox="1">
            <a:spLocks noChangeArrowheads="1"/>
          </p:cNvSpPr>
          <p:nvPr/>
        </p:nvSpPr>
        <p:spPr bwMode="auto">
          <a:xfrm>
            <a:off x="4908550" y="4365626"/>
            <a:ext cx="22685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1800" b="1"/>
              <a:t>Lit sparkler</a:t>
            </a:r>
          </a:p>
        </p:txBody>
      </p:sp>
      <p:sp>
        <p:nvSpPr>
          <p:cNvPr id="4105" name="Text Box 13"/>
          <p:cNvSpPr txBox="1">
            <a:spLocks noChangeArrowheads="1"/>
          </p:cNvSpPr>
          <p:nvPr/>
        </p:nvSpPr>
        <p:spPr bwMode="auto">
          <a:xfrm>
            <a:off x="7716839" y="4365626"/>
            <a:ext cx="29162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1800" b="1"/>
              <a:t>Cup of freshly made tea</a:t>
            </a:r>
          </a:p>
        </p:txBody>
      </p:sp>
    </p:spTree>
    <p:extLst>
      <p:ext uri="{BB962C8B-B14F-4D97-AF65-F5344CB8AC3E}">
        <p14:creationId xmlns:p14="http://schemas.microsoft.com/office/powerpoint/2010/main" val="28094057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100"/>
                                        </p:tgtEl>
                                        <p:attrNameLst>
                                          <p:attrName>style.visibility</p:attrName>
                                        </p:attrNameLst>
                                      </p:cBhvr>
                                      <p:to>
                                        <p:strVal val="visible"/>
                                      </p:to>
                                    </p:set>
                                    <p:anim calcmode="lin" valueType="num">
                                      <p:cBhvr>
                                        <p:cTn id="7" dur="500" fill="hold"/>
                                        <p:tgtEl>
                                          <p:spTgt spid="410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100"/>
                                        </p:tgtEl>
                                        <p:attrNameLst>
                                          <p:attrName>ppt_y</p:attrName>
                                        </p:attrNameLst>
                                      </p:cBhvr>
                                      <p:tavLst>
                                        <p:tav tm="0">
                                          <p:val>
                                            <p:strVal val="#ppt_y"/>
                                          </p:val>
                                        </p:tav>
                                        <p:tav tm="100000">
                                          <p:val>
                                            <p:strVal val="#ppt_y"/>
                                          </p:val>
                                        </p:tav>
                                      </p:tavLst>
                                    </p:anim>
                                    <p:anim calcmode="lin" valueType="num">
                                      <p:cBhvr>
                                        <p:cTn id="9" dur="500" fill="hold"/>
                                        <p:tgtEl>
                                          <p:spTgt spid="410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10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icebergwatereurope.com/wp-content/uploads/2013/02/iceberg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334" y="302005"/>
            <a:ext cx="5564820" cy="3703326"/>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4" descr="Image result for firewor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6" descr="Image result for firewor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272" name="Picture 8" descr="http://www.bigfoto.com/themes/fireworks/firework-lc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0553" y="312738"/>
            <a:ext cx="5699484" cy="379965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60375" y="5114926"/>
            <a:ext cx="11269662" cy="584775"/>
          </a:xfrm>
          <a:prstGeom prst="rect">
            <a:avLst/>
          </a:prstGeom>
          <a:noFill/>
        </p:spPr>
        <p:txBody>
          <a:bodyPr wrap="square" rtlCol="0">
            <a:spAutoFit/>
          </a:bodyPr>
          <a:lstStyle/>
          <a:p>
            <a:r>
              <a:rPr lang="en-GB" sz="3200" dirty="0" smtClean="0"/>
              <a:t>Which has the most internal energy, the iceberg or the firework?</a:t>
            </a:r>
            <a:endParaRPr lang="en-US" sz="3200" dirty="0"/>
          </a:p>
        </p:txBody>
      </p:sp>
    </p:spTree>
    <p:extLst>
      <p:ext uri="{BB962C8B-B14F-4D97-AF65-F5344CB8AC3E}">
        <p14:creationId xmlns:p14="http://schemas.microsoft.com/office/powerpoint/2010/main" val="22512448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86163" y="1928812"/>
            <a:ext cx="5912388" cy="769441"/>
          </a:xfrm>
          <a:prstGeom prst="rect">
            <a:avLst/>
          </a:prstGeom>
          <a:noFill/>
        </p:spPr>
        <p:txBody>
          <a:bodyPr wrap="none" rtlCol="0">
            <a:spAutoFit/>
          </a:bodyPr>
          <a:lstStyle/>
          <a:p>
            <a:r>
              <a:rPr lang="en-GB" sz="4400" dirty="0" smtClean="0"/>
              <a:t>Changing internal energy</a:t>
            </a:r>
            <a:endParaRPr lang="en-US" sz="4400" dirty="0"/>
          </a:p>
        </p:txBody>
      </p:sp>
      <p:sp>
        <p:nvSpPr>
          <p:cNvPr id="3" name="TextBox 2"/>
          <p:cNvSpPr txBox="1"/>
          <p:nvPr/>
        </p:nvSpPr>
        <p:spPr>
          <a:xfrm>
            <a:off x="957263" y="3314701"/>
            <a:ext cx="10130530" cy="1077218"/>
          </a:xfrm>
          <a:prstGeom prst="rect">
            <a:avLst/>
          </a:prstGeom>
          <a:noFill/>
        </p:spPr>
        <p:txBody>
          <a:bodyPr wrap="none" rtlCol="0">
            <a:spAutoFit/>
          </a:bodyPr>
          <a:lstStyle/>
          <a:p>
            <a:r>
              <a:rPr lang="en-GB" sz="3200" dirty="0" smtClean="0"/>
              <a:t>Changing state is a physical change- the number of particles</a:t>
            </a:r>
          </a:p>
          <a:p>
            <a:r>
              <a:rPr lang="en-GB" sz="3200" dirty="0" smtClean="0"/>
              <a:t> does not change </a:t>
            </a:r>
            <a:endParaRPr lang="en-US" sz="3200" dirty="0"/>
          </a:p>
        </p:txBody>
      </p:sp>
    </p:spTree>
    <p:extLst>
      <p:ext uri="{BB962C8B-B14F-4D97-AF65-F5344CB8AC3E}">
        <p14:creationId xmlns:p14="http://schemas.microsoft.com/office/powerpoint/2010/main" val="20755314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endParaRPr lang="en-GB" smtClean="0"/>
          </a:p>
        </p:txBody>
      </p:sp>
      <p:sp>
        <p:nvSpPr>
          <p:cNvPr id="30723" name="Content Placeholder 2"/>
          <p:cNvSpPr>
            <a:spLocks noGrp="1"/>
          </p:cNvSpPr>
          <p:nvPr>
            <p:ph idx="1"/>
          </p:nvPr>
        </p:nvSpPr>
        <p:spPr/>
        <p:txBody>
          <a:bodyPr/>
          <a:lstStyle/>
          <a:p>
            <a:pPr eaLnBrk="1" hangingPunct="1"/>
            <a:r>
              <a:rPr lang="en-GB" smtClean="0">
                <a:hlinkClick r:id="rId2"/>
              </a:rPr>
              <a:t>http://www.bgfl.org/bgfl/custom/resources_ftp/client_ftp/ks3/science/changing_matter/index.htm</a:t>
            </a:r>
            <a:endParaRPr lang="en-GB" smtClean="0"/>
          </a:p>
        </p:txBody>
      </p:sp>
    </p:spTree>
    <p:extLst>
      <p:ext uri="{BB962C8B-B14F-4D97-AF65-F5344CB8AC3E}">
        <p14:creationId xmlns:p14="http://schemas.microsoft.com/office/powerpoint/2010/main" val="14345886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eating curve of wa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0219" y="450326"/>
            <a:ext cx="9588500" cy="6627348"/>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14"/>
          <p:cNvGrpSpPr>
            <a:grpSpLocks/>
          </p:cNvGrpSpPr>
          <p:nvPr/>
        </p:nvGrpSpPr>
        <p:grpSpPr bwMode="auto">
          <a:xfrm>
            <a:off x="811544" y="5276851"/>
            <a:ext cx="1149350" cy="1069975"/>
            <a:chOff x="1291" y="3361"/>
            <a:chExt cx="7782" cy="7560"/>
          </a:xfrm>
        </p:grpSpPr>
        <p:sp>
          <p:nvSpPr>
            <p:cNvPr id="6" name="Oval 15"/>
            <p:cNvSpPr>
              <a:spLocks noChangeArrowheads="1"/>
            </p:cNvSpPr>
            <p:nvPr/>
          </p:nvSpPr>
          <p:spPr bwMode="auto">
            <a:xfrm>
              <a:off x="4452" y="4981"/>
              <a:ext cx="1450"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7" name="Oval 16"/>
            <p:cNvSpPr>
              <a:spLocks noChangeArrowheads="1"/>
            </p:cNvSpPr>
            <p:nvPr/>
          </p:nvSpPr>
          <p:spPr bwMode="auto">
            <a:xfrm>
              <a:off x="5944" y="6421"/>
              <a:ext cx="1450"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8" name="Oval 17"/>
            <p:cNvSpPr>
              <a:spLocks noChangeArrowheads="1"/>
            </p:cNvSpPr>
            <p:nvPr/>
          </p:nvSpPr>
          <p:spPr bwMode="auto">
            <a:xfrm>
              <a:off x="3016" y="4981"/>
              <a:ext cx="1451"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9" name="Oval 18"/>
            <p:cNvSpPr>
              <a:spLocks noChangeArrowheads="1"/>
            </p:cNvSpPr>
            <p:nvPr/>
          </p:nvSpPr>
          <p:spPr bwMode="auto">
            <a:xfrm>
              <a:off x="5944" y="3541"/>
              <a:ext cx="1450"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10" name="Oval 19"/>
            <p:cNvSpPr>
              <a:spLocks noChangeArrowheads="1"/>
            </p:cNvSpPr>
            <p:nvPr/>
          </p:nvSpPr>
          <p:spPr bwMode="auto">
            <a:xfrm>
              <a:off x="4452" y="6421"/>
              <a:ext cx="1450"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11" name="Oval 20"/>
            <p:cNvSpPr>
              <a:spLocks noChangeArrowheads="1"/>
            </p:cNvSpPr>
            <p:nvPr/>
          </p:nvSpPr>
          <p:spPr bwMode="auto">
            <a:xfrm>
              <a:off x="2991" y="6421"/>
              <a:ext cx="1450"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12" name="Oval 21"/>
            <p:cNvSpPr>
              <a:spLocks noChangeArrowheads="1"/>
            </p:cNvSpPr>
            <p:nvPr/>
          </p:nvSpPr>
          <p:spPr bwMode="auto">
            <a:xfrm>
              <a:off x="7437" y="3541"/>
              <a:ext cx="1450"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13" name="Oval 22"/>
            <p:cNvSpPr>
              <a:spLocks noChangeArrowheads="1"/>
            </p:cNvSpPr>
            <p:nvPr/>
          </p:nvSpPr>
          <p:spPr bwMode="auto">
            <a:xfrm>
              <a:off x="7437" y="4981"/>
              <a:ext cx="1450"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14" name="Oval 23"/>
            <p:cNvSpPr>
              <a:spLocks noChangeArrowheads="1"/>
            </p:cNvSpPr>
            <p:nvPr/>
          </p:nvSpPr>
          <p:spPr bwMode="auto">
            <a:xfrm>
              <a:off x="2991" y="7861"/>
              <a:ext cx="1450"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15" name="Oval 24"/>
            <p:cNvSpPr>
              <a:spLocks noChangeArrowheads="1"/>
            </p:cNvSpPr>
            <p:nvPr/>
          </p:nvSpPr>
          <p:spPr bwMode="auto">
            <a:xfrm>
              <a:off x="5944" y="4981"/>
              <a:ext cx="1450"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16" name="Oval 25"/>
            <p:cNvSpPr>
              <a:spLocks noChangeArrowheads="1"/>
            </p:cNvSpPr>
            <p:nvPr/>
          </p:nvSpPr>
          <p:spPr bwMode="auto">
            <a:xfrm>
              <a:off x="5944" y="7861"/>
              <a:ext cx="1450"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17" name="Oval 26"/>
            <p:cNvSpPr>
              <a:spLocks noChangeArrowheads="1"/>
            </p:cNvSpPr>
            <p:nvPr/>
          </p:nvSpPr>
          <p:spPr bwMode="auto">
            <a:xfrm>
              <a:off x="7437" y="6421"/>
              <a:ext cx="1450"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18" name="Oval 27"/>
            <p:cNvSpPr>
              <a:spLocks noChangeArrowheads="1"/>
            </p:cNvSpPr>
            <p:nvPr/>
          </p:nvSpPr>
          <p:spPr bwMode="auto">
            <a:xfrm>
              <a:off x="4452" y="7861"/>
              <a:ext cx="1450"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19" name="Oval 28"/>
            <p:cNvSpPr>
              <a:spLocks noChangeArrowheads="1"/>
            </p:cNvSpPr>
            <p:nvPr/>
          </p:nvSpPr>
          <p:spPr bwMode="auto">
            <a:xfrm>
              <a:off x="4452" y="3541"/>
              <a:ext cx="1450"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20" name="Oval 29"/>
            <p:cNvSpPr>
              <a:spLocks noChangeArrowheads="1"/>
            </p:cNvSpPr>
            <p:nvPr/>
          </p:nvSpPr>
          <p:spPr bwMode="auto">
            <a:xfrm>
              <a:off x="7437" y="7861"/>
              <a:ext cx="1450"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21" name="Oval 30"/>
            <p:cNvSpPr>
              <a:spLocks noChangeArrowheads="1"/>
            </p:cNvSpPr>
            <p:nvPr/>
          </p:nvSpPr>
          <p:spPr bwMode="auto">
            <a:xfrm>
              <a:off x="3145" y="3440"/>
              <a:ext cx="1450"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22" name="AutoShape 31"/>
            <p:cNvSpPr>
              <a:spLocks noChangeArrowheads="1"/>
            </p:cNvSpPr>
            <p:nvPr/>
          </p:nvSpPr>
          <p:spPr bwMode="auto">
            <a:xfrm rot="-1879102">
              <a:off x="1405" y="3361"/>
              <a:ext cx="1440" cy="1440"/>
            </a:xfrm>
            <a:custGeom>
              <a:avLst/>
              <a:gdLst>
                <a:gd name="T0" fmla="*/ 720 w 21600"/>
                <a:gd name="T1" fmla="*/ 0 h 21600"/>
                <a:gd name="T2" fmla="*/ 406 w 21600"/>
                <a:gd name="T3" fmla="*/ 107 h 21600"/>
                <a:gd name="T4" fmla="*/ 720 w 21600"/>
                <a:gd name="T5" fmla="*/ 63 h 21600"/>
                <a:gd name="T6" fmla="*/ 1034 w 21600"/>
                <a:gd name="T7" fmla="*/ 107 h 21600"/>
                <a:gd name="T8" fmla="*/ 0 60000 65536"/>
                <a:gd name="T9" fmla="*/ 0 60000 65536"/>
                <a:gd name="T10" fmla="*/ 0 60000 65536"/>
                <a:gd name="T11" fmla="*/ 0 60000 65536"/>
                <a:gd name="T12" fmla="*/ 4155 w 21600"/>
                <a:gd name="T13" fmla="*/ 0 h 21600"/>
                <a:gd name="T14" fmla="*/ 17445 w 21600"/>
                <a:gd name="T15" fmla="*/ 3030 h 21600"/>
              </a:gdLst>
              <a:ahLst/>
              <a:cxnLst>
                <a:cxn ang="T8">
                  <a:pos x="T0" y="T1"/>
                </a:cxn>
                <a:cxn ang="T9">
                  <a:pos x="T2" y="T3"/>
                </a:cxn>
                <a:cxn ang="T10">
                  <a:pos x="T4" y="T5"/>
                </a:cxn>
                <a:cxn ang="T11">
                  <a:pos x="T6" y="T7"/>
                </a:cxn>
              </a:cxnLst>
              <a:rect l="T12" t="T13" r="T14" b="T15"/>
              <a:pathLst>
                <a:path w="21600" h="21600">
                  <a:moveTo>
                    <a:pt x="6300" y="2025"/>
                  </a:moveTo>
                  <a:cubicBezTo>
                    <a:pt x="7692" y="1311"/>
                    <a:pt x="9235" y="938"/>
                    <a:pt x="10800" y="939"/>
                  </a:cubicBezTo>
                  <a:cubicBezTo>
                    <a:pt x="12364" y="939"/>
                    <a:pt x="13907" y="1311"/>
                    <a:pt x="15299" y="2025"/>
                  </a:cubicBezTo>
                  <a:lnTo>
                    <a:pt x="15728" y="1189"/>
                  </a:lnTo>
                  <a:cubicBezTo>
                    <a:pt x="14203" y="407"/>
                    <a:pt x="12513" y="-1"/>
                    <a:pt x="10799" y="0"/>
                  </a:cubicBezTo>
                  <a:cubicBezTo>
                    <a:pt x="9086" y="0"/>
                    <a:pt x="7396" y="407"/>
                    <a:pt x="5871" y="1189"/>
                  </a:cubicBezTo>
                  <a:lnTo>
                    <a:pt x="6300" y="2025"/>
                  </a:lnTo>
                  <a:close/>
                </a:path>
              </a:pathLst>
            </a:custGeom>
            <a:solidFill>
              <a:srgbClr val="000000"/>
            </a:soli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sp>
          <p:nvSpPr>
            <p:cNvPr id="23" name="AutoShape 32"/>
            <p:cNvSpPr>
              <a:spLocks noChangeArrowheads="1"/>
            </p:cNvSpPr>
            <p:nvPr/>
          </p:nvSpPr>
          <p:spPr bwMode="auto">
            <a:xfrm rot="-10709268">
              <a:off x="4555" y="9481"/>
              <a:ext cx="1440" cy="1440"/>
            </a:xfrm>
            <a:custGeom>
              <a:avLst/>
              <a:gdLst>
                <a:gd name="T0" fmla="*/ 720 w 21600"/>
                <a:gd name="T1" fmla="*/ 0 h 21600"/>
                <a:gd name="T2" fmla="*/ 406 w 21600"/>
                <a:gd name="T3" fmla="*/ 107 h 21600"/>
                <a:gd name="T4" fmla="*/ 720 w 21600"/>
                <a:gd name="T5" fmla="*/ 63 h 21600"/>
                <a:gd name="T6" fmla="*/ 1034 w 21600"/>
                <a:gd name="T7" fmla="*/ 107 h 21600"/>
                <a:gd name="T8" fmla="*/ 0 60000 65536"/>
                <a:gd name="T9" fmla="*/ 0 60000 65536"/>
                <a:gd name="T10" fmla="*/ 0 60000 65536"/>
                <a:gd name="T11" fmla="*/ 0 60000 65536"/>
                <a:gd name="T12" fmla="*/ 4155 w 21600"/>
                <a:gd name="T13" fmla="*/ 0 h 21600"/>
                <a:gd name="T14" fmla="*/ 17445 w 21600"/>
                <a:gd name="T15" fmla="*/ 3030 h 21600"/>
              </a:gdLst>
              <a:ahLst/>
              <a:cxnLst>
                <a:cxn ang="T8">
                  <a:pos x="T0" y="T1"/>
                </a:cxn>
                <a:cxn ang="T9">
                  <a:pos x="T2" y="T3"/>
                </a:cxn>
                <a:cxn ang="T10">
                  <a:pos x="T4" y="T5"/>
                </a:cxn>
                <a:cxn ang="T11">
                  <a:pos x="T6" y="T7"/>
                </a:cxn>
              </a:cxnLst>
              <a:rect l="T12" t="T13" r="T14" b="T15"/>
              <a:pathLst>
                <a:path w="21600" h="21600">
                  <a:moveTo>
                    <a:pt x="6300" y="2025"/>
                  </a:moveTo>
                  <a:cubicBezTo>
                    <a:pt x="7692" y="1311"/>
                    <a:pt x="9235" y="938"/>
                    <a:pt x="10800" y="939"/>
                  </a:cubicBezTo>
                  <a:cubicBezTo>
                    <a:pt x="12364" y="939"/>
                    <a:pt x="13907" y="1311"/>
                    <a:pt x="15299" y="2025"/>
                  </a:cubicBezTo>
                  <a:lnTo>
                    <a:pt x="15728" y="1189"/>
                  </a:lnTo>
                  <a:cubicBezTo>
                    <a:pt x="14203" y="407"/>
                    <a:pt x="12513" y="-1"/>
                    <a:pt x="10799" y="0"/>
                  </a:cubicBezTo>
                  <a:cubicBezTo>
                    <a:pt x="9086" y="0"/>
                    <a:pt x="7396" y="407"/>
                    <a:pt x="5871" y="1189"/>
                  </a:cubicBezTo>
                  <a:lnTo>
                    <a:pt x="6300" y="2025"/>
                  </a:lnTo>
                  <a:close/>
                </a:path>
              </a:pathLst>
            </a:custGeom>
            <a:solidFill>
              <a:srgbClr val="000000"/>
            </a:soli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sp>
          <p:nvSpPr>
            <p:cNvPr id="24" name="AutoShape 33"/>
            <p:cNvSpPr>
              <a:spLocks noChangeArrowheads="1"/>
            </p:cNvSpPr>
            <p:nvPr/>
          </p:nvSpPr>
          <p:spPr bwMode="auto">
            <a:xfrm rot="5110410">
              <a:off x="7633" y="6421"/>
              <a:ext cx="1440" cy="1440"/>
            </a:xfrm>
            <a:custGeom>
              <a:avLst/>
              <a:gdLst>
                <a:gd name="T0" fmla="*/ 720 w 21600"/>
                <a:gd name="T1" fmla="*/ 0 h 21600"/>
                <a:gd name="T2" fmla="*/ 406 w 21600"/>
                <a:gd name="T3" fmla="*/ 107 h 21600"/>
                <a:gd name="T4" fmla="*/ 720 w 21600"/>
                <a:gd name="T5" fmla="*/ 63 h 21600"/>
                <a:gd name="T6" fmla="*/ 1034 w 21600"/>
                <a:gd name="T7" fmla="*/ 107 h 21600"/>
                <a:gd name="T8" fmla="*/ 0 60000 65536"/>
                <a:gd name="T9" fmla="*/ 0 60000 65536"/>
                <a:gd name="T10" fmla="*/ 0 60000 65536"/>
                <a:gd name="T11" fmla="*/ 0 60000 65536"/>
                <a:gd name="T12" fmla="*/ 4155 w 21600"/>
                <a:gd name="T13" fmla="*/ 0 h 21600"/>
                <a:gd name="T14" fmla="*/ 17445 w 21600"/>
                <a:gd name="T15" fmla="*/ 3030 h 21600"/>
              </a:gdLst>
              <a:ahLst/>
              <a:cxnLst>
                <a:cxn ang="T8">
                  <a:pos x="T0" y="T1"/>
                </a:cxn>
                <a:cxn ang="T9">
                  <a:pos x="T2" y="T3"/>
                </a:cxn>
                <a:cxn ang="T10">
                  <a:pos x="T4" y="T5"/>
                </a:cxn>
                <a:cxn ang="T11">
                  <a:pos x="T6" y="T7"/>
                </a:cxn>
              </a:cxnLst>
              <a:rect l="T12" t="T13" r="T14" b="T15"/>
              <a:pathLst>
                <a:path w="21600" h="21600">
                  <a:moveTo>
                    <a:pt x="6300" y="2025"/>
                  </a:moveTo>
                  <a:cubicBezTo>
                    <a:pt x="7692" y="1311"/>
                    <a:pt x="9235" y="938"/>
                    <a:pt x="10800" y="939"/>
                  </a:cubicBezTo>
                  <a:cubicBezTo>
                    <a:pt x="12364" y="939"/>
                    <a:pt x="13907" y="1311"/>
                    <a:pt x="15299" y="2025"/>
                  </a:cubicBezTo>
                  <a:lnTo>
                    <a:pt x="15728" y="1189"/>
                  </a:lnTo>
                  <a:cubicBezTo>
                    <a:pt x="14203" y="407"/>
                    <a:pt x="12513" y="-1"/>
                    <a:pt x="10799" y="0"/>
                  </a:cubicBezTo>
                  <a:cubicBezTo>
                    <a:pt x="9086" y="0"/>
                    <a:pt x="7396" y="407"/>
                    <a:pt x="5871" y="1189"/>
                  </a:cubicBezTo>
                  <a:lnTo>
                    <a:pt x="6300" y="2025"/>
                  </a:lnTo>
                  <a:close/>
                </a:path>
              </a:pathLst>
            </a:custGeom>
            <a:solidFill>
              <a:srgbClr val="000000"/>
            </a:soli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sp>
          <p:nvSpPr>
            <p:cNvPr id="25" name="AutoShape 34"/>
            <p:cNvSpPr>
              <a:spLocks noChangeArrowheads="1"/>
            </p:cNvSpPr>
            <p:nvPr/>
          </p:nvSpPr>
          <p:spPr bwMode="auto">
            <a:xfrm rot="8103418">
              <a:off x="7633" y="9481"/>
              <a:ext cx="1440" cy="1440"/>
            </a:xfrm>
            <a:custGeom>
              <a:avLst/>
              <a:gdLst>
                <a:gd name="T0" fmla="*/ 720 w 21600"/>
                <a:gd name="T1" fmla="*/ 0 h 21600"/>
                <a:gd name="T2" fmla="*/ 406 w 21600"/>
                <a:gd name="T3" fmla="*/ 107 h 21600"/>
                <a:gd name="T4" fmla="*/ 720 w 21600"/>
                <a:gd name="T5" fmla="*/ 63 h 21600"/>
                <a:gd name="T6" fmla="*/ 1034 w 21600"/>
                <a:gd name="T7" fmla="*/ 107 h 21600"/>
                <a:gd name="T8" fmla="*/ 0 60000 65536"/>
                <a:gd name="T9" fmla="*/ 0 60000 65536"/>
                <a:gd name="T10" fmla="*/ 0 60000 65536"/>
                <a:gd name="T11" fmla="*/ 0 60000 65536"/>
                <a:gd name="T12" fmla="*/ 4155 w 21600"/>
                <a:gd name="T13" fmla="*/ 0 h 21600"/>
                <a:gd name="T14" fmla="*/ 17445 w 21600"/>
                <a:gd name="T15" fmla="*/ 3030 h 21600"/>
              </a:gdLst>
              <a:ahLst/>
              <a:cxnLst>
                <a:cxn ang="T8">
                  <a:pos x="T0" y="T1"/>
                </a:cxn>
                <a:cxn ang="T9">
                  <a:pos x="T2" y="T3"/>
                </a:cxn>
                <a:cxn ang="T10">
                  <a:pos x="T4" y="T5"/>
                </a:cxn>
                <a:cxn ang="T11">
                  <a:pos x="T6" y="T7"/>
                </a:cxn>
              </a:cxnLst>
              <a:rect l="T12" t="T13" r="T14" b="T15"/>
              <a:pathLst>
                <a:path w="21600" h="21600">
                  <a:moveTo>
                    <a:pt x="6300" y="2025"/>
                  </a:moveTo>
                  <a:cubicBezTo>
                    <a:pt x="7692" y="1311"/>
                    <a:pt x="9235" y="938"/>
                    <a:pt x="10800" y="939"/>
                  </a:cubicBezTo>
                  <a:cubicBezTo>
                    <a:pt x="12364" y="939"/>
                    <a:pt x="13907" y="1311"/>
                    <a:pt x="15299" y="2025"/>
                  </a:cubicBezTo>
                  <a:lnTo>
                    <a:pt x="15728" y="1189"/>
                  </a:lnTo>
                  <a:cubicBezTo>
                    <a:pt x="14203" y="407"/>
                    <a:pt x="12513" y="-1"/>
                    <a:pt x="10799" y="0"/>
                  </a:cubicBezTo>
                  <a:cubicBezTo>
                    <a:pt x="9086" y="0"/>
                    <a:pt x="7396" y="407"/>
                    <a:pt x="5871" y="1189"/>
                  </a:cubicBezTo>
                  <a:lnTo>
                    <a:pt x="6300" y="2025"/>
                  </a:lnTo>
                  <a:close/>
                </a:path>
              </a:pathLst>
            </a:custGeom>
            <a:solidFill>
              <a:srgbClr val="000000"/>
            </a:soli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sp>
          <p:nvSpPr>
            <p:cNvPr id="26" name="AutoShape 35"/>
            <p:cNvSpPr>
              <a:spLocks noChangeArrowheads="1"/>
            </p:cNvSpPr>
            <p:nvPr/>
          </p:nvSpPr>
          <p:spPr bwMode="auto">
            <a:xfrm rot="2605376">
              <a:off x="7576" y="3361"/>
              <a:ext cx="1440" cy="1440"/>
            </a:xfrm>
            <a:custGeom>
              <a:avLst/>
              <a:gdLst>
                <a:gd name="T0" fmla="*/ 720 w 21600"/>
                <a:gd name="T1" fmla="*/ 0 h 21600"/>
                <a:gd name="T2" fmla="*/ 406 w 21600"/>
                <a:gd name="T3" fmla="*/ 107 h 21600"/>
                <a:gd name="T4" fmla="*/ 720 w 21600"/>
                <a:gd name="T5" fmla="*/ 63 h 21600"/>
                <a:gd name="T6" fmla="*/ 1034 w 21600"/>
                <a:gd name="T7" fmla="*/ 107 h 21600"/>
                <a:gd name="T8" fmla="*/ 0 60000 65536"/>
                <a:gd name="T9" fmla="*/ 0 60000 65536"/>
                <a:gd name="T10" fmla="*/ 0 60000 65536"/>
                <a:gd name="T11" fmla="*/ 0 60000 65536"/>
                <a:gd name="T12" fmla="*/ 4155 w 21600"/>
                <a:gd name="T13" fmla="*/ 0 h 21600"/>
                <a:gd name="T14" fmla="*/ 17445 w 21600"/>
                <a:gd name="T15" fmla="*/ 3030 h 21600"/>
              </a:gdLst>
              <a:ahLst/>
              <a:cxnLst>
                <a:cxn ang="T8">
                  <a:pos x="T0" y="T1"/>
                </a:cxn>
                <a:cxn ang="T9">
                  <a:pos x="T2" y="T3"/>
                </a:cxn>
                <a:cxn ang="T10">
                  <a:pos x="T4" y="T5"/>
                </a:cxn>
                <a:cxn ang="T11">
                  <a:pos x="T6" y="T7"/>
                </a:cxn>
              </a:cxnLst>
              <a:rect l="T12" t="T13" r="T14" b="T15"/>
              <a:pathLst>
                <a:path w="21600" h="21600">
                  <a:moveTo>
                    <a:pt x="6300" y="2025"/>
                  </a:moveTo>
                  <a:cubicBezTo>
                    <a:pt x="7692" y="1311"/>
                    <a:pt x="9235" y="938"/>
                    <a:pt x="10800" y="939"/>
                  </a:cubicBezTo>
                  <a:cubicBezTo>
                    <a:pt x="12364" y="939"/>
                    <a:pt x="13907" y="1311"/>
                    <a:pt x="15299" y="2025"/>
                  </a:cubicBezTo>
                  <a:lnTo>
                    <a:pt x="15728" y="1189"/>
                  </a:lnTo>
                  <a:cubicBezTo>
                    <a:pt x="14203" y="407"/>
                    <a:pt x="12513" y="-1"/>
                    <a:pt x="10799" y="0"/>
                  </a:cubicBezTo>
                  <a:cubicBezTo>
                    <a:pt x="9086" y="0"/>
                    <a:pt x="7396" y="407"/>
                    <a:pt x="5871" y="1189"/>
                  </a:cubicBezTo>
                  <a:lnTo>
                    <a:pt x="6300" y="2025"/>
                  </a:lnTo>
                  <a:close/>
                </a:path>
              </a:pathLst>
            </a:custGeom>
            <a:solidFill>
              <a:srgbClr val="000000"/>
            </a:soli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sp>
          <p:nvSpPr>
            <p:cNvPr id="27" name="AutoShape 36"/>
            <p:cNvSpPr>
              <a:spLocks noChangeArrowheads="1"/>
            </p:cNvSpPr>
            <p:nvPr/>
          </p:nvSpPr>
          <p:spPr bwMode="auto">
            <a:xfrm rot="-5390568">
              <a:off x="1291" y="6421"/>
              <a:ext cx="1440" cy="1440"/>
            </a:xfrm>
            <a:custGeom>
              <a:avLst/>
              <a:gdLst>
                <a:gd name="T0" fmla="*/ 720 w 21600"/>
                <a:gd name="T1" fmla="*/ 0 h 21600"/>
                <a:gd name="T2" fmla="*/ 406 w 21600"/>
                <a:gd name="T3" fmla="*/ 107 h 21600"/>
                <a:gd name="T4" fmla="*/ 720 w 21600"/>
                <a:gd name="T5" fmla="*/ 63 h 21600"/>
                <a:gd name="T6" fmla="*/ 1034 w 21600"/>
                <a:gd name="T7" fmla="*/ 107 h 21600"/>
                <a:gd name="T8" fmla="*/ 0 60000 65536"/>
                <a:gd name="T9" fmla="*/ 0 60000 65536"/>
                <a:gd name="T10" fmla="*/ 0 60000 65536"/>
                <a:gd name="T11" fmla="*/ 0 60000 65536"/>
                <a:gd name="T12" fmla="*/ 4155 w 21600"/>
                <a:gd name="T13" fmla="*/ 0 h 21600"/>
                <a:gd name="T14" fmla="*/ 17445 w 21600"/>
                <a:gd name="T15" fmla="*/ 3030 h 21600"/>
              </a:gdLst>
              <a:ahLst/>
              <a:cxnLst>
                <a:cxn ang="T8">
                  <a:pos x="T0" y="T1"/>
                </a:cxn>
                <a:cxn ang="T9">
                  <a:pos x="T2" y="T3"/>
                </a:cxn>
                <a:cxn ang="T10">
                  <a:pos x="T4" y="T5"/>
                </a:cxn>
                <a:cxn ang="T11">
                  <a:pos x="T6" y="T7"/>
                </a:cxn>
              </a:cxnLst>
              <a:rect l="T12" t="T13" r="T14" b="T15"/>
              <a:pathLst>
                <a:path w="21600" h="21600">
                  <a:moveTo>
                    <a:pt x="6300" y="2025"/>
                  </a:moveTo>
                  <a:cubicBezTo>
                    <a:pt x="7692" y="1311"/>
                    <a:pt x="9235" y="938"/>
                    <a:pt x="10800" y="939"/>
                  </a:cubicBezTo>
                  <a:cubicBezTo>
                    <a:pt x="12364" y="939"/>
                    <a:pt x="13907" y="1311"/>
                    <a:pt x="15299" y="2025"/>
                  </a:cubicBezTo>
                  <a:lnTo>
                    <a:pt x="15728" y="1189"/>
                  </a:lnTo>
                  <a:cubicBezTo>
                    <a:pt x="14203" y="407"/>
                    <a:pt x="12513" y="-1"/>
                    <a:pt x="10799" y="0"/>
                  </a:cubicBezTo>
                  <a:cubicBezTo>
                    <a:pt x="9086" y="0"/>
                    <a:pt x="7396" y="407"/>
                    <a:pt x="5871" y="1189"/>
                  </a:cubicBezTo>
                  <a:lnTo>
                    <a:pt x="6300" y="2025"/>
                  </a:lnTo>
                  <a:close/>
                </a:path>
              </a:pathLst>
            </a:custGeom>
            <a:solidFill>
              <a:srgbClr val="000000"/>
            </a:soli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sp>
          <p:nvSpPr>
            <p:cNvPr id="28" name="AutoShape 37"/>
            <p:cNvSpPr>
              <a:spLocks noChangeArrowheads="1"/>
            </p:cNvSpPr>
            <p:nvPr/>
          </p:nvSpPr>
          <p:spPr bwMode="auto">
            <a:xfrm>
              <a:off x="4426" y="3361"/>
              <a:ext cx="1440" cy="1440"/>
            </a:xfrm>
            <a:custGeom>
              <a:avLst/>
              <a:gdLst>
                <a:gd name="T0" fmla="*/ 720 w 21600"/>
                <a:gd name="T1" fmla="*/ 0 h 21600"/>
                <a:gd name="T2" fmla="*/ 406 w 21600"/>
                <a:gd name="T3" fmla="*/ 107 h 21600"/>
                <a:gd name="T4" fmla="*/ 720 w 21600"/>
                <a:gd name="T5" fmla="*/ 63 h 21600"/>
                <a:gd name="T6" fmla="*/ 1034 w 21600"/>
                <a:gd name="T7" fmla="*/ 107 h 21600"/>
                <a:gd name="T8" fmla="*/ 0 60000 65536"/>
                <a:gd name="T9" fmla="*/ 0 60000 65536"/>
                <a:gd name="T10" fmla="*/ 0 60000 65536"/>
                <a:gd name="T11" fmla="*/ 0 60000 65536"/>
                <a:gd name="T12" fmla="*/ 4155 w 21600"/>
                <a:gd name="T13" fmla="*/ 0 h 21600"/>
                <a:gd name="T14" fmla="*/ 17445 w 21600"/>
                <a:gd name="T15" fmla="*/ 3030 h 21600"/>
              </a:gdLst>
              <a:ahLst/>
              <a:cxnLst>
                <a:cxn ang="T8">
                  <a:pos x="T0" y="T1"/>
                </a:cxn>
                <a:cxn ang="T9">
                  <a:pos x="T2" y="T3"/>
                </a:cxn>
                <a:cxn ang="T10">
                  <a:pos x="T4" y="T5"/>
                </a:cxn>
                <a:cxn ang="T11">
                  <a:pos x="T6" y="T7"/>
                </a:cxn>
              </a:cxnLst>
              <a:rect l="T12" t="T13" r="T14" b="T15"/>
              <a:pathLst>
                <a:path w="21600" h="21600">
                  <a:moveTo>
                    <a:pt x="6300" y="2025"/>
                  </a:moveTo>
                  <a:cubicBezTo>
                    <a:pt x="7692" y="1311"/>
                    <a:pt x="9235" y="938"/>
                    <a:pt x="10800" y="939"/>
                  </a:cubicBezTo>
                  <a:cubicBezTo>
                    <a:pt x="12364" y="939"/>
                    <a:pt x="13907" y="1311"/>
                    <a:pt x="15299" y="2025"/>
                  </a:cubicBezTo>
                  <a:lnTo>
                    <a:pt x="15728" y="1189"/>
                  </a:lnTo>
                  <a:cubicBezTo>
                    <a:pt x="14203" y="407"/>
                    <a:pt x="12513" y="-1"/>
                    <a:pt x="10799" y="0"/>
                  </a:cubicBezTo>
                  <a:cubicBezTo>
                    <a:pt x="9086" y="0"/>
                    <a:pt x="7396" y="407"/>
                    <a:pt x="5871" y="1189"/>
                  </a:cubicBezTo>
                  <a:lnTo>
                    <a:pt x="6300" y="2025"/>
                  </a:lnTo>
                  <a:close/>
                </a:path>
              </a:pathLst>
            </a:custGeom>
            <a:solidFill>
              <a:srgbClr val="000000"/>
            </a:soli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sp>
          <p:nvSpPr>
            <p:cNvPr id="29" name="AutoShape 38"/>
            <p:cNvSpPr>
              <a:spLocks noChangeArrowheads="1"/>
            </p:cNvSpPr>
            <p:nvPr/>
          </p:nvSpPr>
          <p:spPr bwMode="auto">
            <a:xfrm rot="-7900787">
              <a:off x="1462" y="9481"/>
              <a:ext cx="1440" cy="1440"/>
            </a:xfrm>
            <a:custGeom>
              <a:avLst/>
              <a:gdLst>
                <a:gd name="T0" fmla="*/ 720 w 21600"/>
                <a:gd name="T1" fmla="*/ 0 h 21600"/>
                <a:gd name="T2" fmla="*/ 406 w 21600"/>
                <a:gd name="T3" fmla="*/ 107 h 21600"/>
                <a:gd name="T4" fmla="*/ 720 w 21600"/>
                <a:gd name="T5" fmla="*/ 63 h 21600"/>
                <a:gd name="T6" fmla="*/ 1034 w 21600"/>
                <a:gd name="T7" fmla="*/ 107 h 21600"/>
                <a:gd name="T8" fmla="*/ 0 60000 65536"/>
                <a:gd name="T9" fmla="*/ 0 60000 65536"/>
                <a:gd name="T10" fmla="*/ 0 60000 65536"/>
                <a:gd name="T11" fmla="*/ 0 60000 65536"/>
                <a:gd name="T12" fmla="*/ 4155 w 21600"/>
                <a:gd name="T13" fmla="*/ 0 h 21600"/>
                <a:gd name="T14" fmla="*/ 17445 w 21600"/>
                <a:gd name="T15" fmla="*/ 3030 h 21600"/>
              </a:gdLst>
              <a:ahLst/>
              <a:cxnLst>
                <a:cxn ang="T8">
                  <a:pos x="T0" y="T1"/>
                </a:cxn>
                <a:cxn ang="T9">
                  <a:pos x="T2" y="T3"/>
                </a:cxn>
                <a:cxn ang="T10">
                  <a:pos x="T4" y="T5"/>
                </a:cxn>
                <a:cxn ang="T11">
                  <a:pos x="T6" y="T7"/>
                </a:cxn>
              </a:cxnLst>
              <a:rect l="T12" t="T13" r="T14" b="T15"/>
              <a:pathLst>
                <a:path w="21600" h="21600">
                  <a:moveTo>
                    <a:pt x="6300" y="2025"/>
                  </a:moveTo>
                  <a:cubicBezTo>
                    <a:pt x="7692" y="1311"/>
                    <a:pt x="9235" y="938"/>
                    <a:pt x="10800" y="939"/>
                  </a:cubicBezTo>
                  <a:cubicBezTo>
                    <a:pt x="12364" y="939"/>
                    <a:pt x="13907" y="1311"/>
                    <a:pt x="15299" y="2025"/>
                  </a:cubicBezTo>
                  <a:lnTo>
                    <a:pt x="15728" y="1189"/>
                  </a:lnTo>
                  <a:cubicBezTo>
                    <a:pt x="14203" y="407"/>
                    <a:pt x="12513" y="-1"/>
                    <a:pt x="10799" y="0"/>
                  </a:cubicBezTo>
                  <a:cubicBezTo>
                    <a:pt x="9086" y="0"/>
                    <a:pt x="7396" y="407"/>
                    <a:pt x="5871" y="1189"/>
                  </a:cubicBezTo>
                  <a:lnTo>
                    <a:pt x="6300" y="2025"/>
                  </a:lnTo>
                  <a:close/>
                </a:path>
              </a:pathLst>
            </a:custGeom>
            <a:solidFill>
              <a:srgbClr val="000000"/>
            </a:soli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sp>
          <p:nvSpPr>
            <p:cNvPr id="30" name="Oval 39"/>
            <p:cNvSpPr>
              <a:spLocks noChangeArrowheads="1"/>
            </p:cNvSpPr>
            <p:nvPr/>
          </p:nvSpPr>
          <p:spPr bwMode="auto">
            <a:xfrm>
              <a:off x="1509" y="7861"/>
              <a:ext cx="1450"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31" name="Oval 40"/>
            <p:cNvSpPr>
              <a:spLocks noChangeArrowheads="1"/>
            </p:cNvSpPr>
            <p:nvPr/>
          </p:nvSpPr>
          <p:spPr bwMode="auto">
            <a:xfrm>
              <a:off x="1509" y="6421"/>
              <a:ext cx="1450"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32" name="Oval 41"/>
            <p:cNvSpPr>
              <a:spLocks noChangeArrowheads="1"/>
            </p:cNvSpPr>
            <p:nvPr/>
          </p:nvSpPr>
          <p:spPr bwMode="auto">
            <a:xfrm>
              <a:off x="4530" y="9301"/>
              <a:ext cx="1450"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33" name="Oval 42"/>
            <p:cNvSpPr>
              <a:spLocks noChangeArrowheads="1"/>
            </p:cNvSpPr>
            <p:nvPr/>
          </p:nvSpPr>
          <p:spPr bwMode="auto">
            <a:xfrm>
              <a:off x="6012" y="9301"/>
              <a:ext cx="1450"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34" name="Oval 43"/>
            <p:cNvSpPr>
              <a:spLocks noChangeArrowheads="1"/>
            </p:cNvSpPr>
            <p:nvPr/>
          </p:nvSpPr>
          <p:spPr bwMode="auto">
            <a:xfrm>
              <a:off x="7519" y="9301"/>
              <a:ext cx="1450"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35" name="Oval 44"/>
            <p:cNvSpPr>
              <a:spLocks noChangeArrowheads="1"/>
            </p:cNvSpPr>
            <p:nvPr/>
          </p:nvSpPr>
          <p:spPr bwMode="auto">
            <a:xfrm>
              <a:off x="1509" y="4981"/>
              <a:ext cx="1450"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36" name="Oval 45"/>
            <p:cNvSpPr>
              <a:spLocks noChangeArrowheads="1"/>
            </p:cNvSpPr>
            <p:nvPr/>
          </p:nvSpPr>
          <p:spPr bwMode="auto">
            <a:xfrm>
              <a:off x="1477" y="3541"/>
              <a:ext cx="1450"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37" name="Oval 46"/>
            <p:cNvSpPr>
              <a:spLocks noChangeArrowheads="1"/>
            </p:cNvSpPr>
            <p:nvPr/>
          </p:nvSpPr>
          <p:spPr bwMode="auto">
            <a:xfrm>
              <a:off x="3073" y="9301"/>
              <a:ext cx="1450"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38" name="Oval 47"/>
            <p:cNvSpPr>
              <a:spLocks noChangeArrowheads="1"/>
            </p:cNvSpPr>
            <p:nvPr/>
          </p:nvSpPr>
          <p:spPr bwMode="auto">
            <a:xfrm>
              <a:off x="1591" y="9301"/>
              <a:ext cx="1450"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grpSp>
      <p:sp>
        <p:nvSpPr>
          <p:cNvPr id="40" name="Oval 54"/>
          <p:cNvSpPr>
            <a:spLocks noChangeArrowheads="1"/>
          </p:cNvSpPr>
          <p:nvPr/>
        </p:nvSpPr>
        <p:spPr bwMode="auto">
          <a:xfrm rot="18902853">
            <a:off x="6692481" y="4509291"/>
            <a:ext cx="210285" cy="197556"/>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41" name="Oval 54"/>
          <p:cNvSpPr>
            <a:spLocks noChangeArrowheads="1"/>
          </p:cNvSpPr>
          <p:nvPr/>
        </p:nvSpPr>
        <p:spPr bwMode="auto">
          <a:xfrm rot="18902853">
            <a:off x="6659231" y="4807388"/>
            <a:ext cx="210285" cy="197556"/>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42" name="Oval 54"/>
          <p:cNvSpPr>
            <a:spLocks noChangeArrowheads="1"/>
          </p:cNvSpPr>
          <p:nvPr/>
        </p:nvSpPr>
        <p:spPr bwMode="auto">
          <a:xfrm rot="18902853">
            <a:off x="6235549" y="4398325"/>
            <a:ext cx="210285" cy="197556"/>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43" name="Oval 54"/>
          <p:cNvSpPr>
            <a:spLocks noChangeArrowheads="1"/>
          </p:cNvSpPr>
          <p:nvPr/>
        </p:nvSpPr>
        <p:spPr bwMode="auto">
          <a:xfrm rot="18902853">
            <a:off x="6440280" y="4643764"/>
            <a:ext cx="210285" cy="197556"/>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44" name="Oval 54"/>
          <p:cNvSpPr>
            <a:spLocks noChangeArrowheads="1"/>
          </p:cNvSpPr>
          <p:nvPr/>
        </p:nvSpPr>
        <p:spPr bwMode="auto">
          <a:xfrm rot="18902853">
            <a:off x="6224793" y="4600822"/>
            <a:ext cx="210285" cy="197556"/>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45" name="Oval 54"/>
          <p:cNvSpPr>
            <a:spLocks noChangeArrowheads="1"/>
          </p:cNvSpPr>
          <p:nvPr/>
        </p:nvSpPr>
        <p:spPr bwMode="auto">
          <a:xfrm rot="18902853">
            <a:off x="6404086" y="4830895"/>
            <a:ext cx="210285" cy="197556"/>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46" name="Oval 54"/>
          <p:cNvSpPr>
            <a:spLocks noChangeArrowheads="1"/>
          </p:cNvSpPr>
          <p:nvPr/>
        </p:nvSpPr>
        <p:spPr bwMode="auto">
          <a:xfrm rot="18902853">
            <a:off x="6626065" y="4234700"/>
            <a:ext cx="210285" cy="197556"/>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47" name="Oval 54"/>
          <p:cNvSpPr>
            <a:spLocks noChangeArrowheads="1"/>
          </p:cNvSpPr>
          <p:nvPr/>
        </p:nvSpPr>
        <p:spPr bwMode="auto">
          <a:xfrm rot="18902853">
            <a:off x="6907735" y="4349298"/>
            <a:ext cx="210285" cy="197556"/>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48" name="Oval 54"/>
          <p:cNvSpPr>
            <a:spLocks noChangeArrowheads="1"/>
          </p:cNvSpPr>
          <p:nvPr/>
        </p:nvSpPr>
        <p:spPr bwMode="auto">
          <a:xfrm rot="18902853">
            <a:off x="6505002" y="4417761"/>
            <a:ext cx="210285" cy="197556"/>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49" name="Oval 54"/>
          <p:cNvSpPr>
            <a:spLocks noChangeArrowheads="1"/>
          </p:cNvSpPr>
          <p:nvPr/>
        </p:nvSpPr>
        <p:spPr bwMode="auto">
          <a:xfrm rot="18902853">
            <a:off x="6379746" y="4254136"/>
            <a:ext cx="210285" cy="197556"/>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grpSp>
        <p:nvGrpSpPr>
          <p:cNvPr id="50" name="Group 117"/>
          <p:cNvGrpSpPr>
            <a:grpSpLocks/>
          </p:cNvGrpSpPr>
          <p:nvPr/>
        </p:nvGrpSpPr>
        <p:grpSpPr bwMode="auto">
          <a:xfrm>
            <a:off x="9067800" y="971550"/>
            <a:ext cx="1371600" cy="1695450"/>
            <a:chOff x="1078" y="1021"/>
            <a:chExt cx="9895" cy="11249"/>
          </a:xfrm>
        </p:grpSpPr>
        <p:grpSp>
          <p:nvGrpSpPr>
            <p:cNvPr id="51" name="Group 118"/>
            <p:cNvGrpSpPr>
              <a:grpSpLocks/>
            </p:cNvGrpSpPr>
            <p:nvPr/>
          </p:nvGrpSpPr>
          <p:grpSpPr bwMode="auto">
            <a:xfrm rot="5065432">
              <a:off x="1876" y="3541"/>
              <a:ext cx="2249" cy="1630"/>
              <a:chOff x="6434" y="5511"/>
              <a:chExt cx="2249" cy="1630"/>
            </a:xfrm>
          </p:grpSpPr>
          <p:grpSp>
            <p:nvGrpSpPr>
              <p:cNvPr id="101" name="Group 119"/>
              <p:cNvGrpSpPr>
                <a:grpSpLocks/>
              </p:cNvGrpSpPr>
              <p:nvPr/>
            </p:nvGrpSpPr>
            <p:grpSpPr bwMode="auto">
              <a:xfrm>
                <a:off x="6434" y="5511"/>
                <a:ext cx="2054" cy="1572"/>
                <a:chOff x="6407" y="5511"/>
                <a:chExt cx="2054" cy="1572"/>
              </a:xfrm>
            </p:grpSpPr>
            <p:sp>
              <p:nvSpPr>
                <p:cNvPr id="103" name="Oval 120"/>
                <p:cNvSpPr>
                  <a:spLocks noChangeArrowheads="1"/>
                </p:cNvSpPr>
                <p:nvPr/>
              </p:nvSpPr>
              <p:spPr bwMode="auto">
                <a:xfrm rot="8271891">
                  <a:off x="6407" y="5511"/>
                  <a:ext cx="1440"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104" name="AutoShape 121"/>
                <p:cNvSpPr>
                  <a:spLocks noChangeArrowheads="1"/>
                </p:cNvSpPr>
                <p:nvPr/>
              </p:nvSpPr>
              <p:spPr bwMode="auto">
                <a:xfrm rot="6493410">
                  <a:off x="6581" y="5596"/>
                  <a:ext cx="1440" cy="1440"/>
                </a:xfrm>
                <a:custGeom>
                  <a:avLst/>
                  <a:gdLst>
                    <a:gd name="T0" fmla="*/ 720 w 21600"/>
                    <a:gd name="T1" fmla="*/ 0 h 21600"/>
                    <a:gd name="T2" fmla="*/ 321 w 21600"/>
                    <a:gd name="T3" fmla="*/ 130 h 21600"/>
                    <a:gd name="T4" fmla="*/ 720 w 21600"/>
                    <a:gd name="T5" fmla="*/ 16 h 21600"/>
                    <a:gd name="T6" fmla="*/ 1119 w 21600"/>
                    <a:gd name="T7" fmla="*/ 130 h 21600"/>
                    <a:gd name="T8" fmla="*/ 0 60000 65536"/>
                    <a:gd name="T9" fmla="*/ 0 60000 65536"/>
                    <a:gd name="T10" fmla="*/ 0 60000 65536"/>
                    <a:gd name="T11" fmla="*/ 0 60000 65536"/>
                    <a:gd name="T12" fmla="*/ 3105 w 21600"/>
                    <a:gd name="T13" fmla="*/ 0 h 21600"/>
                    <a:gd name="T14" fmla="*/ 18495 w 21600"/>
                    <a:gd name="T15" fmla="*/ 3405 h 21600"/>
                  </a:gdLst>
                  <a:ahLst/>
                  <a:cxnLst>
                    <a:cxn ang="T8">
                      <a:pos x="T0" y="T1"/>
                    </a:cxn>
                    <a:cxn ang="T9">
                      <a:pos x="T2" y="T3"/>
                    </a:cxn>
                    <a:cxn ang="T10">
                      <a:pos x="T4" y="T5"/>
                    </a:cxn>
                    <a:cxn ang="T11">
                      <a:pos x="T6" y="T7"/>
                    </a:cxn>
                  </a:cxnLst>
                  <a:rect l="T12" t="T13" r="T14" b="T15"/>
                  <a:pathLst>
                    <a:path w="21600" h="21600">
                      <a:moveTo>
                        <a:pt x="4888" y="2051"/>
                      </a:moveTo>
                      <a:cubicBezTo>
                        <a:pt x="6633" y="871"/>
                        <a:pt x="8692" y="240"/>
                        <a:pt x="10800" y="241"/>
                      </a:cubicBezTo>
                      <a:cubicBezTo>
                        <a:pt x="12907" y="241"/>
                        <a:pt x="14966" y="871"/>
                        <a:pt x="16711" y="2051"/>
                      </a:cubicBezTo>
                      <a:lnTo>
                        <a:pt x="16846" y="1851"/>
                      </a:lnTo>
                      <a:cubicBezTo>
                        <a:pt x="15061" y="644"/>
                        <a:pt x="12955" y="-1"/>
                        <a:pt x="10799" y="0"/>
                      </a:cubicBezTo>
                      <a:cubicBezTo>
                        <a:pt x="8644" y="0"/>
                        <a:pt x="6538" y="644"/>
                        <a:pt x="4753" y="1851"/>
                      </a:cubicBezTo>
                      <a:lnTo>
                        <a:pt x="4888" y="2051"/>
                      </a:lnTo>
                      <a:close/>
                    </a:path>
                  </a:pathLst>
                </a:custGeom>
                <a:gradFill rotWithShape="0">
                  <a:gsLst>
                    <a:gs pos="0">
                      <a:srgbClr val="000000"/>
                    </a:gs>
                    <a:gs pos="100000">
                      <a:srgbClr val="000000"/>
                    </a:gs>
                  </a:gsLst>
                  <a:lin ang="2700000" scaled="1"/>
                </a:gra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sp>
              <p:nvSpPr>
                <p:cNvPr id="105" name="AutoShape 122"/>
                <p:cNvSpPr>
                  <a:spLocks noChangeArrowheads="1"/>
                </p:cNvSpPr>
                <p:nvPr/>
              </p:nvSpPr>
              <p:spPr bwMode="auto">
                <a:xfrm rot="6493410">
                  <a:off x="6818" y="5625"/>
                  <a:ext cx="1440" cy="1440"/>
                </a:xfrm>
                <a:custGeom>
                  <a:avLst/>
                  <a:gdLst>
                    <a:gd name="T0" fmla="*/ 720 w 21600"/>
                    <a:gd name="T1" fmla="*/ 0 h 21600"/>
                    <a:gd name="T2" fmla="*/ 440 w 21600"/>
                    <a:gd name="T3" fmla="*/ 68 h 21600"/>
                    <a:gd name="T4" fmla="*/ 720 w 21600"/>
                    <a:gd name="T5" fmla="*/ 20 h 21600"/>
                    <a:gd name="T6" fmla="*/ 1000 w 21600"/>
                    <a:gd name="T7" fmla="*/ 68 h 21600"/>
                    <a:gd name="T8" fmla="*/ 0 60000 65536"/>
                    <a:gd name="T9" fmla="*/ 0 60000 65536"/>
                    <a:gd name="T10" fmla="*/ 0 60000 65536"/>
                    <a:gd name="T11" fmla="*/ 0 60000 65536"/>
                    <a:gd name="T12" fmla="*/ 4800 w 21600"/>
                    <a:gd name="T13" fmla="*/ 0 h 21600"/>
                    <a:gd name="T14" fmla="*/ 16800 w 21600"/>
                    <a:gd name="T15" fmla="*/ 2070 h 21600"/>
                  </a:gdLst>
                  <a:ahLst/>
                  <a:cxnLst>
                    <a:cxn ang="T8">
                      <a:pos x="T0" y="T1"/>
                    </a:cxn>
                    <a:cxn ang="T9">
                      <a:pos x="T2" y="T3"/>
                    </a:cxn>
                    <a:cxn ang="T10">
                      <a:pos x="T4" y="T5"/>
                    </a:cxn>
                    <a:cxn ang="T11">
                      <a:pos x="T6" y="T7"/>
                    </a:cxn>
                  </a:cxnLst>
                  <a:rect l="T12" t="T13" r="T14" b="T15"/>
                  <a:pathLst>
                    <a:path w="21600" h="21600">
                      <a:moveTo>
                        <a:pt x="6655" y="1158"/>
                      </a:moveTo>
                      <a:cubicBezTo>
                        <a:pt x="7964" y="595"/>
                        <a:pt x="9374" y="304"/>
                        <a:pt x="10800" y="305"/>
                      </a:cubicBezTo>
                      <a:cubicBezTo>
                        <a:pt x="12225" y="305"/>
                        <a:pt x="13635" y="595"/>
                        <a:pt x="14944" y="1158"/>
                      </a:cubicBezTo>
                      <a:lnTo>
                        <a:pt x="15065" y="877"/>
                      </a:lnTo>
                      <a:cubicBezTo>
                        <a:pt x="13717" y="298"/>
                        <a:pt x="12266" y="-1"/>
                        <a:pt x="10799" y="0"/>
                      </a:cubicBezTo>
                      <a:cubicBezTo>
                        <a:pt x="9333" y="0"/>
                        <a:pt x="7882" y="298"/>
                        <a:pt x="6534" y="877"/>
                      </a:cubicBezTo>
                      <a:lnTo>
                        <a:pt x="6655" y="1158"/>
                      </a:lnTo>
                      <a:close/>
                    </a:path>
                  </a:pathLst>
                </a:custGeom>
                <a:solidFill>
                  <a:srgbClr val="000000"/>
                </a:soli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sp>
              <p:nvSpPr>
                <p:cNvPr id="106" name="AutoShape 123"/>
                <p:cNvSpPr>
                  <a:spLocks noChangeArrowheads="1"/>
                </p:cNvSpPr>
                <p:nvPr/>
              </p:nvSpPr>
              <p:spPr bwMode="auto">
                <a:xfrm rot="6493410">
                  <a:off x="6931" y="5553"/>
                  <a:ext cx="1440" cy="1620"/>
                </a:xfrm>
                <a:custGeom>
                  <a:avLst/>
                  <a:gdLst>
                    <a:gd name="T0" fmla="*/ 720 w 21600"/>
                    <a:gd name="T1" fmla="*/ 0 h 21600"/>
                    <a:gd name="T2" fmla="*/ 507 w 21600"/>
                    <a:gd name="T3" fmla="*/ 43 h 21600"/>
                    <a:gd name="T4" fmla="*/ 720 w 21600"/>
                    <a:gd name="T5" fmla="*/ 13 h 21600"/>
                    <a:gd name="T6" fmla="*/ 933 w 21600"/>
                    <a:gd name="T7" fmla="*/ 43 h 21600"/>
                    <a:gd name="T8" fmla="*/ 0 60000 65536"/>
                    <a:gd name="T9" fmla="*/ 0 60000 65536"/>
                    <a:gd name="T10" fmla="*/ 0 60000 65536"/>
                    <a:gd name="T11" fmla="*/ 0 60000 65536"/>
                    <a:gd name="T12" fmla="*/ 5865 w 21600"/>
                    <a:gd name="T13" fmla="*/ 0 h 21600"/>
                    <a:gd name="T14" fmla="*/ 15735 w 21600"/>
                    <a:gd name="T15" fmla="*/ 1347 h 21600"/>
                  </a:gdLst>
                  <a:ahLst/>
                  <a:cxnLst>
                    <a:cxn ang="T8">
                      <a:pos x="T0" y="T1"/>
                    </a:cxn>
                    <a:cxn ang="T9">
                      <a:pos x="T2" y="T3"/>
                    </a:cxn>
                    <a:cxn ang="T10">
                      <a:pos x="T4" y="T5"/>
                    </a:cxn>
                    <a:cxn ang="T11">
                      <a:pos x="T6" y="T7"/>
                    </a:cxn>
                  </a:cxnLst>
                  <a:rect l="T12" t="T13" r="T14" b="T15"/>
                  <a:pathLst>
                    <a:path w="21600" h="21600">
                      <a:moveTo>
                        <a:pt x="7634" y="653"/>
                      </a:moveTo>
                      <a:cubicBezTo>
                        <a:pt x="8659" y="333"/>
                        <a:pt x="9726" y="170"/>
                        <a:pt x="10800" y="171"/>
                      </a:cubicBezTo>
                      <a:cubicBezTo>
                        <a:pt x="11873" y="171"/>
                        <a:pt x="12940" y="333"/>
                        <a:pt x="13965" y="653"/>
                      </a:cubicBezTo>
                      <a:lnTo>
                        <a:pt x="14016" y="490"/>
                      </a:lnTo>
                      <a:cubicBezTo>
                        <a:pt x="12975" y="165"/>
                        <a:pt x="11890" y="-1"/>
                        <a:pt x="10799" y="0"/>
                      </a:cubicBezTo>
                      <a:cubicBezTo>
                        <a:pt x="9709" y="0"/>
                        <a:pt x="8624" y="165"/>
                        <a:pt x="7583" y="490"/>
                      </a:cubicBezTo>
                      <a:lnTo>
                        <a:pt x="7634" y="653"/>
                      </a:lnTo>
                      <a:close/>
                    </a:path>
                  </a:pathLst>
                </a:custGeom>
                <a:solidFill>
                  <a:srgbClr val="000000"/>
                </a:soli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grpSp>
          <p:sp>
            <p:nvSpPr>
              <p:cNvPr id="102" name="AutoShape 124"/>
              <p:cNvSpPr>
                <a:spLocks noChangeArrowheads="1"/>
              </p:cNvSpPr>
              <p:nvPr/>
            </p:nvSpPr>
            <p:spPr bwMode="auto">
              <a:xfrm rot="6493410">
                <a:off x="7153" y="5611"/>
                <a:ext cx="1440" cy="1620"/>
              </a:xfrm>
              <a:custGeom>
                <a:avLst/>
                <a:gdLst>
                  <a:gd name="T0" fmla="*/ 720 w 21600"/>
                  <a:gd name="T1" fmla="*/ 0 h 21600"/>
                  <a:gd name="T2" fmla="*/ 635 w 21600"/>
                  <a:gd name="T3" fmla="*/ 9 h 21600"/>
                  <a:gd name="T4" fmla="*/ 720 w 21600"/>
                  <a:gd name="T5" fmla="*/ 6 h 21600"/>
                  <a:gd name="T6" fmla="*/ 805 w 21600"/>
                  <a:gd name="T7" fmla="*/ 9 h 21600"/>
                  <a:gd name="T8" fmla="*/ 0 60000 65536"/>
                  <a:gd name="T9" fmla="*/ 0 60000 65536"/>
                  <a:gd name="T10" fmla="*/ 0 60000 65536"/>
                  <a:gd name="T11" fmla="*/ 0 60000 65536"/>
                  <a:gd name="T12" fmla="*/ 7875 w 21600"/>
                  <a:gd name="T13" fmla="*/ 0 h 21600"/>
                  <a:gd name="T14" fmla="*/ 13725 w 21600"/>
                  <a:gd name="T15" fmla="*/ 480 h 21600"/>
                </a:gdLst>
                <a:ahLst/>
                <a:cxnLst>
                  <a:cxn ang="T8">
                    <a:pos x="T0" y="T1"/>
                  </a:cxn>
                  <a:cxn ang="T9">
                    <a:pos x="T2" y="T3"/>
                  </a:cxn>
                  <a:cxn ang="T10">
                    <a:pos x="T4" y="T5"/>
                  </a:cxn>
                  <a:cxn ang="T11">
                    <a:pos x="T6" y="T7"/>
                  </a:cxn>
                </a:cxnLst>
                <a:rect l="T12" t="T13" r="T14" b="T15"/>
                <a:pathLst>
                  <a:path w="21600" h="21600">
                    <a:moveTo>
                      <a:pt x="9537" y="154"/>
                    </a:moveTo>
                    <a:cubicBezTo>
                      <a:pt x="9956" y="104"/>
                      <a:pt x="10377" y="79"/>
                      <a:pt x="10800" y="80"/>
                    </a:cubicBezTo>
                    <a:cubicBezTo>
                      <a:pt x="11222" y="80"/>
                      <a:pt x="11643" y="104"/>
                      <a:pt x="12062" y="154"/>
                    </a:cubicBezTo>
                    <a:lnTo>
                      <a:pt x="12072" y="75"/>
                    </a:lnTo>
                    <a:cubicBezTo>
                      <a:pt x="11650" y="25"/>
                      <a:pt x="11225" y="-1"/>
                      <a:pt x="10799" y="0"/>
                    </a:cubicBezTo>
                    <a:cubicBezTo>
                      <a:pt x="10374" y="0"/>
                      <a:pt x="9949" y="25"/>
                      <a:pt x="9527" y="75"/>
                    </a:cubicBezTo>
                    <a:lnTo>
                      <a:pt x="9537" y="154"/>
                    </a:lnTo>
                    <a:close/>
                  </a:path>
                </a:pathLst>
              </a:custGeom>
              <a:solidFill>
                <a:srgbClr val="000000"/>
              </a:soli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grpSp>
        <p:grpSp>
          <p:nvGrpSpPr>
            <p:cNvPr id="52" name="Group 125"/>
            <p:cNvGrpSpPr>
              <a:grpSpLocks/>
            </p:cNvGrpSpPr>
            <p:nvPr/>
          </p:nvGrpSpPr>
          <p:grpSpPr bwMode="auto">
            <a:xfrm rot="-7182328">
              <a:off x="6753" y="10331"/>
              <a:ext cx="2249" cy="1630"/>
              <a:chOff x="6434" y="5511"/>
              <a:chExt cx="2249" cy="1630"/>
            </a:xfrm>
          </p:grpSpPr>
          <p:grpSp>
            <p:nvGrpSpPr>
              <p:cNvPr id="95" name="Group 126"/>
              <p:cNvGrpSpPr>
                <a:grpSpLocks/>
              </p:cNvGrpSpPr>
              <p:nvPr/>
            </p:nvGrpSpPr>
            <p:grpSpPr bwMode="auto">
              <a:xfrm>
                <a:off x="6434" y="5511"/>
                <a:ext cx="2054" cy="1572"/>
                <a:chOff x="6407" y="5511"/>
                <a:chExt cx="2054" cy="1572"/>
              </a:xfrm>
            </p:grpSpPr>
            <p:sp>
              <p:nvSpPr>
                <p:cNvPr id="97" name="Oval 127"/>
                <p:cNvSpPr>
                  <a:spLocks noChangeArrowheads="1"/>
                </p:cNvSpPr>
                <p:nvPr/>
              </p:nvSpPr>
              <p:spPr bwMode="auto">
                <a:xfrm rot="8271891">
                  <a:off x="6407" y="5511"/>
                  <a:ext cx="1440"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98" name="AutoShape 128"/>
                <p:cNvSpPr>
                  <a:spLocks noChangeArrowheads="1"/>
                </p:cNvSpPr>
                <p:nvPr/>
              </p:nvSpPr>
              <p:spPr bwMode="auto">
                <a:xfrm rot="6493410">
                  <a:off x="6581" y="5596"/>
                  <a:ext cx="1440" cy="1440"/>
                </a:xfrm>
                <a:custGeom>
                  <a:avLst/>
                  <a:gdLst>
                    <a:gd name="T0" fmla="*/ 720 w 21600"/>
                    <a:gd name="T1" fmla="*/ 0 h 21600"/>
                    <a:gd name="T2" fmla="*/ 321 w 21600"/>
                    <a:gd name="T3" fmla="*/ 130 h 21600"/>
                    <a:gd name="T4" fmla="*/ 720 w 21600"/>
                    <a:gd name="T5" fmla="*/ 16 h 21600"/>
                    <a:gd name="T6" fmla="*/ 1119 w 21600"/>
                    <a:gd name="T7" fmla="*/ 130 h 21600"/>
                    <a:gd name="T8" fmla="*/ 0 60000 65536"/>
                    <a:gd name="T9" fmla="*/ 0 60000 65536"/>
                    <a:gd name="T10" fmla="*/ 0 60000 65536"/>
                    <a:gd name="T11" fmla="*/ 0 60000 65536"/>
                    <a:gd name="T12" fmla="*/ 3105 w 21600"/>
                    <a:gd name="T13" fmla="*/ 0 h 21600"/>
                    <a:gd name="T14" fmla="*/ 18495 w 21600"/>
                    <a:gd name="T15" fmla="*/ 3405 h 21600"/>
                  </a:gdLst>
                  <a:ahLst/>
                  <a:cxnLst>
                    <a:cxn ang="T8">
                      <a:pos x="T0" y="T1"/>
                    </a:cxn>
                    <a:cxn ang="T9">
                      <a:pos x="T2" y="T3"/>
                    </a:cxn>
                    <a:cxn ang="T10">
                      <a:pos x="T4" y="T5"/>
                    </a:cxn>
                    <a:cxn ang="T11">
                      <a:pos x="T6" y="T7"/>
                    </a:cxn>
                  </a:cxnLst>
                  <a:rect l="T12" t="T13" r="T14" b="T15"/>
                  <a:pathLst>
                    <a:path w="21600" h="21600">
                      <a:moveTo>
                        <a:pt x="4888" y="2051"/>
                      </a:moveTo>
                      <a:cubicBezTo>
                        <a:pt x="6633" y="871"/>
                        <a:pt x="8692" y="240"/>
                        <a:pt x="10800" y="241"/>
                      </a:cubicBezTo>
                      <a:cubicBezTo>
                        <a:pt x="12907" y="241"/>
                        <a:pt x="14966" y="871"/>
                        <a:pt x="16711" y="2051"/>
                      </a:cubicBezTo>
                      <a:lnTo>
                        <a:pt x="16846" y="1851"/>
                      </a:lnTo>
                      <a:cubicBezTo>
                        <a:pt x="15061" y="644"/>
                        <a:pt x="12955" y="-1"/>
                        <a:pt x="10799" y="0"/>
                      </a:cubicBezTo>
                      <a:cubicBezTo>
                        <a:pt x="8644" y="0"/>
                        <a:pt x="6538" y="644"/>
                        <a:pt x="4753" y="1851"/>
                      </a:cubicBezTo>
                      <a:lnTo>
                        <a:pt x="4888" y="2051"/>
                      </a:lnTo>
                      <a:close/>
                    </a:path>
                  </a:pathLst>
                </a:custGeom>
                <a:gradFill rotWithShape="0">
                  <a:gsLst>
                    <a:gs pos="0">
                      <a:srgbClr val="000000"/>
                    </a:gs>
                    <a:gs pos="100000">
                      <a:srgbClr val="000000"/>
                    </a:gs>
                  </a:gsLst>
                  <a:lin ang="2700000" scaled="1"/>
                </a:gra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sp>
              <p:nvSpPr>
                <p:cNvPr id="99" name="AutoShape 129"/>
                <p:cNvSpPr>
                  <a:spLocks noChangeArrowheads="1"/>
                </p:cNvSpPr>
                <p:nvPr/>
              </p:nvSpPr>
              <p:spPr bwMode="auto">
                <a:xfrm rot="6493410">
                  <a:off x="6818" y="5625"/>
                  <a:ext cx="1440" cy="1440"/>
                </a:xfrm>
                <a:custGeom>
                  <a:avLst/>
                  <a:gdLst>
                    <a:gd name="T0" fmla="*/ 720 w 21600"/>
                    <a:gd name="T1" fmla="*/ 0 h 21600"/>
                    <a:gd name="T2" fmla="*/ 440 w 21600"/>
                    <a:gd name="T3" fmla="*/ 68 h 21600"/>
                    <a:gd name="T4" fmla="*/ 720 w 21600"/>
                    <a:gd name="T5" fmla="*/ 20 h 21600"/>
                    <a:gd name="T6" fmla="*/ 1000 w 21600"/>
                    <a:gd name="T7" fmla="*/ 68 h 21600"/>
                    <a:gd name="T8" fmla="*/ 0 60000 65536"/>
                    <a:gd name="T9" fmla="*/ 0 60000 65536"/>
                    <a:gd name="T10" fmla="*/ 0 60000 65536"/>
                    <a:gd name="T11" fmla="*/ 0 60000 65536"/>
                    <a:gd name="T12" fmla="*/ 4800 w 21600"/>
                    <a:gd name="T13" fmla="*/ 0 h 21600"/>
                    <a:gd name="T14" fmla="*/ 16800 w 21600"/>
                    <a:gd name="T15" fmla="*/ 2070 h 21600"/>
                  </a:gdLst>
                  <a:ahLst/>
                  <a:cxnLst>
                    <a:cxn ang="T8">
                      <a:pos x="T0" y="T1"/>
                    </a:cxn>
                    <a:cxn ang="T9">
                      <a:pos x="T2" y="T3"/>
                    </a:cxn>
                    <a:cxn ang="T10">
                      <a:pos x="T4" y="T5"/>
                    </a:cxn>
                    <a:cxn ang="T11">
                      <a:pos x="T6" y="T7"/>
                    </a:cxn>
                  </a:cxnLst>
                  <a:rect l="T12" t="T13" r="T14" b="T15"/>
                  <a:pathLst>
                    <a:path w="21600" h="21600">
                      <a:moveTo>
                        <a:pt x="6655" y="1158"/>
                      </a:moveTo>
                      <a:cubicBezTo>
                        <a:pt x="7964" y="595"/>
                        <a:pt x="9374" y="304"/>
                        <a:pt x="10800" y="305"/>
                      </a:cubicBezTo>
                      <a:cubicBezTo>
                        <a:pt x="12225" y="305"/>
                        <a:pt x="13635" y="595"/>
                        <a:pt x="14944" y="1158"/>
                      </a:cubicBezTo>
                      <a:lnTo>
                        <a:pt x="15065" y="877"/>
                      </a:lnTo>
                      <a:cubicBezTo>
                        <a:pt x="13717" y="298"/>
                        <a:pt x="12266" y="-1"/>
                        <a:pt x="10799" y="0"/>
                      </a:cubicBezTo>
                      <a:cubicBezTo>
                        <a:pt x="9333" y="0"/>
                        <a:pt x="7882" y="298"/>
                        <a:pt x="6534" y="877"/>
                      </a:cubicBezTo>
                      <a:lnTo>
                        <a:pt x="6655" y="1158"/>
                      </a:lnTo>
                      <a:close/>
                    </a:path>
                  </a:pathLst>
                </a:custGeom>
                <a:solidFill>
                  <a:srgbClr val="000000"/>
                </a:soli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sp>
              <p:nvSpPr>
                <p:cNvPr id="100" name="AutoShape 130"/>
                <p:cNvSpPr>
                  <a:spLocks noChangeArrowheads="1"/>
                </p:cNvSpPr>
                <p:nvPr/>
              </p:nvSpPr>
              <p:spPr bwMode="auto">
                <a:xfrm rot="6493410">
                  <a:off x="6931" y="5553"/>
                  <a:ext cx="1440" cy="1620"/>
                </a:xfrm>
                <a:custGeom>
                  <a:avLst/>
                  <a:gdLst>
                    <a:gd name="T0" fmla="*/ 720 w 21600"/>
                    <a:gd name="T1" fmla="*/ 0 h 21600"/>
                    <a:gd name="T2" fmla="*/ 507 w 21600"/>
                    <a:gd name="T3" fmla="*/ 43 h 21600"/>
                    <a:gd name="T4" fmla="*/ 720 w 21600"/>
                    <a:gd name="T5" fmla="*/ 13 h 21600"/>
                    <a:gd name="T6" fmla="*/ 933 w 21600"/>
                    <a:gd name="T7" fmla="*/ 43 h 21600"/>
                    <a:gd name="T8" fmla="*/ 0 60000 65536"/>
                    <a:gd name="T9" fmla="*/ 0 60000 65536"/>
                    <a:gd name="T10" fmla="*/ 0 60000 65536"/>
                    <a:gd name="T11" fmla="*/ 0 60000 65536"/>
                    <a:gd name="T12" fmla="*/ 5865 w 21600"/>
                    <a:gd name="T13" fmla="*/ 0 h 21600"/>
                    <a:gd name="T14" fmla="*/ 15735 w 21600"/>
                    <a:gd name="T15" fmla="*/ 1347 h 21600"/>
                  </a:gdLst>
                  <a:ahLst/>
                  <a:cxnLst>
                    <a:cxn ang="T8">
                      <a:pos x="T0" y="T1"/>
                    </a:cxn>
                    <a:cxn ang="T9">
                      <a:pos x="T2" y="T3"/>
                    </a:cxn>
                    <a:cxn ang="T10">
                      <a:pos x="T4" y="T5"/>
                    </a:cxn>
                    <a:cxn ang="T11">
                      <a:pos x="T6" y="T7"/>
                    </a:cxn>
                  </a:cxnLst>
                  <a:rect l="T12" t="T13" r="T14" b="T15"/>
                  <a:pathLst>
                    <a:path w="21600" h="21600">
                      <a:moveTo>
                        <a:pt x="7634" y="653"/>
                      </a:moveTo>
                      <a:cubicBezTo>
                        <a:pt x="8659" y="333"/>
                        <a:pt x="9726" y="170"/>
                        <a:pt x="10800" y="171"/>
                      </a:cubicBezTo>
                      <a:cubicBezTo>
                        <a:pt x="11873" y="171"/>
                        <a:pt x="12940" y="333"/>
                        <a:pt x="13965" y="653"/>
                      </a:cubicBezTo>
                      <a:lnTo>
                        <a:pt x="14016" y="490"/>
                      </a:lnTo>
                      <a:cubicBezTo>
                        <a:pt x="12975" y="165"/>
                        <a:pt x="11890" y="-1"/>
                        <a:pt x="10799" y="0"/>
                      </a:cubicBezTo>
                      <a:cubicBezTo>
                        <a:pt x="9709" y="0"/>
                        <a:pt x="8624" y="165"/>
                        <a:pt x="7583" y="490"/>
                      </a:cubicBezTo>
                      <a:lnTo>
                        <a:pt x="7634" y="653"/>
                      </a:lnTo>
                      <a:close/>
                    </a:path>
                  </a:pathLst>
                </a:custGeom>
                <a:solidFill>
                  <a:srgbClr val="000000"/>
                </a:soli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grpSp>
          <p:sp>
            <p:nvSpPr>
              <p:cNvPr id="96" name="AutoShape 131"/>
              <p:cNvSpPr>
                <a:spLocks noChangeArrowheads="1"/>
              </p:cNvSpPr>
              <p:nvPr/>
            </p:nvSpPr>
            <p:spPr bwMode="auto">
              <a:xfrm rot="6493410">
                <a:off x="7153" y="5611"/>
                <a:ext cx="1440" cy="1620"/>
              </a:xfrm>
              <a:custGeom>
                <a:avLst/>
                <a:gdLst>
                  <a:gd name="T0" fmla="*/ 720 w 21600"/>
                  <a:gd name="T1" fmla="*/ 0 h 21600"/>
                  <a:gd name="T2" fmla="*/ 635 w 21600"/>
                  <a:gd name="T3" fmla="*/ 9 h 21600"/>
                  <a:gd name="T4" fmla="*/ 720 w 21600"/>
                  <a:gd name="T5" fmla="*/ 6 h 21600"/>
                  <a:gd name="T6" fmla="*/ 805 w 21600"/>
                  <a:gd name="T7" fmla="*/ 9 h 21600"/>
                  <a:gd name="T8" fmla="*/ 0 60000 65536"/>
                  <a:gd name="T9" fmla="*/ 0 60000 65536"/>
                  <a:gd name="T10" fmla="*/ 0 60000 65536"/>
                  <a:gd name="T11" fmla="*/ 0 60000 65536"/>
                  <a:gd name="T12" fmla="*/ 7875 w 21600"/>
                  <a:gd name="T13" fmla="*/ 0 h 21600"/>
                  <a:gd name="T14" fmla="*/ 13725 w 21600"/>
                  <a:gd name="T15" fmla="*/ 480 h 21600"/>
                </a:gdLst>
                <a:ahLst/>
                <a:cxnLst>
                  <a:cxn ang="T8">
                    <a:pos x="T0" y="T1"/>
                  </a:cxn>
                  <a:cxn ang="T9">
                    <a:pos x="T2" y="T3"/>
                  </a:cxn>
                  <a:cxn ang="T10">
                    <a:pos x="T4" y="T5"/>
                  </a:cxn>
                  <a:cxn ang="T11">
                    <a:pos x="T6" y="T7"/>
                  </a:cxn>
                </a:cxnLst>
                <a:rect l="T12" t="T13" r="T14" b="T15"/>
                <a:pathLst>
                  <a:path w="21600" h="21600">
                    <a:moveTo>
                      <a:pt x="9537" y="154"/>
                    </a:moveTo>
                    <a:cubicBezTo>
                      <a:pt x="9956" y="104"/>
                      <a:pt x="10377" y="79"/>
                      <a:pt x="10800" y="80"/>
                    </a:cubicBezTo>
                    <a:cubicBezTo>
                      <a:pt x="11222" y="80"/>
                      <a:pt x="11643" y="104"/>
                      <a:pt x="12062" y="154"/>
                    </a:cubicBezTo>
                    <a:lnTo>
                      <a:pt x="12072" y="75"/>
                    </a:lnTo>
                    <a:cubicBezTo>
                      <a:pt x="11650" y="25"/>
                      <a:pt x="11225" y="-1"/>
                      <a:pt x="10799" y="0"/>
                    </a:cubicBezTo>
                    <a:cubicBezTo>
                      <a:pt x="10374" y="0"/>
                      <a:pt x="9949" y="25"/>
                      <a:pt x="9527" y="75"/>
                    </a:cubicBezTo>
                    <a:lnTo>
                      <a:pt x="9537" y="154"/>
                    </a:lnTo>
                    <a:close/>
                  </a:path>
                </a:pathLst>
              </a:custGeom>
              <a:solidFill>
                <a:srgbClr val="000000"/>
              </a:soli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grpSp>
        <p:grpSp>
          <p:nvGrpSpPr>
            <p:cNvPr id="53" name="Group 132"/>
            <p:cNvGrpSpPr>
              <a:grpSpLocks/>
            </p:cNvGrpSpPr>
            <p:nvPr/>
          </p:nvGrpSpPr>
          <p:grpSpPr bwMode="auto">
            <a:xfrm rot="3755241">
              <a:off x="5100" y="5651"/>
              <a:ext cx="2249" cy="1630"/>
              <a:chOff x="6434" y="5511"/>
              <a:chExt cx="2249" cy="1630"/>
            </a:xfrm>
          </p:grpSpPr>
          <p:grpSp>
            <p:nvGrpSpPr>
              <p:cNvPr id="89" name="Group 133"/>
              <p:cNvGrpSpPr>
                <a:grpSpLocks/>
              </p:cNvGrpSpPr>
              <p:nvPr/>
            </p:nvGrpSpPr>
            <p:grpSpPr bwMode="auto">
              <a:xfrm>
                <a:off x="6434" y="5511"/>
                <a:ext cx="2054" cy="1572"/>
                <a:chOff x="6407" y="5511"/>
                <a:chExt cx="2054" cy="1572"/>
              </a:xfrm>
            </p:grpSpPr>
            <p:sp>
              <p:nvSpPr>
                <p:cNvPr id="91" name="Oval 134"/>
                <p:cNvSpPr>
                  <a:spLocks noChangeArrowheads="1"/>
                </p:cNvSpPr>
                <p:nvPr/>
              </p:nvSpPr>
              <p:spPr bwMode="auto">
                <a:xfrm rot="8271891">
                  <a:off x="6407" y="5511"/>
                  <a:ext cx="1440"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92" name="AutoShape 135"/>
                <p:cNvSpPr>
                  <a:spLocks noChangeArrowheads="1"/>
                </p:cNvSpPr>
                <p:nvPr/>
              </p:nvSpPr>
              <p:spPr bwMode="auto">
                <a:xfrm rot="6493410">
                  <a:off x="6581" y="5596"/>
                  <a:ext cx="1440" cy="1440"/>
                </a:xfrm>
                <a:custGeom>
                  <a:avLst/>
                  <a:gdLst>
                    <a:gd name="T0" fmla="*/ 720 w 21600"/>
                    <a:gd name="T1" fmla="*/ 0 h 21600"/>
                    <a:gd name="T2" fmla="*/ 321 w 21600"/>
                    <a:gd name="T3" fmla="*/ 130 h 21600"/>
                    <a:gd name="T4" fmla="*/ 720 w 21600"/>
                    <a:gd name="T5" fmla="*/ 16 h 21600"/>
                    <a:gd name="T6" fmla="*/ 1119 w 21600"/>
                    <a:gd name="T7" fmla="*/ 130 h 21600"/>
                    <a:gd name="T8" fmla="*/ 0 60000 65536"/>
                    <a:gd name="T9" fmla="*/ 0 60000 65536"/>
                    <a:gd name="T10" fmla="*/ 0 60000 65536"/>
                    <a:gd name="T11" fmla="*/ 0 60000 65536"/>
                    <a:gd name="T12" fmla="*/ 3105 w 21600"/>
                    <a:gd name="T13" fmla="*/ 0 h 21600"/>
                    <a:gd name="T14" fmla="*/ 18495 w 21600"/>
                    <a:gd name="T15" fmla="*/ 3405 h 21600"/>
                  </a:gdLst>
                  <a:ahLst/>
                  <a:cxnLst>
                    <a:cxn ang="T8">
                      <a:pos x="T0" y="T1"/>
                    </a:cxn>
                    <a:cxn ang="T9">
                      <a:pos x="T2" y="T3"/>
                    </a:cxn>
                    <a:cxn ang="T10">
                      <a:pos x="T4" y="T5"/>
                    </a:cxn>
                    <a:cxn ang="T11">
                      <a:pos x="T6" y="T7"/>
                    </a:cxn>
                  </a:cxnLst>
                  <a:rect l="T12" t="T13" r="T14" b="T15"/>
                  <a:pathLst>
                    <a:path w="21600" h="21600">
                      <a:moveTo>
                        <a:pt x="4888" y="2051"/>
                      </a:moveTo>
                      <a:cubicBezTo>
                        <a:pt x="6633" y="871"/>
                        <a:pt x="8692" y="240"/>
                        <a:pt x="10800" y="241"/>
                      </a:cubicBezTo>
                      <a:cubicBezTo>
                        <a:pt x="12907" y="241"/>
                        <a:pt x="14966" y="871"/>
                        <a:pt x="16711" y="2051"/>
                      </a:cubicBezTo>
                      <a:lnTo>
                        <a:pt x="16846" y="1851"/>
                      </a:lnTo>
                      <a:cubicBezTo>
                        <a:pt x="15061" y="644"/>
                        <a:pt x="12955" y="-1"/>
                        <a:pt x="10799" y="0"/>
                      </a:cubicBezTo>
                      <a:cubicBezTo>
                        <a:pt x="8644" y="0"/>
                        <a:pt x="6538" y="644"/>
                        <a:pt x="4753" y="1851"/>
                      </a:cubicBezTo>
                      <a:lnTo>
                        <a:pt x="4888" y="2051"/>
                      </a:lnTo>
                      <a:close/>
                    </a:path>
                  </a:pathLst>
                </a:custGeom>
                <a:gradFill rotWithShape="0">
                  <a:gsLst>
                    <a:gs pos="0">
                      <a:srgbClr val="000000"/>
                    </a:gs>
                    <a:gs pos="100000">
                      <a:srgbClr val="000000"/>
                    </a:gs>
                  </a:gsLst>
                  <a:lin ang="2700000" scaled="1"/>
                </a:gra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sp>
              <p:nvSpPr>
                <p:cNvPr id="93" name="AutoShape 136"/>
                <p:cNvSpPr>
                  <a:spLocks noChangeArrowheads="1"/>
                </p:cNvSpPr>
                <p:nvPr/>
              </p:nvSpPr>
              <p:spPr bwMode="auto">
                <a:xfrm rot="6493410">
                  <a:off x="6818" y="5625"/>
                  <a:ext cx="1440" cy="1440"/>
                </a:xfrm>
                <a:custGeom>
                  <a:avLst/>
                  <a:gdLst>
                    <a:gd name="T0" fmla="*/ 720 w 21600"/>
                    <a:gd name="T1" fmla="*/ 0 h 21600"/>
                    <a:gd name="T2" fmla="*/ 440 w 21600"/>
                    <a:gd name="T3" fmla="*/ 68 h 21600"/>
                    <a:gd name="T4" fmla="*/ 720 w 21600"/>
                    <a:gd name="T5" fmla="*/ 20 h 21600"/>
                    <a:gd name="T6" fmla="*/ 1000 w 21600"/>
                    <a:gd name="T7" fmla="*/ 68 h 21600"/>
                    <a:gd name="T8" fmla="*/ 0 60000 65536"/>
                    <a:gd name="T9" fmla="*/ 0 60000 65536"/>
                    <a:gd name="T10" fmla="*/ 0 60000 65536"/>
                    <a:gd name="T11" fmla="*/ 0 60000 65536"/>
                    <a:gd name="T12" fmla="*/ 4800 w 21600"/>
                    <a:gd name="T13" fmla="*/ 0 h 21600"/>
                    <a:gd name="T14" fmla="*/ 16800 w 21600"/>
                    <a:gd name="T15" fmla="*/ 2070 h 21600"/>
                  </a:gdLst>
                  <a:ahLst/>
                  <a:cxnLst>
                    <a:cxn ang="T8">
                      <a:pos x="T0" y="T1"/>
                    </a:cxn>
                    <a:cxn ang="T9">
                      <a:pos x="T2" y="T3"/>
                    </a:cxn>
                    <a:cxn ang="T10">
                      <a:pos x="T4" y="T5"/>
                    </a:cxn>
                    <a:cxn ang="T11">
                      <a:pos x="T6" y="T7"/>
                    </a:cxn>
                  </a:cxnLst>
                  <a:rect l="T12" t="T13" r="T14" b="T15"/>
                  <a:pathLst>
                    <a:path w="21600" h="21600">
                      <a:moveTo>
                        <a:pt x="6655" y="1158"/>
                      </a:moveTo>
                      <a:cubicBezTo>
                        <a:pt x="7964" y="595"/>
                        <a:pt x="9374" y="304"/>
                        <a:pt x="10800" y="305"/>
                      </a:cubicBezTo>
                      <a:cubicBezTo>
                        <a:pt x="12225" y="305"/>
                        <a:pt x="13635" y="595"/>
                        <a:pt x="14944" y="1158"/>
                      </a:cubicBezTo>
                      <a:lnTo>
                        <a:pt x="15065" y="877"/>
                      </a:lnTo>
                      <a:cubicBezTo>
                        <a:pt x="13717" y="298"/>
                        <a:pt x="12266" y="-1"/>
                        <a:pt x="10799" y="0"/>
                      </a:cubicBezTo>
                      <a:cubicBezTo>
                        <a:pt x="9333" y="0"/>
                        <a:pt x="7882" y="298"/>
                        <a:pt x="6534" y="877"/>
                      </a:cubicBezTo>
                      <a:lnTo>
                        <a:pt x="6655" y="1158"/>
                      </a:lnTo>
                      <a:close/>
                    </a:path>
                  </a:pathLst>
                </a:custGeom>
                <a:solidFill>
                  <a:srgbClr val="000000"/>
                </a:soli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sp>
              <p:nvSpPr>
                <p:cNvPr id="94" name="AutoShape 137"/>
                <p:cNvSpPr>
                  <a:spLocks noChangeArrowheads="1"/>
                </p:cNvSpPr>
                <p:nvPr/>
              </p:nvSpPr>
              <p:spPr bwMode="auto">
                <a:xfrm rot="6493410">
                  <a:off x="6931" y="5553"/>
                  <a:ext cx="1440" cy="1620"/>
                </a:xfrm>
                <a:custGeom>
                  <a:avLst/>
                  <a:gdLst>
                    <a:gd name="T0" fmla="*/ 720 w 21600"/>
                    <a:gd name="T1" fmla="*/ 0 h 21600"/>
                    <a:gd name="T2" fmla="*/ 507 w 21600"/>
                    <a:gd name="T3" fmla="*/ 43 h 21600"/>
                    <a:gd name="T4" fmla="*/ 720 w 21600"/>
                    <a:gd name="T5" fmla="*/ 13 h 21600"/>
                    <a:gd name="T6" fmla="*/ 933 w 21600"/>
                    <a:gd name="T7" fmla="*/ 43 h 21600"/>
                    <a:gd name="T8" fmla="*/ 0 60000 65536"/>
                    <a:gd name="T9" fmla="*/ 0 60000 65536"/>
                    <a:gd name="T10" fmla="*/ 0 60000 65536"/>
                    <a:gd name="T11" fmla="*/ 0 60000 65536"/>
                    <a:gd name="T12" fmla="*/ 5865 w 21600"/>
                    <a:gd name="T13" fmla="*/ 0 h 21600"/>
                    <a:gd name="T14" fmla="*/ 15735 w 21600"/>
                    <a:gd name="T15" fmla="*/ 1347 h 21600"/>
                  </a:gdLst>
                  <a:ahLst/>
                  <a:cxnLst>
                    <a:cxn ang="T8">
                      <a:pos x="T0" y="T1"/>
                    </a:cxn>
                    <a:cxn ang="T9">
                      <a:pos x="T2" y="T3"/>
                    </a:cxn>
                    <a:cxn ang="T10">
                      <a:pos x="T4" y="T5"/>
                    </a:cxn>
                    <a:cxn ang="T11">
                      <a:pos x="T6" y="T7"/>
                    </a:cxn>
                  </a:cxnLst>
                  <a:rect l="T12" t="T13" r="T14" b="T15"/>
                  <a:pathLst>
                    <a:path w="21600" h="21600">
                      <a:moveTo>
                        <a:pt x="7634" y="653"/>
                      </a:moveTo>
                      <a:cubicBezTo>
                        <a:pt x="8659" y="333"/>
                        <a:pt x="9726" y="170"/>
                        <a:pt x="10800" y="171"/>
                      </a:cubicBezTo>
                      <a:cubicBezTo>
                        <a:pt x="11873" y="171"/>
                        <a:pt x="12940" y="333"/>
                        <a:pt x="13965" y="653"/>
                      </a:cubicBezTo>
                      <a:lnTo>
                        <a:pt x="14016" y="490"/>
                      </a:lnTo>
                      <a:cubicBezTo>
                        <a:pt x="12975" y="165"/>
                        <a:pt x="11890" y="-1"/>
                        <a:pt x="10799" y="0"/>
                      </a:cubicBezTo>
                      <a:cubicBezTo>
                        <a:pt x="9709" y="0"/>
                        <a:pt x="8624" y="165"/>
                        <a:pt x="7583" y="490"/>
                      </a:cubicBezTo>
                      <a:lnTo>
                        <a:pt x="7634" y="653"/>
                      </a:lnTo>
                      <a:close/>
                    </a:path>
                  </a:pathLst>
                </a:custGeom>
                <a:solidFill>
                  <a:srgbClr val="000000"/>
                </a:soli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grpSp>
          <p:sp>
            <p:nvSpPr>
              <p:cNvPr id="90" name="AutoShape 138"/>
              <p:cNvSpPr>
                <a:spLocks noChangeArrowheads="1"/>
              </p:cNvSpPr>
              <p:nvPr/>
            </p:nvSpPr>
            <p:spPr bwMode="auto">
              <a:xfrm rot="6493410">
                <a:off x="7153" y="5611"/>
                <a:ext cx="1440" cy="1620"/>
              </a:xfrm>
              <a:custGeom>
                <a:avLst/>
                <a:gdLst>
                  <a:gd name="T0" fmla="*/ 720 w 21600"/>
                  <a:gd name="T1" fmla="*/ 0 h 21600"/>
                  <a:gd name="T2" fmla="*/ 635 w 21600"/>
                  <a:gd name="T3" fmla="*/ 9 h 21600"/>
                  <a:gd name="T4" fmla="*/ 720 w 21600"/>
                  <a:gd name="T5" fmla="*/ 6 h 21600"/>
                  <a:gd name="T6" fmla="*/ 805 w 21600"/>
                  <a:gd name="T7" fmla="*/ 9 h 21600"/>
                  <a:gd name="T8" fmla="*/ 0 60000 65536"/>
                  <a:gd name="T9" fmla="*/ 0 60000 65536"/>
                  <a:gd name="T10" fmla="*/ 0 60000 65536"/>
                  <a:gd name="T11" fmla="*/ 0 60000 65536"/>
                  <a:gd name="T12" fmla="*/ 7875 w 21600"/>
                  <a:gd name="T13" fmla="*/ 0 h 21600"/>
                  <a:gd name="T14" fmla="*/ 13725 w 21600"/>
                  <a:gd name="T15" fmla="*/ 480 h 21600"/>
                </a:gdLst>
                <a:ahLst/>
                <a:cxnLst>
                  <a:cxn ang="T8">
                    <a:pos x="T0" y="T1"/>
                  </a:cxn>
                  <a:cxn ang="T9">
                    <a:pos x="T2" y="T3"/>
                  </a:cxn>
                  <a:cxn ang="T10">
                    <a:pos x="T4" y="T5"/>
                  </a:cxn>
                  <a:cxn ang="T11">
                    <a:pos x="T6" y="T7"/>
                  </a:cxn>
                </a:cxnLst>
                <a:rect l="T12" t="T13" r="T14" b="T15"/>
                <a:pathLst>
                  <a:path w="21600" h="21600">
                    <a:moveTo>
                      <a:pt x="9537" y="154"/>
                    </a:moveTo>
                    <a:cubicBezTo>
                      <a:pt x="9956" y="104"/>
                      <a:pt x="10377" y="79"/>
                      <a:pt x="10800" y="80"/>
                    </a:cubicBezTo>
                    <a:cubicBezTo>
                      <a:pt x="11222" y="80"/>
                      <a:pt x="11643" y="104"/>
                      <a:pt x="12062" y="154"/>
                    </a:cubicBezTo>
                    <a:lnTo>
                      <a:pt x="12072" y="75"/>
                    </a:lnTo>
                    <a:cubicBezTo>
                      <a:pt x="11650" y="25"/>
                      <a:pt x="11225" y="-1"/>
                      <a:pt x="10799" y="0"/>
                    </a:cubicBezTo>
                    <a:cubicBezTo>
                      <a:pt x="10374" y="0"/>
                      <a:pt x="9949" y="25"/>
                      <a:pt x="9527" y="75"/>
                    </a:cubicBezTo>
                    <a:lnTo>
                      <a:pt x="9537" y="154"/>
                    </a:lnTo>
                    <a:close/>
                  </a:path>
                </a:pathLst>
              </a:custGeom>
              <a:solidFill>
                <a:srgbClr val="000000"/>
              </a:soli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grpSp>
        <p:grpSp>
          <p:nvGrpSpPr>
            <p:cNvPr id="54" name="Group 139"/>
            <p:cNvGrpSpPr>
              <a:grpSpLocks/>
            </p:cNvGrpSpPr>
            <p:nvPr/>
          </p:nvGrpSpPr>
          <p:grpSpPr bwMode="auto">
            <a:xfrm rot="-2331440">
              <a:off x="8659" y="7501"/>
              <a:ext cx="2249" cy="1630"/>
              <a:chOff x="6434" y="5511"/>
              <a:chExt cx="2249" cy="1630"/>
            </a:xfrm>
          </p:grpSpPr>
          <p:grpSp>
            <p:nvGrpSpPr>
              <p:cNvPr id="83" name="Group 140"/>
              <p:cNvGrpSpPr>
                <a:grpSpLocks/>
              </p:cNvGrpSpPr>
              <p:nvPr/>
            </p:nvGrpSpPr>
            <p:grpSpPr bwMode="auto">
              <a:xfrm>
                <a:off x="6434" y="5511"/>
                <a:ext cx="2054" cy="1572"/>
                <a:chOff x="6407" y="5511"/>
                <a:chExt cx="2054" cy="1572"/>
              </a:xfrm>
            </p:grpSpPr>
            <p:sp>
              <p:nvSpPr>
                <p:cNvPr id="85" name="Oval 141"/>
                <p:cNvSpPr>
                  <a:spLocks noChangeArrowheads="1"/>
                </p:cNvSpPr>
                <p:nvPr/>
              </p:nvSpPr>
              <p:spPr bwMode="auto">
                <a:xfrm rot="8271891">
                  <a:off x="6407" y="5511"/>
                  <a:ext cx="1440"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86" name="AutoShape 142"/>
                <p:cNvSpPr>
                  <a:spLocks noChangeArrowheads="1"/>
                </p:cNvSpPr>
                <p:nvPr/>
              </p:nvSpPr>
              <p:spPr bwMode="auto">
                <a:xfrm rot="6493410">
                  <a:off x="6581" y="5596"/>
                  <a:ext cx="1440" cy="1440"/>
                </a:xfrm>
                <a:custGeom>
                  <a:avLst/>
                  <a:gdLst>
                    <a:gd name="T0" fmla="*/ 720 w 21600"/>
                    <a:gd name="T1" fmla="*/ 0 h 21600"/>
                    <a:gd name="T2" fmla="*/ 321 w 21600"/>
                    <a:gd name="T3" fmla="*/ 130 h 21600"/>
                    <a:gd name="T4" fmla="*/ 720 w 21600"/>
                    <a:gd name="T5" fmla="*/ 16 h 21600"/>
                    <a:gd name="T6" fmla="*/ 1119 w 21600"/>
                    <a:gd name="T7" fmla="*/ 130 h 21600"/>
                    <a:gd name="T8" fmla="*/ 0 60000 65536"/>
                    <a:gd name="T9" fmla="*/ 0 60000 65536"/>
                    <a:gd name="T10" fmla="*/ 0 60000 65536"/>
                    <a:gd name="T11" fmla="*/ 0 60000 65536"/>
                    <a:gd name="T12" fmla="*/ 3105 w 21600"/>
                    <a:gd name="T13" fmla="*/ 0 h 21600"/>
                    <a:gd name="T14" fmla="*/ 18495 w 21600"/>
                    <a:gd name="T15" fmla="*/ 3405 h 21600"/>
                  </a:gdLst>
                  <a:ahLst/>
                  <a:cxnLst>
                    <a:cxn ang="T8">
                      <a:pos x="T0" y="T1"/>
                    </a:cxn>
                    <a:cxn ang="T9">
                      <a:pos x="T2" y="T3"/>
                    </a:cxn>
                    <a:cxn ang="T10">
                      <a:pos x="T4" y="T5"/>
                    </a:cxn>
                    <a:cxn ang="T11">
                      <a:pos x="T6" y="T7"/>
                    </a:cxn>
                  </a:cxnLst>
                  <a:rect l="T12" t="T13" r="T14" b="T15"/>
                  <a:pathLst>
                    <a:path w="21600" h="21600">
                      <a:moveTo>
                        <a:pt x="4888" y="2051"/>
                      </a:moveTo>
                      <a:cubicBezTo>
                        <a:pt x="6633" y="871"/>
                        <a:pt x="8692" y="240"/>
                        <a:pt x="10800" y="241"/>
                      </a:cubicBezTo>
                      <a:cubicBezTo>
                        <a:pt x="12907" y="241"/>
                        <a:pt x="14966" y="871"/>
                        <a:pt x="16711" y="2051"/>
                      </a:cubicBezTo>
                      <a:lnTo>
                        <a:pt x="16846" y="1851"/>
                      </a:lnTo>
                      <a:cubicBezTo>
                        <a:pt x="15061" y="644"/>
                        <a:pt x="12955" y="-1"/>
                        <a:pt x="10799" y="0"/>
                      </a:cubicBezTo>
                      <a:cubicBezTo>
                        <a:pt x="8644" y="0"/>
                        <a:pt x="6538" y="644"/>
                        <a:pt x="4753" y="1851"/>
                      </a:cubicBezTo>
                      <a:lnTo>
                        <a:pt x="4888" y="2051"/>
                      </a:lnTo>
                      <a:close/>
                    </a:path>
                  </a:pathLst>
                </a:custGeom>
                <a:gradFill rotWithShape="0">
                  <a:gsLst>
                    <a:gs pos="0">
                      <a:srgbClr val="000000"/>
                    </a:gs>
                    <a:gs pos="100000">
                      <a:srgbClr val="000000"/>
                    </a:gs>
                  </a:gsLst>
                  <a:lin ang="2700000" scaled="1"/>
                </a:gra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sp>
              <p:nvSpPr>
                <p:cNvPr id="87" name="AutoShape 143"/>
                <p:cNvSpPr>
                  <a:spLocks noChangeArrowheads="1"/>
                </p:cNvSpPr>
                <p:nvPr/>
              </p:nvSpPr>
              <p:spPr bwMode="auto">
                <a:xfrm rot="6493410">
                  <a:off x="6818" y="5625"/>
                  <a:ext cx="1440" cy="1440"/>
                </a:xfrm>
                <a:custGeom>
                  <a:avLst/>
                  <a:gdLst>
                    <a:gd name="T0" fmla="*/ 720 w 21600"/>
                    <a:gd name="T1" fmla="*/ 0 h 21600"/>
                    <a:gd name="T2" fmla="*/ 440 w 21600"/>
                    <a:gd name="T3" fmla="*/ 68 h 21600"/>
                    <a:gd name="T4" fmla="*/ 720 w 21600"/>
                    <a:gd name="T5" fmla="*/ 20 h 21600"/>
                    <a:gd name="T6" fmla="*/ 1000 w 21600"/>
                    <a:gd name="T7" fmla="*/ 68 h 21600"/>
                    <a:gd name="T8" fmla="*/ 0 60000 65536"/>
                    <a:gd name="T9" fmla="*/ 0 60000 65536"/>
                    <a:gd name="T10" fmla="*/ 0 60000 65536"/>
                    <a:gd name="T11" fmla="*/ 0 60000 65536"/>
                    <a:gd name="T12" fmla="*/ 4800 w 21600"/>
                    <a:gd name="T13" fmla="*/ 0 h 21600"/>
                    <a:gd name="T14" fmla="*/ 16800 w 21600"/>
                    <a:gd name="T15" fmla="*/ 2070 h 21600"/>
                  </a:gdLst>
                  <a:ahLst/>
                  <a:cxnLst>
                    <a:cxn ang="T8">
                      <a:pos x="T0" y="T1"/>
                    </a:cxn>
                    <a:cxn ang="T9">
                      <a:pos x="T2" y="T3"/>
                    </a:cxn>
                    <a:cxn ang="T10">
                      <a:pos x="T4" y="T5"/>
                    </a:cxn>
                    <a:cxn ang="T11">
                      <a:pos x="T6" y="T7"/>
                    </a:cxn>
                  </a:cxnLst>
                  <a:rect l="T12" t="T13" r="T14" b="T15"/>
                  <a:pathLst>
                    <a:path w="21600" h="21600">
                      <a:moveTo>
                        <a:pt x="6655" y="1158"/>
                      </a:moveTo>
                      <a:cubicBezTo>
                        <a:pt x="7964" y="595"/>
                        <a:pt x="9374" y="304"/>
                        <a:pt x="10800" y="305"/>
                      </a:cubicBezTo>
                      <a:cubicBezTo>
                        <a:pt x="12225" y="305"/>
                        <a:pt x="13635" y="595"/>
                        <a:pt x="14944" y="1158"/>
                      </a:cubicBezTo>
                      <a:lnTo>
                        <a:pt x="15065" y="877"/>
                      </a:lnTo>
                      <a:cubicBezTo>
                        <a:pt x="13717" y="298"/>
                        <a:pt x="12266" y="-1"/>
                        <a:pt x="10799" y="0"/>
                      </a:cubicBezTo>
                      <a:cubicBezTo>
                        <a:pt x="9333" y="0"/>
                        <a:pt x="7882" y="298"/>
                        <a:pt x="6534" y="877"/>
                      </a:cubicBezTo>
                      <a:lnTo>
                        <a:pt x="6655" y="1158"/>
                      </a:lnTo>
                      <a:close/>
                    </a:path>
                  </a:pathLst>
                </a:custGeom>
                <a:solidFill>
                  <a:srgbClr val="000000"/>
                </a:soli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sp>
              <p:nvSpPr>
                <p:cNvPr id="88" name="AutoShape 144"/>
                <p:cNvSpPr>
                  <a:spLocks noChangeArrowheads="1"/>
                </p:cNvSpPr>
                <p:nvPr/>
              </p:nvSpPr>
              <p:spPr bwMode="auto">
                <a:xfrm rot="6493410">
                  <a:off x="6931" y="5553"/>
                  <a:ext cx="1440" cy="1620"/>
                </a:xfrm>
                <a:custGeom>
                  <a:avLst/>
                  <a:gdLst>
                    <a:gd name="T0" fmla="*/ 720 w 21600"/>
                    <a:gd name="T1" fmla="*/ 0 h 21600"/>
                    <a:gd name="T2" fmla="*/ 507 w 21600"/>
                    <a:gd name="T3" fmla="*/ 43 h 21600"/>
                    <a:gd name="T4" fmla="*/ 720 w 21600"/>
                    <a:gd name="T5" fmla="*/ 13 h 21600"/>
                    <a:gd name="T6" fmla="*/ 933 w 21600"/>
                    <a:gd name="T7" fmla="*/ 43 h 21600"/>
                    <a:gd name="T8" fmla="*/ 0 60000 65536"/>
                    <a:gd name="T9" fmla="*/ 0 60000 65536"/>
                    <a:gd name="T10" fmla="*/ 0 60000 65536"/>
                    <a:gd name="T11" fmla="*/ 0 60000 65536"/>
                    <a:gd name="T12" fmla="*/ 5865 w 21600"/>
                    <a:gd name="T13" fmla="*/ 0 h 21600"/>
                    <a:gd name="T14" fmla="*/ 15735 w 21600"/>
                    <a:gd name="T15" fmla="*/ 1347 h 21600"/>
                  </a:gdLst>
                  <a:ahLst/>
                  <a:cxnLst>
                    <a:cxn ang="T8">
                      <a:pos x="T0" y="T1"/>
                    </a:cxn>
                    <a:cxn ang="T9">
                      <a:pos x="T2" y="T3"/>
                    </a:cxn>
                    <a:cxn ang="T10">
                      <a:pos x="T4" y="T5"/>
                    </a:cxn>
                    <a:cxn ang="T11">
                      <a:pos x="T6" y="T7"/>
                    </a:cxn>
                  </a:cxnLst>
                  <a:rect l="T12" t="T13" r="T14" b="T15"/>
                  <a:pathLst>
                    <a:path w="21600" h="21600">
                      <a:moveTo>
                        <a:pt x="7634" y="653"/>
                      </a:moveTo>
                      <a:cubicBezTo>
                        <a:pt x="8659" y="333"/>
                        <a:pt x="9726" y="170"/>
                        <a:pt x="10800" y="171"/>
                      </a:cubicBezTo>
                      <a:cubicBezTo>
                        <a:pt x="11873" y="171"/>
                        <a:pt x="12940" y="333"/>
                        <a:pt x="13965" y="653"/>
                      </a:cubicBezTo>
                      <a:lnTo>
                        <a:pt x="14016" y="490"/>
                      </a:lnTo>
                      <a:cubicBezTo>
                        <a:pt x="12975" y="165"/>
                        <a:pt x="11890" y="-1"/>
                        <a:pt x="10799" y="0"/>
                      </a:cubicBezTo>
                      <a:cubicBezTo>
                        <a:pt x="9709" y="0"/>
                        <a:pt x="8624" y="165"/>
                        <a:pt x="7583" y="490"/>
                      </a:cubicBezTo>
                      <a:lnTo>
                        <a:pt x="7634" y="653"/>
                      </a:lnTo>
                      <a:close/>
                    </a:path>
                  </a:pathLst>
                </a:custGeom>
                <a:solidFill>
                  <a:srgbClr val="000000"/>
                </a:soli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grpSp>
          <p:sp>
            <p:nvSpPr>
              <p:cNvPr id="84" name="AutoShape 145"/>
              <p:cNvSpPr>
                <a:spLocks noChangeArrowheads="1"/>
              </p:cNvSpPr>
              <p:nvPr/>
            </p:nvSpPr>
            <p:spPr bwMode="auto">
              <a:xfrm rot="6493410">
                <a:off x="7153" y="5611"/>
                <a:ext cx="1440" cy="1620"/>
              </a:xfrm>
              <a:custGeom>
                <a:avLst/>
                <a:gdLst>
                  <a:gd name="T0" fmla="*/ 720 w 21600"/>
                  <a:gd name="T1" fmla="*/ 0 h 21600"/>
                  <a:gd name="T2" fmla="*/ 635 w 21600"/>
                  <a:gd name="T3" fmla="*/ 9 h 21600"/>
                  <a:gd name="T4" fmla="*/ 720 w 21600"/>
                  <a:gd name="T5" fmla="*/ 6 h 21600"/>
                  <a:gd name="T6" fmla="*/ 805 w 21600"/>
                  <a:gd name="T7" fmla="*/ 9 h 21600"/>
                  <a:gd name="T8" fmla="*/ 0 60000 65536"/>
                  <a:gd name="T9" fmla="*/ 0 60000 65536"/>
                  <a:gd name="T10" fmla="*/ 0 60000 65536"/>
                  <a:gd name="T11" fmla="*/ 0 60000 65536"/>
                  <a:gd name="T12" fmla="*/ 7875 w 21600"/>
                  <a:gd name="T13" fmla="*/ 0 h 21600"/>
                  <a:gd name="T14" fmla="*/ 13725 w 21600"/>
                  <a:gd name="T15" fmla="*/ 480 h 21600"/>
                </a:gdLst>
                <a:ahLst/>
                <a:cxnLst>
                  <a:cxn ang="T8">
                    <a:pos x="T0" y="T1"/>
                  </a:cxn>
                  <a:cxn ang="T9">
                    <a:pos x="T2" y="T3"/>
                  </a:cxn>
                  <a:cxn ang="T10">
                    <a:pos x="T4" y="T5"/>
                  </a:cxn>
                  <a:cxn ang="T11">
                    <a:pos x="T6" y="T7"/>
                  </a:cxn>
                </a:cxnLst>
                <a:rect l="T12" t="T13" r="T14" b="T15"/>
                <a:pathLst>
                  <a:path w="21600" h="21600">
                    <a:moveTo>
                      <a:pt x="9537" y="154"/>
                    </a:moveTo>
                    <a:cubicBezTo>
                      <a:pt x="9956" y="104"/>
                      <a:pt x="10377" y="79"/>
                      <a:pt x="10800" y="80"/>
                    </a:cubicBezTo>
                    <a:cubicBezTo>
                      <a:pt x="11222" y="80"/>
                      <a:pt x="11643" y="104"/>
                      <a:pt x="12062" y="154"/>
                    </a:cubicBezTo>
                    <a:lnTo>
                      <a:pt x="12072" y="75"/>
                    </a:lnTo>
                    <a:cubicBezTo>
                      <a:pt x="11650" y="25"/>
                      <a:pt x="11225" y="-1"/>
                      <a:pt x="10799" y="0"/>
                    </a:cubicBezTo>
                    <a:cubicBezTo>
                      <a:pt x="10374" y="0"/>
                      <a:pt x="9949" y="25"/>
                      <a:pt x="9527" y="75"/>
                    </a:cubicBezTo>
                    <a:lnTo>
                      <a:pt x="9537" y="154"/>
                    </a:lnTo>
                    <a:close/>
                  </a:path>
                </a:pathLst>
              </a:custGeom>
              <a:solidFill>
                <a:srgbClr val="000000"/>
              </a:soli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grpSp>
        <p:grpSp>
          <p:nvGrpSpPr>
            <p:cNvPr id="55" name="Group 146"/>
            <p:cNvGrpSpPr>
              <a:grpSpLocks/>
            </p:cNvGrpSpPr>
            <p:nvPr/>
          </p:nvGrpSpPr>
          <p:grpSpPr bwMode="auto">
            <a:xfrm rot="6292343">
              <a:off x="9033" y="4391"/>
              <a:ext cx="2249" cy="1630"/>
              <a:chOff x="6434" y="5511"/>
              <a:chExt cx="2249" cy="1630"/>
            </a:xfrm>
          </p:grpSpPr>
          <p:grpSp>
            <p:nvGrpSpPr>
              <p:cNvPr id="77" name="Group 147"/>
              <p:cNvGrpSpPr>
                <a:grpSpLocks/>
              </p:cNvGrpSpPr>
              <p:nvPr/>
            </p:nvGrpSpPr>
            <p:grpSpPr bwMode="auto">
              <a:xfrm>
                <a:off x="6434" y="5511"/>
                <a:ext cx="2054" cy="1572"/>
                <a:chOff x="6407" y="5511"/>
                <a:chExt cx="2054" cy="1572"/>
              </a:xfrm>
            </p:grpSpPr>
            <p:sp>
              <p:nvSpPr>
                <p:cNvPr id="79" name="Oval 148"/>
                <p:cNvSpPr>
                  <a:spLocks noChangeArrowheads="1"/>
                </p:cNvSpPr>
                <p:nvPr/>
              </p:nvSpPr>
              <p:spPr bwMode="auto">
                <a:xfrm rot="8271891">
                  <a:off x="6407" y="5511"/>
                  <a:ext cx="1440"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80" name="AutoShape 149"/>
                <p:cNvSpPr>
                  <a:spLocks noChangeArrowheads="1"/>
                </p:cNvSpPr>
                <p:nvPr/>
              </p:nvSpPr>
              <p:spPr bwMode="auto">
                <a:xfrm rot="6493410">
                  <a:off x="6581" y="5596"/>
                  <a:ext cx="1440" cy="1440"/>
                </a:xfrm>
                <a:custGeom>
                  <a:avLst/>
                  <a:gdLst>
                    <a:gd name="T0" fmla="*/ 720 w 21600"/>
                    <a:gd name="T1" fmla="*/ 0 h 21600"/>
                    <a:gd name="T2" fmla="*/ 321 w 21600"/>
                    <a:gd name="T3" fmla="*/ 130 h 21600"/>
                    <a:gd name="T4" fmla="*/ 720 w 21600"/>
                    <a:gd name="T5" fmla="*/ 16 h 21600"/>
                    <a:gd name="T6" fmla="*/ 1119 w 21600"/>
                    <a:gd name="T7" fmla="*/ 130 h 21600"/>
                    <a:gd name="T8" fmla="*/ 0 60000 65536"/>
                    <a:gd name="T9" fmla="*/ 0 60000 65536"/>
                    <a:gd name="T10" fmla="*/ 0 60000 65536"/>
                    <a:gd name="T11" fmla="*/ 0 60000 65536"/>
                    <a:gd name="T12" fmla="*/ 3105 w 21600"/>
                    <a:gd name="T13" fmla="*/ 0 h 21600"/>
                    <a:gd name="T14" fmla="*/ 18495 w 21600"/>
                    <a:gd name="T15" fmla="*/ 3405 h 21600"/>
                  </a:gdLst>
                  <a:ahLst/>
                  <a:cxnLst>
                    <a:cxn ang="T8">
                      <a:pos x="T0" y="T1"/>
                    </a:cxn>
                    <a:cxn ang="T9">
                      <a:pos x="T2" y="T3"/>
                    </a:cxn>
                    <a:cxn ang="T10">
                      <a:pos x="T4" y="T5"/>
                    </a:cxn>
                    <a:cxn ang="T11">
                      <a:pos x="T6" y="T7"/>
                    </a:cxn>
                  </a:cxnLst>
                  <a:rect l="T12" t="T13" r="T14" b="T15"/>
                  <a:pathLst>
                    <a:path w="21600" h="21600">
                      <a:moveTo>
                        <a:pt x="4888" y="2051"/>
                      </a:moveTo>
                      <a:cubicBezTo>
                        <a:pt x="6633" y="871"/>
                        <a:pt x="8692" y="240"/>
                        <a:pt x="10800" y="241"/>
                      </a:cubicBezTo>
                      <a:cubicBezTo>
                        <a:pt x="12907" y="241"/>
                        <a:pt x="14966" y="871"/>
                        <a:pt x="16711" y="2051"/>
                      </a:cubicBezTo>
                      <a:lnTo>
                        <a:pt x="16846" y="1851"/>
                      </a:lnTo>
                      <a:cubicBezTo>
                        <a:pt x="15061" y="644"/>
                        <a:pt x="12955" y="-1"/>
                        <a:pt x="10799" y="0"/>
                      </a:cubicBezTo>
                      <a:cubicBezTo>
                        <a:pt x="8644" y="0"/>
                        <a:pt x="6538" y="644"/>
                        <a:pt x="4753" y="1851"/>
                      </a:cubicBezTo>
                      <a:lnTo>
                        <a:pt x="4888" y="2051"/>
                      </a:lnTo>
                      <a:close/>
                    </a:path>
                  </a:pathLst>
                </a:custGeom>
                <a:gradFill rotWithShape="0">
                  <a:gsLst>
                    <a:gs pos="0">
                      <a:srgbClr val="000000"/>
                    </a:gs>
                    <a:gs pos="100000">
                      <a:srgbClr val="000000"/>
                    </a:gs>
                  </a:gsLst>
                  <a:lin ang="2700000" scaled="1"/>
                </a:gra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sp>
              <p:nvSpPr>
                <p:cNvPr id="81" name="AutoShape 150"/>
                <p:cNvSpPr>
                  <a:spLocks noChangeArrowheads="1"/>
                </p:cNvSpPr>
                <p:nvPr/>
              </p:nvSpPr>
              <p:spPr bwMode="auto">
                <a:xfrm rot="6493410">
                  <a:off x="6818" y="5625"/>
                  <a:ext cx="1440" cy="1440"/>
                </a:xfrm>
                <a:custGeom>
                  <a:avLst/>
                  <a:gdLst>
                    <a:gd name="T0" fmla="*/ 720 w 21600"/>
                    <a:gd name="T1" fmla="*/ 0 h 21600"/>
                    <a:gd name="T2" fmla="*/ 440 w 21600"/>
                    <a:gd name="T3" fmla="*/ 68 h 21600"/>
                    <a:gd name="T4" fmla="*/ 720 w 21600"/>
                    <a:gd name="T5" fmla="*/ 20 h 21600"/>
                    <a:gd name="T6" fmla="*/ 1000 w 21600"/>
                    <a:gd name="T7" fmla="*/ 68 h 21600"/>
                    <a:gd name="T8" fmla="*/ 0 60000 65536"/>
                    <a:gd name="T9" fmla="*/ 0 60000 65536"/>
                    <a:gd name="T10" fmla="*/ 0 60000 65536"/>
                    <a:gd name="T11" fmla="*/ 0 60000 65536"/>
                    <a:gd name="T12" fmla="*/ 4800 w 21600"/>
                    <a:gd name="T13" fmla="*/ 0 h 21600"/>
                    <a:gd name="T14" fmla="*/ 16800 w 21600"/>
                    <a:gd name="T15" fmla="*/ 2070 h 21600"/>
                  </a:gdLst>
                  <a:ahLst/>
                  <a:cxnLst>
                    <a:cxn ang="T8">
                      <a:pos x="T0" y="T1"/>
                    </a:cxn>
                    <a:cxn ang="T9">
                      <a:pos x="T2" y="T3"/>
                    </a:cxn>
                    <a:cxn ang="T10">
                      <a:pos x="T4" y="T5"/>
                    </a:cxn>
                    <a:cxn ang="T11">
                      <a:pos x="T6" y="T7"/>
                    </a:cxn>
                  </a:cxnLst>
                  <a:rect l="T12" t="T13" r="T14" b="T15"/>
                  <a:pathLst>
                    <a:path w="21600" h="21600">
                      <a:moveTo>
                        <a:pt x="6655" y="1158"/>
                      </a:moveTo>
                      <a:cubicBezTo>
                        <a:pt x="7964" y="595"/>
                        <a:pt x="9374" y="304"/>
                        <a:pt x="10800" y="305"/>
                      </a:cubicBezTo>
                      <a:cubicBezTo>
                        <a:pt x="12225" y="305"/>
                        <a:pt x="13635" y="595"/>
                        <a:pt x="14944" y="1158"/>
                      </a:cubicBezTo>
                      <a:lnTo>
                        <a:pt x="15065" y="877"/>
                      </a:lnTo>
                      <a:cubicBezTo>
                        <a:pt x="13717" y="298"/>
                        <a:pt x="12266" y="-1"/>
                        <a:pt x="10799" y="0"/>
                      </a:cubicBezTo>
                      <a:cubicBezTo>
                        <a:pt x="9333" y="0"/>
                        <a:pt x="7882" y="298"/>
                        <a:pt x="6534" y="877"/>
                      </a:cubicBezTo>
                      <a:lnTo>
                        <a:pt x="6655" y="1158"/>
                      </a:lnTo>
                      <a:close/>
                    </a:path>
                  </a:pathLst>
                </a:custGeom>
                <a:solidFill>
                  <a:srgbClr val="000000"/>
                </a:soli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sp>
              <p:nvSpPr>
                <p:cNvPr id="82" name="AutoShape 151"/>
                <p:cNvSpPr>
                  <a:spLocks noChangeArrowheads="1"/>
                </p:cNvSpPr>
                <p:nvPr/>
              </p:nvSpPr>
              <p:spPr bwMode="auto">
                <a:xfrm rot="6493410">
                  <a:off x="6931" y="5553"/>
                  <a:ext cx="1440" cy="1620"/>
                </a:xfrm>
                <a:custGeom>
                  <a:avLst/>
                  <a:gdLst>
                    <a:gd name="T0" fmla="*/ 720 w 21600"/>
                    <a:gd name="T1" fmla="*/ 0 h 21600"/>
                    <a:gd name="T2" fmla="*/ 507 w 21600"/>
                    <a:gd name="T3" fmla="*/ 43 h 21600"/>
                    <a:gd name="T4" fmla="*/ 720 w 21600"/>
                    <a:gd name="T5" fmla="*/ 13 h 21600"/>
                    <a:gd name="T6" fmla="*/ 933 w 21600"/>
                    <a:gd name="T7" fmla="*/ 43 h 21600"/>
                    <a:gd name="T8" fmla="*/ 0 60000 65536"/>
                    <a:gd name="T9" fmla="*/ 0 60000 65536"/>
                    <a:gd name="T10" fmla="*/ 0 60000 65536"/>
                    <a:gd name="T11" fmla="*/ 0 60000 65536"/>
                    <a:gd name="T12" fmla="*/ 5865 w 21600"/>
                    <a:gd name="T13" fmla="*/ 0 h 21600"/>
                    <a:gd name="T14" fmla="*/ 15735 w 21600"/>
                    <a:gd name="T15" fmla="*/ 1347 h 21600"/>
                  </a:gdLst>
                  <a:ahLst/>
                  <a:cxnLst>
                    <a:cxn ang="T8">
                      <a:pos x="T0" y="T1"/>
                    </a:cxn>
                    <a:cxn ang="T9">
                      <a:pos x="T2" y="T3"/>
                    </a:cxn>
                    <a:cxn ang="T10">
                      <a:pos x="T4" y="T5"/>
                    </a:cxn>
                    <a:cxn ang="T11">
                      <a:pos x="T6" y="T7"/>
                    </a:cxn>
                  </a:cxnLst>
                  <a:rect l="T12" t="T13" r="T14" b="T15"/>
                  <a:pathLst>
                    <a:path w="21600" h="21600">
                      <a:moveTo>
                        <a:pt x="7634" y="653"/>
                      </a:moveTo>
                      <a:cubicBezTo>
                        <a:pt x="8659" y="333"/>
                        <a:pt x="9726" y="170"/>
                        <a:pt x="10800" y="171"/>
                      </a:cubicBezTo>
                      <a:cubicBezTo>
                        <a:pt x="11873" y="171"/>
                        <a:pt x="12940" y="333"/>
                        <a:pt x="13965" y="653"/>
                      </a:cubicBezTo>
                      <a:lnTo>
                        <a:pt x="14016" y="490"/>
                      </a:lnTo>
                      <a:cubicBezTo>
                        <a:pt x="12975" y="165"/>
                        <a:pt x="11890" y="-1"/>
                        <a:pt x="10799" y="0"/>
                      </a:cubicBezTo>
                      <a:cubicBezTo>
                        <a:pt x="9709" y="0"/>
                        <a:pt x="8624" y="165"/>
                        <a:pt x="7583" y="490"/>
                      </a:cubicBezTo>
                      <a:lnTo>
                        <a:pt x="7634" y="653"/>
                      </a:lnTo>
                      <a:close/>
                    </a:path>
                  </a:pathLst>
                </a:custGeom>
                <a:solidFill>
                  <a:srgbClr val="000000"/>
                </a:soli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grpSp>
          <p:sp>
            <p:nvSpPr>
              <p:cNvPr id="78" name="AutoShape 152"/>
              <p:cNvSpPr>
                <a:spLocks noChangeArrowheads="1"/>
              </p:cNvSpPr>
              <p:nvPr/>
            </p:nvSpPr>
            <p:spPr bwMode="auto">
              <a:xfrm rot="6493410">
                <a:off x="7153" y="5611"/>
                <a:ext cx="1440" cy="1620"/>
              </a:xfrm>
              <a:custGeom>
                <a:avLst/>
                <a:gdLst>
                  <a:gd name="T0" fmla="*/ 720 w 21600"/>
                  <a:gd name="T1" fmla="*/ 0 h 21600"/>
                  <a:gd name="T2" fmla="*/ 635 w 21600"/>
                  <a:gd name="T3" fmla="*/ 9 h 21600"/>
                  <a:gd name="T4" fmla="*/ 720 w 21600"/>
                  <a:gd name="T5" fmla="*/ 6 h 21600"/>
                  <a:gd name="T6" fmla="*/ 805 w 21600"/>
                  <a:gd name="T7" fmla="*/ 9 h 21600"/>
                  <a:gd name="T8" fmla="*/ 0 60000 65536"/>
                  <a:gd name="T9" fmla="*/ 0 60000 65536"/>
                  <a:gd name="T10" fmla="*/ 0 60000 65536"/>
                  <a:gd name="T11" fmla="*/ 0 60000 65536"/>
                  <a:gd name="T12" fmla="*/ 7875 w 21600"/>
                  <a:gd name="T13" fmla="*/ 0 h 21600"/>
                  <a:gd name="T14" fmla="*/ 13725 w 21600"/>
                  <a:gd name="T15" fmla="*/ 480 h 21600"/>
                </a:gdLst>
                <a:ahLst/>
                <a:cxnLst>
                  <a:cxn ang="T8">
                    <a:pos x="T0" y="T1"/>
                  </a:cxn>
                  <a:cxn ang="T9">
                    <a:pos x="T2" y="T3"/>
                  </a:cxn>
                  <a:cxn ang="T10">
                    <a:pos x="T4" y="T5"/>
                  </a:cxn>
                  <a:cxn ang="T11">
                    <a:pos x="T6" y="T7"/>
                  </a:cxn>
                </a:cxnLst>
                <a:rect l="T12" t="T13" r="T14" b="T15"/>
                <a:pathLst>
                  <a:path w="21600" h="21600">
                    <a:moveTo>
                      <a:pt x="9537" y="154"/>
                    </a:moveTo>
                    <a:cubicBezTo>
                      <a:pt x="9956" y="104"/>
                      <a:pt x="10377" y="79"/>
                      <a:pt x="10800" y="80"/>
                    </a:cubicBezTo>
                    <a:cubicBezTo>
                      <a:pt x="11222" y="80"/>
                      <a:pt x="11643" y="104"/>
                      <a:pt x="12062" y="154"/>
                    </a:cubicBezTo>
                    <a:lnTo>
                      <a:pt x="12072" y="75"/>
                    </a:lnTo>
                    <a:cubicBezTo>
                      <a:pt x="11650" y="25"/>
                      <a:pt x="11225" y="-1"/>
                      <a:pt x="10799" y="0"/>
                    </a:cubicBezTo>
                    <a:cubicBezTo>
                      <a:pt x="10374" y="0"/>
                      <a:pt x="9949" y="25"/>
                      <a:pt x="9527" y="75"/>
                    </a:cubicBezTo>
                    <a:lnTo>
                      <a:pt x="9537" y="154"/>
                    </a:lnTo>
                    <a:close/>
                  </a:path>
                </a:pathLst>
              </a:custGeom>
              <a:solidFill>
                <a:srgbClr val="000000"/>
              </a:soli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grpSp>
        <p:grpSp>
          <p:nvGrpSpPr>
            <p:cNvPr id="56" name="Group 153"/>
            <p:cNvGrpSpPr>
              <a:grpSpLocks/>
            </p:cNvGrpSpPr>
            <p:nvPr/>
          </p:nvGrpSpPr>
          <p:grpSpPr bwMode="auto">
            <a:xfrm>
              <a:off x="2420" y="10201"/>
              <a:ext cx="2249" cy="1630"/>
              <a:chOff x="6434" y="5511"/>
              <a:chExt cx="2249" cy="1630"/>
            </a:xfrm>
          </p:grpSpPr>
          <p:grpSp>
            <p:nvGrpSpPr>
              <p:cNvPr id="71" name="Group 154"/>
              <p:cNvGrpSpPr>
                <a:grpSpLocks/>
              </p:cNvGrpSpPr>
              <p:nvPr/>
            </p:nvGrpSpPr>
            <p:grpSpPr bwMode="auto">
              <a:xfrm>
                <a:off x="6434" y="5511"/>
                <a:ext cx="2054" cy="1572"/>
                <a:chOff x="6407" y="5511"/>
                <a:chExt cx="2054" cy="1572"/>
              </a:xfrm>
            </p:grpSpPr>
            <p:sp>
              <p:nvSpPr>
                <p:cNvPr id="73" name="Oval 155"/>
                <p:cNvSpPr>
                  <a:spLocks noChangeArrowheads="1"/>
                </p:cNvSpPr>
                <p:nvPr/>
              </p:nvSpPr>
              <p:spPr bwMode="auto">
                <a:xfrm rot="8271891">
                  <a:off x="6407" y="5511"/>
                  <a:ext cx="1440"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74" name="AutoShape 156"/>
                <p:cNvSpPr>
                  <a:spLocks noChangeArrowheads="1"/>
                </p:cNvSpPr>
                <p:nvPr/>
              </p:nvSpPr>
              <p:spPr bwMode="auto">
                <a:xfrm rot="6493410">
                  <a:off x="6581" y="5596"/>
                  <a:ext cx="1440" cy="1440"/>
                </a:xfrm>
                <a:custGeom>
                  <a:avLst/>
                  <a:gdLst>
                    <a:gd name="T0" fmla="*/ 720 w 21600"/>
                    <a:gd name="T1" fmla="*/ 0 h 21600"/>
                    <a:gd name="T2" fmla="*/ 321 w 21600"/>
                    <a:gd name="T3" fmla="*/ 130 h 21600"/>
                    <a:gd name="T4" fmla="*/ 720 w 21600"/>
                    <a:gd name="T5" fmla="*/ 16 h 21600"/>
                    <a:gd name="T6" fmla="*/ 1119 w 21600"/>
                    <a:gd name="T7" fmla="*/ 130 h 21600"/>
                    <a:gd name="T8" fmla="*/ 0 60000 65536"/>
                    <a:gd name="T9" fmla="*/ 0 60000 65536"/>
                    <a:gd name="T10" fmla="*/ 0 60000 65536"/>
                    <a:gd name="T11" fmla="*/ 0 60000 65536"/>
                    <a:gd name="T12" fmla="*/ 3105 w 21600"/>
                    <a:gd name="T13" fmla="*/ 0 h 21600"/>
                    <a:gd name="T14" fmla="*/ 18495 w 21600"/>
                    <a:gd name="T15" fmla="*/ 3405 h 21600"/>
                  </a:gdLst>
                  <a:ahLst/>
                  <a:cxnLst>
                    <a:cxn ang="T8">
                      <a:pos x="T0" y="T1"/>
                    </a:cxn>
                    <a:cxn ang="T9">
                      <a:pos x="T2" y="T3"/>
                    </a:cxn>
                    <a:cxn ang="T10">
                      <a:pos x="T4" y="T5"/>
                    </a:cxn>
                    <a:cxn ang="T11">
                      <a:pos x="T6" y="T7"/>
                    </a:cxn>
                  </a:cxnLst>
                  <a:rect l="T12" t="T13" r="T14" b="T15"/>
                  <a:pathLst>
                    <a:path w="21600" h="21600">
                      <a:moveTo>
                        <a:pt x="4888" y="2051"/>
                      </a:moveTo>
                      <a:cubicBezTo>
                        <a:pt x="6633" y="871"/>
                        <a:pt x="8692" y="240"/>
                        <a:pt x="10800" y="241"/>
                      </a:cubicBezTo>
                      <a:cubicBezTo>
                        <a:pt x="12907" y="241"/>
                        <a:pt x="14966" y="871"/>
                        <a:pt x="16711" y="2051"/>
                      </a:cubicBezTo>
                      <a:lnTo>
                        <a:pt x="16846" y="1851"/>
                      </a:lnTo>
                      <a:cubicBezTo>
                        <a:pt x="15061" y="644"/>
                        <a:pt x="12955" y="-1"/>
                        <a:pt x="10799" y="0"/>
                      </a:cubicBezTo>
                      <a:cubicBezTo>
                        <a:pt x="8644" y="0"/>
                        <a:pt x="6538" y="644"/>
                        <a:pt x="4753" y="1851"/>
                      </a:cubicBezTo>
                      <a:lnTo>
                        <a:pt x="4888" y="2051"/>
                      </a:lnTo>
                      <a:close/>
                    </a:path>
                  </a:pathLst>
                </a:custGeom>
                <a:gradFill rotWithShape="0">
                  <a:gsLst>
                    <a:gs pos="0">
                      <a:srgbClr val="000000"/>
                    </a:gs>
                    <a:gs pos="100000">
                      <a:srgbClr val="000000"/>
                    </a:gs>
                  </a:gsLst>
                  <a:lin ang="2700000" scaled="1"/>
                </a:gra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sp>
              <p:nvSpPr>
                <p:cNvPr id="75" name="AutoShape 157"/>
                <p:cNvSpPr>
                  <a:spLocks noChangeArrowheads="1"/>
                </p:cNvSpPr>
                <p:nvPr/>
              </p:nvSpPr>
              <p:spPr bwMode="auto">
                <a:xfrm rot="6493410">
                  <a:off x="6818" y="5625"/>
                  <a:ext cx="1440" cy="1440"/>
                </a:xfrm>
                <a:custGeom>
                  <a:avLst/>
                  <a:gdLst>
                    <a:gd name="T0" fmla="*/ 720 w 21600"/>
                    <a:gd name="T1" fmla="*/ 0 h 21600"/>
                    <a:gd name="T2" fmla="*/ 440 w 21600"/>
                    <a:gd name="T3" fmla="*/ 68 h 21600"/>
                    <a:gd name="T4" fmla="*/ 720 w 21600"/>
                    <a:gd name="T5" fmla="*/ 20 h 21600"/>
                    <a:gd name="T6" fmla="*/ 1000 w 21600"/>
                    <a:gd name="T7" fmla="*/ 68 h 21600"/>
                    <a:gd name="T8" fmla="*/ 0 60000 65536"/>
                    <a:gd name="T9" fmla="*/ 0 60000 65536"/>
                    <a:gd name="T10" fmla="*/ 0 60000 65536"/>
                    <a:gd name="T11" fmla="*/ 0 60000 65536"/>
                    <a:gd name="T12" fmla="*/ 4800 w 21600"/>
                    <a:gd name="T13" fmla="*/ 0 h 21600"/>
                    <a:gd name="T14" fmla="*/ 16800 w 21600"/>
                    <a:gd name="T15" fmla="*/ 2070 h 21600"/>
                  </a:gdLst>
                  <a:ahLst/>
                  <a:cxnLst>
                    <a:cxn ang="T8">
                      <a:pos x="T0" y="T1"/>
                    </a:cxn>
                    <a:cxn ang="T9">
                      <a:pos x="T2" y="T3"/>
                    </a:cxn>
                    <a:cxn ang="T10">
                      <a:pos x="T4" y="T5"/>
                    </a:cxn>
                    <a:cxn ang="T11">
                      <a:pos x="T6" y="T7"/>
                    </a:cxn>
                  </a:cxnLst>
                  <a:rect l="T12" t="T13" r="T14" b="T15"/>
                  <a:pathLst>
                    <a:path w="21600" h="21600">
                      <a:moveTo>
                        <a:pt x="6655" y="1158"/>
                      </a:moveTo>
                      <a:cubicBezTo>
                        <a:pt x="7964" y="595"/>
                        <a:pt x="9374" y="304"/>
                        <a:pt x="10800" y="305"/>
                      </a:cubicBezTo>
                      <a:cubicBezTo>
                        <a:pt x="12225" y="305"/>
                        <a:pt x="13635" y="595"/>
                        <a:pt x="14944" y="1158"/>
                      </a:cubicBezTo>
                      <a:lnTo>
                        <a:pt x="15065" y="877"/>
                      </a:lnTo>
                      <a:cubicBezTo>
                        <a:pt x="13717" y="298"/>
                        <a:pt x="12266" y="-1"/>
                        <a:pt x="10799" y="0"/>
                      </a:cubicBezTo>
                      <a:cubicBezTo>
                        <a:pt x="9333" y="0"/>
                        <a:pt x="7882" y="298"/>
                        <a:pt x="6534" y="877"/>
                      </a:cubicBezTo>
                      <a:lnTo>
                        <a:pt x="6655" y="1158"/>
                      </a:lnTo>
                      <a:close/>
                    </a:path>
                  </a:pathLst>
                </a:custGeom>
                <a:solidFill>
                  <a:srgbClr val="000000"/>
                </a:soli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sp>
              <p:nvSpPr>
                <p:cNvPr id="76" name="AutoShape 158"/>
                <p:cNvSpPr>
                  <a:spLocks noChangeArrowheads="1"/>
                </p:cNvSpPr>
                <p:nvPr/>
              </p:nvSpPr>
              <p:spPr bwMode="auto">
                <a:xfrm rot="6493410">
                  <a:off x="6931" y="5553"/>
                  <a:ext cx="1440" cy="1620"/>
                </a:xfrm>
                <a:custGeom>
                  <a:avLst/>
                  <a:gdLst>
                    <a:gd name="T0" fmla="*/ 720 w 21600"/>
                    <a:gd name="T1" fmla="*/ 0 h 21600"/>
                    <a:gd name="T2" fmla="*/ 507 w 21600"/>
                    <a:gd name="T3" fmla="*/ 43 h 21600"/>
                    <a:gd name="T4" fmla="*/ 720 w 21600"/>
                    <a:gd name="T5" fmla="*/ 13 h 21600"/>
                    <a:gd name="T6" fmla="*/ 933 w 21600"/>
                    <a:gd name="T7" fmla="*/ 43 h 21600"/>
                    <a:gd name="T8" fmla="*/ 0 60000 65536"/>
                    <a:gd name="T9" fmla="*/ 0 60000 65536"/>
                    <a:gd name="T10" fmla="*/ 0 60000 65536"/>
                    <a:gd name="T11" fmla="*/ 0 60000 65536"/>
                    <a:gd name="T12" fmla="*/ 5865 w 21600"/>
                    <a:gd name="T13" fmla="*/ 0 h 21600"/>
                    <a:gd name="T14" fmla="*/ 15735 w 21600"/>
                    <a:gd name="T15" fmla="*/ 1347 h 21600"/>
                  </a:gdLst>
                  <a:ahLst/>
                  <a:cxnLst>
                    <a:cxn ang="T8">
                      <a:pos x="T0" y="T1"/>
                    </a:cxn>
                    <a:cxn ang="T9">
                      <a:pos x="T2" y="T3"/>
                    </a:cxn>
                    <a:cxn ang="T10">
                      <a:pos x="T4" y="T5"/>
                    </a:cxn>
                    <a:cxn ang="T11">
                      <a:pos x="T6" y="T7"/>
                    </a:cxn>
                  </a:cxnLst>
                  <a:rect l="T12" t="T13" r="T14" b="T15"/>
                  <a:pathLst>
                    <a:path w="21600" h="21600">
                      <a:moveTo>
                        <a:pt x="7634" y="653"/>
                      </a:moveTo>
                      <a:cubicBezTo>
                        <a:pt x="8659" y="333"/>
                        <a:pt x="9726" y="170"/>
                        <a:pt x="10800" y="171"/>
                      </a:cubicBezTo>
                      <a:cubicBezTo>
                        <a:pt x="11873" y="171"/>
                        <a:pt x="12940" y="333"/>
                        <a:pt x="13965" y="653"/>
                      </a:cubicBezTo>
                      <a:lnTo>
                        <a:pt x="14016" y="490"/>
                      </a:lnTo>
                      <a:cubicBezTo>
                        <a:pt x="12975" y="165"/>
                        <a:pt x="11890" y="-1"/>
                        <a:pt x="10799" y="0"/>
                      </a:cubicBezTo>
                      <a:cubicBezTo>
                        <a:pt x="9709" y="0"/>
                        <a:pt x="8624" y="165"/>
                        <a:pt x="7583" y="490"/>
                      </a:cubicBezTo>
                      <a:lnTo>
                        <a:pt x="7634" y="653"/>
                      </a:lnTo>
                      <a:close/>
                    </a:path>
                  </a:pathLst>
                </a:custGeom>
                <a:solidFill>
                  <a:srgbClr val="000000"/>
                </a:soli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grpSp>
          <p:sp>
            <p:nvSpPr>
              <p:cNvPr id="72" name="AutoShape 159"/>
              <p:cNvSpPr>
                <a:spLocks noChangeArrowheads="1"/>
              </p:cNvSpPr>
              <p:nvPr/>
            </p:nvSpPr>
            <p:spPr bwMode="auto">
              <a:xfrm rot="6493410">
                <a:off x="7153" y="5611"/>
                <a:ext cx="1440" cy="1620"/>
              </a:xfrm>
              <a:custGeom>
                <a:avLst/>
                <a:gdLst>
                  <a:gd name="T0" fmla="*/ 720 w 21600"/>
                  <a:gd name="T1" fmla="*/ 0 h 21600"/>
                  <a:gd name="T2" fmla="*/ 635 w 21600"/>
                  <a:gd name="T3" fmla="*/ 9 h 21600"/>
                  <a:gd name="T4" fmla="*/ 720 w 21600"/>
                  <a:gd name="T5" fmla="*/ 6 h 21600"/>
                  <a:gd name="T6" fmla="*/ 805 w 21600"/>
                  <a:gd name="T7" fmla="*/ 9 h 21600"/>
                  <a:gd name="T8" fmla="*/ 0 60000 65536"/>
                  <a:gd name="T9" fmla="*/ 0 60000 65536"/>
                  <a:gd name="T10" fmla="*/ 0 60000 65536"/>
                  <a:gd name="T11" fmla="*/ 0 60000 65536"/>
                  <a:gd name="T12" fmla="*/ 7875 w 21600"/>
                  <a:gd name="T13" fmla="*/ 0 h 21600"/>
                  <a:gd name="T14" fmla="*/ 13725 w 21600"/>
                  <a:gd name="T15" fmla="*/ 480 h 21600"/>
                </a:gdLst>
                <a:ahLst/>
                <a:cxnLst>
                  <a:cxn ang="T8">
                    <a:pos x="T0" y="T1"/>
                  </a:cxn>
                  <a:cxn ang="T9">
                    <a:pos x="T2" y="T3"/>
                  </a:cxn>
                  <a:cxn ang="T10">
                    <a:pos x="T4" y="T5"/>
                  </a:cxn>
                  <a:cxn ang="T11">
                    <a:pos x="T6" y="T7"/>
                  </a:cxn>
                </a:cxnLst>
                <a:rect l="T12" t="T13" r="T14" b="T15"/>
                <a:pathLst>
                  <a:path w="21600" h="21600">
                    <a:moveTo>
                      <a:pt x="9537" y="154"/>
                    </a:moveTo>
                    <a:cubicBezTo>
                      <a:pt x="9956" y="104"/>
                      <a:pt x="10377" y="79"/>
                      <a:pt x="10800" y="80"/>
                    </a:cubicBezTo>
                    <a:cubicBezTo>
                      <a:pt x="11222" y="80"/>
                      <a:pt x="11643" y="104"/>
                      <a:pt x="12062" y="154"/>
                    </a:cubicBezTo>
                    <a:lnTo>
                      <a:pt x="12072" y="75"/>
                    </a:lnTo>
                    <a:cubicBezTo>
                      <a:pt x="11650" y="25"/>
                      <a:pt x="11225" y="-1"/>
                      <a:pt x="10799" y="0"/>
                    </a:cubicBezTo>
                    <a:cubicBezTo>
                      <a:pt x="10374" y="0"/>
                      <a:pt x="9949" y="25"/>
                      <a:pt x="9527" y="75"/>
                    </a:cubicBezTo>
                    <a:lnTo>
                      <a:pt x="9537" y="154"/>
                    </a:lnTo>
                    <a:close/>
                  </a:path>
                </a:pathLst>
              </a:custGeom>
              <a:solidFill>
                <a:srgbClr val="000000"/>
              </a:soli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grpSp>
        <p:grpSp>
          <p:nvGrpSpPr>
            <p:cNvPr id="57" name="Group 160"/>
            <p:cNvGrpSpPr>
              <a:grpSpLocks/>
            </p:cNvGrpSpPr>
            <p:nvPr/>
          </p:nvGrpSpPr>
          <p:grpSpPr bwMode="auto">
            <a:xfrm rot="-3481005">
              <a:off x="6550" y="1331"/>
              <a:ext cx="2249" cy="1630"/>
              <a:chOff x="6434" y="5511"/>
              <a:chExt cx="2249" cy="1630"/>
            </a:xfrm>
          </p:grpSpPr>
          <p:grpSp>
            <p:nvGrpSpPr>
              <p:cNvPr id="65" name="Group 161"/>
              <p:cNvGrpSpPr>
                <a:grpSpLocks/>
              </p:cNvGrpSpPr>
              <p:nvPr/>
            </p:nvGrpSpPr>
            <p:grpSpPr bwMode="auto">
              <a:xfrm>
                <a:off x="6434" y="5511"/>
                <a:ext cx="2054" cy="1572"/>
                <a:chOff x="6407" y="5511"/>
                <a:chExt cx="2054" cy="1572"/>
              </a:xfrm>
            </p:grpSpPr>
            <p:sp>
              <p:nvSpPr>
                <p:cNvPr id="67" name="Oval 162"/>
                <p:cNvSpPr>
                  <a:spLocks noChangeArrowheads="1"/>
                </p:cNvSpPr>
                <p:nvPr/>
              </p:nvSpPr>
              <p:spPr bwMode="auto">
                <a:xfrm rot="8271891">
                  <a:off x="6407" y="5511"/>
                  <a:ext cx="1440"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68" name="AutoShape 163"/>
                <p:cNvSpPr>
                  <a:spLocks noChangeArrowheads="1"/>
                </p:cNvSpPr>
                <p:nvPr/>
              </p:nvSpPr>
              <p:spPr bwMode="auto">
                <a:xfrm rot="6493410">
                  <a:off x="6581" y="5596"/>
                  <a:ext cx="1440" cy="1440"/>
                </a:xfrm>
                <a:custGeom>
                  <a:avLst/>
                  <a:gdLst>
                    <a:gd name="T0" fmla="*/ 720 w 21600"/>
                    <a:gd name="T1" fmla="*/ 0 h 21600"/>
                    <a:gd name="T2" fmla="*/ 321 w 21600"/>
                    <a:gd name="T3" fmla="*/ 130 h 21600"/>
                    <a:gd name="T4" fmla="*/ 720 w 21600"/>
                    <a:gd name="T5" fmla="*/ 16 h 21600"/>
                    <a:gd name="T6" fmla="*/ 1119 w 21600"/>
                    <a:gd name="T7" fmla="*/ 130 h 21600"/>
                    <a:gd name="T8" fmla="*/ 0 60000 65536"/>
                    <a:gd name="T9" fmla="*/ 0 60000 65536"/>
                    <a:gd name="T10" fmla="*/ 0 60000 65536"/>
                    <a:gd name="T11" fmla="*/ 0 60000 65536"/>
                    <a:gd name="T12" fmla="*/ 3105 w 21600"/>
                    <a:gd name="T13" fmla="*/ 0 h 21600"/>
                    <a:gd name="T14" fmla="*/ 18495 w 21600"/>
                    <a:gd name="T15" fmla="*/ 3405 h 21600"/>
                  </a:gdLst>
                  <a:ahLst/>
                  <a:cxnLst>
                    <a:cxn ang="T8">
                      <a:pos x="T0" y="T1"/>
                    </a:cxn>
                    <a:cxn ang="T9">
                      <a:pos x="T2" y="T3"/>
                    </a:cxn>
                    <a:cxn ang="T10">
                      <a:pos x="T4" y="T5"/>
                    </a:cxn>
                    <a:cxn ang="T11">
                      <a:pos x="T6" y="T7"/>
                    </a:cxn>
                  </a:cxnLst>
                  <a:rect l="T12" t="T13" r="T14" b="T15"/>
                  <a:pathLst>
                    <a:path w="21600" h="21600">
                      <a:moveTo>
                        <a:pt x="4888" y="2051"/>
                      </a:moveTo>
                      <a:cubicBezTo>
                        <a:pt x="6633" y="871"/>
                        <a:pt x="8692" y="240"/>
                        <a:pt x="10800" y="241"/>
                      </a:cubicBezTo>
                      <a:cubicBezTo>
                        <a:pt x="12907" y="241"/>
                        <a:pt x="14966" y="871"/>
                        <a:pt x="16711" y="2051"/>
                      </a:cubicBezTo>
                      <a:lnTo>
                        <a:pt x="16846" y="1851"/>
                      </a:lnTo>
                      <a:cubicBezTo>
                        <a:pt x="15061" y="644"/>
                        <a:pt x="12955" y="-1"/>
                        <a:pt x="10799" y="0"/>
                      </a:cubicBezTo>
                      <a:cubicBezTo>
                        <a:pt x="8644" y="0"/>
                        <a:pt x="6538" y="644"/>
                        <a:pt x="4753" y="1851"/>
                      </a:cubicBezTo>
                      <a:lnTo>
                        <a:pt x="4888" y="2051"/>
                      </a:lnTo>
                      <a:close/>
                    </a:path>
                  </a:pathLst>
                </a:custGeom>
                <a:gradFill rotWithShape="0">
                  <a:gsLst>
                    <a:gs pos="0">
                      <a:srgbClr val="000000"/>
                    </a:gs>
                    <a:gs pos="100000">
                      <a:srgbClr val="000000"/>
                    </a:gs>
                  </a:gsLst>
                  <a:lin ang="2700000" scaled="1"/>
                </a:gra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sp>
              <p:nvSpPr>
                <p:cNvPr id="69" name="AutoShape 164"/>
                <p:cNvSpPr>
                  <a:spLocks noChangeArrowheads="1"/>
                </p:cNvSpPr>
                <p:nvPr/>
              </p:nvSpPr>
              <p:spPr bwMode="auto">
                <a:xfrm rot="6493410">
                  <a:off x="6818" y="5625"/>
                  <a:ext cx="1440" cy="1440"/>
                </a:xfrm>
                <a:custGeom>
                  <a:avLst/>
                  <a:gdLst>
                    <a:gd name="T0" fmla="*/ 720 w 21600"/>
                    <a:gd name="T1" fmla="*/ 0 h 21600"/>
                    <a:gd name="T2" fmla="*/ 440 w 21600"/>
                    <a:gd name="T3" fmla="*/ 68 h 21600"/>
                    <a:gd name="T4" fmla="*/ 720 w 21600"/>
                    <a:gd name="T5" fmla="*/ 20 h 21600"/>
                    <a:gd name="T6" fmla="*/ 1000 w 21600"/>
                    <a:gd name="T7" fmla="*/ 68 h 21600"/>
                    <a:gd name="T8" fmla="*/ 0 60000 65536"/>
                    <a:gd name="T9" fmla="*/ 0 60000 65536"/>
                    <a:gd name="T10" fmla="*/ 0 60000 65536"/>
                    <a:gd name="T11" fmla="*/ 0 60000 65536"/>
                    <a:gd name="T12" fmla="*/ 4800 w 21600"/>
                    <a:gd name="T13" fmla="*/ 0 h 21600"/>
                    <a:gd name="T14" fmla="*/ 16800 w 21600"/>
                    <a:gd name="T15" fmla="*/ 2070 h 21600"/>
                  </a:gdLst>
                  <a:ahLst/>
                  <a:cxnLst>
                    <a:cxn ang="T8">
                      <a:pos x="T0" y="T1"/>
                    </a:cxn>
                    <a:cxn ang="T9">
                      <a:pos x="T2" y="T3"/>
                    </a:cxn>
                    <a:cxn ang="T10">
                      <a:pos x="T4" y="T5"/>
                    </a:cxn>
                    <a:cxn ang="T11">
                      <a:pos x="T6" y="T7"/>
                    </a:cxn>
                  </a:cxnLst>
                  <a:rect l="T12" t="T13" r="T14" b="T15"/>
                  <a:pathLst>
                    <a:path w="21600" h="21600">
                      <a:moveTo>
                        <a:pt x="6655" y="1158"/>
                      </a:moveTo>
                      <a:cubicBezTo>
                        <a:pt x="7964" y="595"/>
                        <a:pt x="9374" y="304"/>
                        <a:pt x="10800" y="305"/>
                      </a:cubicBezTo>
                      <a:cubicBezTo>
                        <a:pt x="12225" y="305"/>
                        <a:pt x="13635" y="595"/>
                        <a:pt x="14944" y="1158"/>
                      </a:cubicBezTo>
                      <a:lnTo>
                        <a:pt x="15065" y="877"/>
                      </a:lnTo>
                      <a:cubicBezTo>
                        <a:pt x="13717" y="298"/>
                        <a:pt x="12266" y="-1"/>
                        <a:pt x="10799" y="0"/>
                      </a:cubicBezTo>
                      <a:cubicBezTo>
                        <a:pt x="9333" y="0"/>
                        <a:pt x="7882" y="298"/>
                        <a:pt x="6534" y="877"/>
                      </a:cubicBezTo>
                      <a:lnTo>
                        <a:pt x="6655" y="1158"/>
                      </a:lnTo>
                      <a:close/>
                    </a:path>
                  </a:pathLst>
                </a:custGeom>
                <a:solidFill>
                  <a:srgbClr val="000000"/>
                </a:soli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sp>
              <p:nvSpPr>
                <p:cNvPr id="70" name="AutoShape 165"/>
                <p:cNvSpPr>
                  <a:spLocks noChangeArrowheads="1"/>
                </p:cNvSpPr>
                <p:nvPr/>
              </p:nvSpPr>
              <p:spPr bwMode="auto">
                <a:xfrm rot="6493410">
                  <a:off x="6931" y="5553"/>
                  <a:ext cx="1440" cy="1620"/>
                </a:xfrm>
                <a:custGeom>
                  <a:avLst/>
                  <a:gdLst>
                    <a:gd name="T0" fmla="*/ 720 w 21600"/>
                    <a:gd name="T1" fmla="*/ 0 h 21600"/>
                    <a:gd name="T2" fmla="*/ 507 w 21600"/>
                    <a:gd name="T3" fmla="*/ 43 h 21600"/>
                    <a:gd name="T4" fmla="*/ 720 w 21600"/>
                    <a:gd name="T5" fmla="*/ 13 h 21600"/>
                    <a:gd name="T6" fmla="*/ 933 w 21600"/>
                    <a:gd name="T7" fmla="*/ 43 h 21600"/>
                    <a:gd name="T8" fmla="*/ 0 60000 65536"/>
                    <a:gd name="T9" fmla="*/ 0 60000 65536"/>
                    <a:gd name="T10" fmla="*/ 0 60000 65536"/>
                    <a:gd name="T11" fmla="*/ 0 60000 65536"/>
                    <a:gd name="T12" fmla="*/ 5865 w 21600"/>
                    <a:gd name="T13" fmla="*/ 0 h 21600"/>
                    <a:gd name="T14" fmla="*/ 15735 w 21600"/>
                    <a:gd name="T15" fmla="*/ 1347 h 21600"/>
                  </a:gdLst>
                  <a:ahLst/>
                  <a:cxnLst>
                    <a:cxn ang="T8">
                      <a:pos x="T0" y="T1"/>
                    </a:cxn>
                    <a:cxn ang="T9">
                      <a:pos x="T2" y="T3"/>
                    </a:cxn>
                    <a:cxn ang="T10">
                      <a:pos x="T4" y="T5"/>
                    </a:cxn>
                    <a:cxn ang="T11">
                      <a:pos x="T6" y="T7"/>
                    </a:cxn>
                  </a:cxnLst>
                  <a:rect l="T12" t="T13" r="T14" b="T15"/>
                  <a:pathLst>
                    <a:path w="21600" h="21600">
                      <a:moveTo>
                        <a:pt x="7634" y="653"/>
                      </a:moveTo>
                      <a:cubicBezTo>
                        <a:pt x="8659" y="333"/>
                        <a:pt x="9726" y="170"/>
                        <a:pt x="10800" y="171"/>
                      </a:cubicBezTo>
                      <a:cubicBezTo>
                        <a:pt x="11873" y="171"/>
                        <a:pt x="12940" y="333"/>
                        <a:pt x="13965" y="653"/>
                      </a:cubicBezTo>
                      <a:lnTo>
                        <a:pt x="14016" y="490"/>
                      </a:lnTo>
                      <a:cubicBezTo>
                        <a:pt x="12975" y="165"/>
                        <a:pt x="11890" y="-1"/>
                        <a:pt x="10799" y="0"/>
                      </a:cubicBezTo>
                      <a:cubicBezTo>
                        <a:pt x="9709" y="0"/>
                        <a:pt x="8624" y="165"/>
                        <a:pt x="7583" y="490"/>
                      </a:cubicBezTo>
                      <a:lnTo>
                        <a:pt x="7634" y="653"/>
                      </a:lnTo>
                      <a:close/>
                    </a:path>
                  </a:pathLst>
                </a:custGeom>
                <a:solidFill>
                  <a:srgbClr val="000000"/>
                </a:soli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grpSp>
          <p:sp>
            <p:nvSpPr>
              <p:cNvPr id="66" name="AutoShape 166"/>
              <p:cNvSpPr>
                <a:spLocks noChangeArrowheads="1"/>
              </p:cNvSpPr>
              <p:nvPr/>
            </p:nvSpPr>
            <p:spPr bwMode="auto">
              <a:xfrm rot="6493410">
                <a:off x="7153" y="5611"/>
                <a:ext cx="1440" cy="1620"/>
              </a:xfrm>
              <a:custGeom>
                <a:avLst/>
                <a:gdLst>
                  <a:gd name="T0" fmla="*/ 720 w 21600"/>
                  <a:gd name="T1" fmla="*/ 0 h 21600"/>
                  <a:gd name="T2" fmla="*/ 635 w 21600"/>
                  <a:gd name="T3" fmla="*/ 9 h 21600"/>
                  <a:gd name="T4" fmla="*/ 720 w 21600"/>
                  <a:gd name="T5" fmla="*/ 6 h 21600"/>
                  <a:gd name="T6" fmla="*/ 805 w 21600"/>
                  <a:gd name="T7" fmla="*/ 9 h 21600"/>
                  <a:gd name="T8" fmla="*/ 0 60000 65536"/>
                  <a:gd name="T9" fmla="*/ 0 60000 65536"/>
                  <a:gd name="T10" fmla="*/ 0 60000 65536"/>
                  <a:gd name="T11" fmla="*/ 0 60000 65536"/>
                  <a:gd name="T12" fmla="*/ 7875 w 21600"/>
                  <a:gd name="T13" fmla="*/ 0 h 21600"/>
                  <a:gd name="T14" fmla="*/ 13725 w 21600"/>
                  <a:gd name="T15" fmla="*/ 480 h 21600"/>
                </a:gdLst>
                <a:ahLst/>
                <a:cxnLst>
                  <a:cxn ang="T8">
                    <a:pos x="T0" y="T1"/>
                  </a:cxn>
                  <a:cxn ang="T9">
                    <a:pos x="T2" y="T3"/>
                  </a:cxn>
                  <a:cxn ang="T10">
                    <a:pos x="T4" y="T5"/>
                  </a:cxn>
                  <a:cxn ang="T11">
                    <a:pos x="T6" y="T7"/>
                  </a:cxn>
                </a:cxnLst>
                <a:rect l="T12" t="T13" r="T14" b="T15"/>
                <a:pathLst>
                  <a:path w="21600" h="21600">
                    <a:moveTo>
                      <a:pt x="9537" y="154"/>
                    </a:moveTo>
                    <a:cubicBezTo>
                      <a:pt x="9956" y="104"/>
                      <a:pt x="10377" y="79"/>
                      <a:pt x="10800" y="80"/>
                    </a:cubicBezTo>
                    <a:cubicBezTo>
                      <a:pt x="11222" y="80"/>
                      <a:pt x="11643" y="104"/>
                      <a:pt x="12062" y="154"/>
                    </a:cubicBezTo>
                    <a:lnTo>
                      <a:pt x="12072" y="75"/>
                    </a:lnTo>
                    <a:cubicBezTo>
                      <a:pt x="11650" y="25"/>
                      <a:pt x="11225" y="-1"/>
                      <a:pt x="10799" y="0"/>
                    </a:cubicBezTo>
                    <a:cubicBezTo>
                      <a:pt x="10374" y="0"/>
                      <a:pt x="9949" y="25"/>
                      <a:pt x="9527" y="75"/>
                    </a:cubicBezTo>
                    <a:lnTo>
                      <a:pt x="9537" y="154"/>
                    </a:lnTo>
                    <a:close/>
                  </a:path>
                </a:pathLst>
              </a:custGeom>
              <a:solidFill>
                <a:srgbClr val="000000"/>
              </a:soli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grpSp>
        <p:grpSp>
          <p:nvGrpSpPr>
            <p:cNvPr id="58" name="Group 167"/>
            <p:cNvGrpSpPr>
              <a:grpSpLocks/>
            </p:cNvGrpSpPr>
            <p:nvPr/>
          </p:nvGrpSpPr>
          <p:grpSpPr bwMode="auto">
            <a:xfrm rot="7448727">
              <a:off x="768" y="7362"/>
              <a:ext cx="2249" cy="1630"/>
              <a:chOff x="6434" y="5511"/>
              <a:chExt cx="2249" cy="1630"/>
            </a:xfrm>
          </p:grpSpPr>
          <p:grpSp>
            <p:nvGrpSpPr>
              <p:cNvPr id="59" name="Group 168"/>
              <p:cNvGrpSpPr>
                <a:grpSpLocks/>
              </p:cNvGrpSpPr>
              <p:nvPr/>
            </p:nvGrpSpPr>
            <p:grpSpPr bwMode="auto">
              <a:xfrm>
                <a:off x="6434" y="5511"/>
                <a:ext cx="2054" cy="1572"/>
                <a:chOff x="6407" y="5511"/>
                <a:chExt cx="2054" cy="1572"/>
              </a:xfrm>
            </p:grpSpPr>
            <p:sp>
              <p:nvSpPr>
                <p:cNvPr id="61" name="Oval 169"/>
                <p:cNvSpPr>
                  <a:spLocks noChangeArrowheads="1"/>
                </p:cNvSpPr>
                <p:nvPr/>
              </p:nvSpPr>
              <p:spPr bwMode="auto">
                <a:xfrm rot="8271891">
                  <a:off x="6407" y="5511"/>
                  <a:ext cx="1440" cy="1440"/>
                </a:xfrm>
                <a:prstGeom prst="ellipse">
                  <a:avLst/>
                </a:prstGeom>
                <a:gradFill rotWithShape="0">
                  <a:gsLst>
                    <a:gs pos="0">
                      <a:srgbClr val="FFFFFF"/>
                    </a:gs>
                    <a:gs pos="100000">
                      <a:srgbClr val="FF0000"/>
                    </a:gs>
                  </a:gsLst>
                  <a:path path="rect">
                    <a:fillToRect l="100000" b="100000"/>
                  </a:path>
                </a:gradFill>
                <a:ln w="9525">
                  <a:solidFill>
                    <a:srgbClr val="000000"/>
                  </a:solidFill>
                  <a:round/>
                  <a:headEnd/>
                  <a:tailEnd/>
                </a:ln>
              </p:spPr>
              <p:txBody>
                <a:bodyPr/>
                <a:lstStyle/>
                <a:p>
                  <a:pPr fontAlgn="base">
                    <a:spcBef>
                      <a:spcPct val="0"/>
                    </a:spcBef>
                    <a:spcAft>
                      <a:spcPct val="0"/>
                    </a:spcAft>
                  </a:pPr>
                  <a:endParaRPr lang="en-US">
                    <a:solidFill>
                      <a:prstClr val="black"/>
                    </a:solidFill>
                  </a:endParaRPr>
                </a:p>
              </p:txBody>
            </p:sp>
            <p:sp>
              <p:nvSpPr>
                <p:cNvPr id="62" name="AutoShape 170"/>
                <p:cNvSpPr>
                  <a:spLocks noChangeArrowheads="1"/>
                </p:cNvSpPr>
                <p:nvPr/>
              </p:nvSpPr>
              <p:spPr bwMode="auto">
                <a:xfrm rot="6493410">
                  <a:off x="6581" y="5596"/>
                  <a:ext cx="1440" cy="1440"/>
                </a:xfrm>
                <a:custGeom>
                  <a:avLst/>
                  <a:gdLst>
                    <a:gd name="T0" fmla="*/ 720 w 21600"/>
                    <a:gd name="T1" fmla="*/ 0 h 21600"/>
                    <a:gd name="T2" fmla="*/ 321 w 21600"/>
                    <a:gd name="T3" fmla="*/ 130 h 21600"/>
                    <a:gd name="T4" fmla="*/ 720 w 21600"/>
                    <a:gd name="T5" fmla="*/ 16 h 21600"/>
                    <a:gd name="T6" fmla="*/ 1119 w 21600"/>
                    <a:gd name="T7" fmla="*/ 130 h 21600"/>
                    <a:gd name="T8" fmla="*/ 0 60000 65536"/>
                    <a:gd name="T9" fmla="*/ 0 60000 65536"/>
                    <a:gd name="T10" fmla="*/ 0 60000 65536"/>
                    <a:gd name="T11" fmla="*/ 0 60000 65536"/>
                    <a:gd name="T12" fmla="*/ 3105 w 21600"/>
                    <a:gd name="T13" fmla="*/ 0 h 21600"/>
                    <a:gd name="T14" fmla="*/ 18495 w 21600"/>
                    <a:gd name="T15" fmla="*/ 3405 h 21600"/>
                  </a:gdLst>
                  <a:ahLst/>
                  <a:cxnLst>
                    <a:cxn ang="T8">
                      <a:pos x="T0" y="T1"/>
                    </a:cxn>
                    <a:cxn ang="T9">
                      <a:pos x="T2" y="T3"/>
                    </a:cxn>
                    <a:cxn ang="T10">
                      <a:pos x="T4" y="T5"/>
                    </a:cxn>
                    <a:cxn ang="T11">
                      <a:pos x="T6" y="T7"/>
                    </a:cxn>
                  </a:cxnLst>
                  <a:rect l="T12" t="T13" r="T14" b="T15"/>
                  <a:pathLst>
                    <a:path w="21600" h="21600">
                      <a:moveTo>
                        <a:pt x="4888" y="2051"/>
                      </a:moveTo>
                      <a:cubicBezTo>
                        <a:pt x="6633" y="871"/>
                        <a:pt x="8692" y="240"/>
                        <a:pt x="10800" y="241"/>
                      </a:cubicBezTo>
                      <a:cubicBezTo>
                        <a:pt x="12907" y="241"/>
                        <a:pt x="14966" y="871"/>
                        <a:pt x="16711" y="2051"/>
                      </a:cubicBezTo>
                      <a:lnTo>
                        <a:pt x="16846" y="1851"/>
                      </a:lnTo>
                      <a:cubicBezTo>
                        <a:pt x="15061" y="644"/>
                        <a:pt x="12955" y="-1"/>
                        <a:pt x="10799" y="0"/>
                      </a:cubicBezTo>
                      <a:cubicBezTo>
                        <a:pt x="8644" y="0"/>
                        <a:pt x="6538" y="644"/>
                        <a:pt x="4753" y="1851"/>
                      </a:cubicBezTo>
                      <a:lnTo>
                        <a:pt x="4888" y="2051"/>
                      </a:lnTo>
                      <a:close/>
                    </a:path>
                  </a:pathLst>
                </a:custGeom>
                <a:gradFill rotWithShape="0">
                  <a:gsLst>
                    <a:gs pos="0">
                      <a:srgbClr val="000000"/>
                    </a:gs>
                    <a:gs pos="100000">
                      <a:srgbClr val="000000"/>
                    </a:gs>
                  </a:gsLst>
                  <a:lin ang="2700000" scaled="1"/>
                </a:gra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sp>
              <p:nvSpPr>
                <p:cNvPr id="63" name="AutoShape 171"/>
                <p:cNvSpPr>
                  <a:spLocks noChangeArrowheads="1"/>
                </p:cNvSpPr>
                <p:nvPr/>
              </p:nvSpPr>
              <p:spPr bwMode="auto">
                <a:xfrm rot="6493410">
                  <a:off x="6818" y="5625"/>
                  <a:ext cx="1440" cy="1440"/>
                </a:xfrm>
                <a:custGeom>
                  <a:avLst/>
                  <a:gdLst>
                    <a:gd name="T0" fmla="*/ 720 w 21600"/>
                    <a:gd name="T1" fmla="*/ 0 h 21600"/>
                    <a:gd name="T2" fmla="*/ 440 w 21600"/>
                    <a:gd name="T3" fmla="*/ 68 h 21600"/>
                    <a:gd name="T4" fmla="*/ 720 w 21600"/>
                    <a:gd name="T5" fmla="*/ 20 h 21600"/>
                    <a:gd name="T6" fmla="*/ 1000 w 21600"/>
                    <a:gd name="T7" fmla="*/ 68 h 21600"/>
                    <a:gd name="T8" fmla="*/ 0 60000 65536"/>
                    <a:gd name="T9" fmla="*/ 0 60000 65536"/>
                    <a:gd name="T10" fmla="*/ 0 60000 65536"/>
                    <a:gd name="T11" fmla="*/ 0 60000 65536"/>
                    <a:gd name="T12" fmla="*/ 4800 w 21600"/>
                    <a:gd name="T13" fmla="*/ 0 h 21600"/>
                    <a:gd name="T14" fmla="*/ 16800 w 21600"/>
                    <a:gd name="T15" fmla="*/ 2070 h 21600"/>
                  </a:gdLst>
                  <a:ahLst/>
                  <a:cxnLst>
                    <a:cxn ang="T8">
                      <a:pos x="T0" y="T1"/>
                    </a:cxn>
                    <a:cxn ang="T9">
                      <a:pos x="T2" y="T3"/>
                    </a:cxn>
                    <a:cxn ang="T10">
                      <a:pos x="T4" y="T5"/>
                    </a:cxn>
                    <a:cxn ang="T11">
                      <a:pos x="T6" y="T7"/>
                    </a:cxn>
                  </a:cxnLst>
                  <a:rect l="T12" t="T13" r="T14" b="T15"/>
                  <a:pathLst>
                    <a:path w="21600" h="21600">
                      <a:moveTo>
                        <a:pt x="6655" y="1158"/>
                      </a:moveTo>
                      <a:cubicBezTo>
                        <a:pt x="7964" y="595"/>
                        <a:pt x="9374" y="304"/>
                        <a:pt x="10800" y="305"/>
                      </a:cubicBezTo>
                      <a:cubicBezTo>
                        <a:pt x="12225" y="305"/>
                        <a:pt x="13635" y="595"/>
                        <a:pt x="14944" y="1158"/>
                      </a:cubicBezTo>
                      <a:lnTo>
                        <a:pt x="15065" y="877"/>
                      </a:lnTo>
                      <a:cubicBezTo>
                        <a:pt x="13717" y="298"/>
                        <a:pt x="12266" y="-1"/>
                        <a:pt x="10799" y="0"/>
                      </a:cubicBezTo>
                      <a:cubicBezTo>
                        <a:pt x="9333" y="0"/>
                        <a:pt x="7882" y="298"/>
                        <a:pt x="6534" y="877"/>
                      </a:cubicBezTo>
                      <a:lnTo>
                        <a:pt x="6655" y="1158"/>
                      </a:lnTo>
                      <a:close/>
                    </a:path>
                  </a:pathLst>
                </a:custGeom>
                <a:solidFill>
                  <a:srgbClr val="000000"/>
                </a:soli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sp>
              <p:nvSpPr>
                <p:cNvPr id="64" name="AutoShape 172"/>
                <p:cNvSpPr>
                  <a:spLocks noChangeArrowheads="1"/>
                </p:cNvSpPr>
                <p:nvPr/>
              </p:nvSpPr>
              <p:spPr bwMode="auto">
                <a:xfrm rot="6493410">
                  <a:off x="6931" y="5553"/>
                  <a:ext cx="1440" cy="1620"/>
                </a:xfrm>
                <a:custGeom>
                  <a:avLst/>
                  <a:gdLst>
                    <a:gd name="T0" fmla="*/ 720 w 21600"/>
                    <a:gd name="T1" fmla="*/ 0 h 21600"/>
                    <a:gd name="T2" fmla="*/ 507 w 21600"/>
                    <a:gd name="T3" fmla="*/ 43 h 21600"/>
                    <a:gd name="T4" fmla="*/ 720 w 21600"/>
                    <a:gd name="T5" fmla="*/ 13 h 21600"/>
                    <a:gd name="T6" fmla="*/ 933 w 21600"/>
                    <a:gd name="T7" fmla="*/ 43 h 21600"/>
                    <a:gd name="T8" fmla="*/ 0 60000 65536"/>
                    <a:gd name="T9" fmla="*/ 0 60000 65536"/>
                    <a:gd name="T10" fmla="*/ 0 60000 65536"/>
                    <a:gd name="T11" fmla="*/ 0 60000 65536"/>
                    <a:gd name="T12" fmla="*/ 5865 w 21600"/>
                    <a:gd name="T13" fmla="*/ 0 h 21600"/>
                    <a:gd name="T14" fmla="*/ 15735 w 21600"/>
                    <a:gd name="T15" fmla="*/ 1347 h 21600"/>
                  </a:gdLst>
                  <a:ahLst/>
                  <a:cxnLst>
                    <a:cxn ang="T8">
                      <a:pos x="T0" y="T1"/>
                    </a:cxn>
                    <a:cxn ang="T9">
                      <a:pos x="T2" y="T3"/>
                    </a:cxn>
                    <a:cxn ang="T10">
                      <a:pos x="T4" y="T5"/>
                    </a:cxn>
                    <a:cxn ang="T11">
                      <a:pos x="T6" y="T7"/>
                    </a:cxn>
                  </a:cxnLst>
                  <a:rect l="T12" t="T13" r="T14" b="T15"/>
                  <a:pathLst>
                    <a:path w="21600" h="21600">
                      <a:moveTo>
                        <a:pt x="7634" y="653"/>
                      </a:moveTo>
                      <a:cubicBezTo>
                        <a:pt x="8659" y="333"/>
                        <a:pt x="9726" y="170"/>
                        <a:pt x="10800" y="171"/>
                      </a:cubicBezTo>
                      <a:cubicBezTo>
                        <a:pt x="11873" y="171"/>
                        <a:pt x="12940" y="333"/>
                        <a:pt x="13965" y="653"/>
                      </a:cubicBezTo>
                      <a:lnTo>
                        <a:pt x="14016" y="490"/>
                      </a:lnTo>
                      <a:cubicBezTo>
                        <a:pt x="12975" y="165"/>
                        <a:pt x="11890" y="-1"/>
                        <a:pt x="10799" y="0"/>
                      </a:cubicBezTo>
                      <a:cubicBezTo>
                        <a:pt x="9709" y="0"/>
                        <a:pt x="8624" y="165"/>
                        <a:pt x="7583" y="490"/>
                      </a:cubicBezTo>
                      <a:lnTo>
                        <a:pt x="7634" y="653"/>
                      </a:lnTo>
                      <a:close/>
                    </a:path>
                  </a:pathLst>
                </a:custGeom>
                <a:solidFill>
                  <a:srgbClr val="000000"/>
                </a:soli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grpSp>
          <p:sp>
            <p:nvSpPr>
              <p:cNvPr id="60" name="AutoShape 173"/>
              <p:cNvSpPr>
                <a:spLocks noChangeArrowheads="1"/>
              </p:cNvSpPr>
              <p:nvPr/>
            </p:nvSpPr>
            <p:spPr bwMode="auto">
              <a:xfrm rot="6493410">
                <a:off x="7153" y="5611"/>
                <a:ext cx="1440" cy="1620"/>
              </a:xfrm>
              <a:custGeom>
                <a:avLst/>
                <a:gdLst>
                  <a:gd name="T0" fmla="*/ 720 w 21600"/>
                  <a:gd name="T1" fmla="*/ 0 h 21600"/>
                  <a:gd name="T2" fmla="*/ 635 w 21600"/>
                  <a:gd name="T3" fmla="*/ 9 h 21600"/>
                  <a:gd name="T4" fmla="*/ 720 w 21600"/>
                  <a:gd name="T5" fmla="*/ 6 h 21600"/>
                  <a:gd name="T6" fmla="*/ 805 w 21600"/>
                  <a:gd name="T7" fmla="*/ 9 h 21600"/>
                  <a:gd name="T8" fmla="*/ 0 60000 65536"/>
                  <a:gd name="T9" fmla="*/ 0 60000 65536"/>
                  <a:gd name="T10" fmla="*/ 0 60000 65536"/>
                  <a:gd name="T11" fmla="*/ 0 60000 65536"/>
                  <a:gd name="T12" fmla="*/ 7875 w 21600"/>
                  <a:gd name="T13" fmla="*/ 0 h 21600"/>
                  <a:gd name="T14" fmla="*/ 13725 w 21600"/>
                  <a:gd name="T15" fmla="*/ 480 h 21600"/>
                </a:gdLst>
                <a:ahLst/>
                <a:cxnLst>
                  <a:cxn ang="T8">
                    <a:pos x="T0" y="T1"/>
                  </a:cxn>
                  <a:cxn ang="T9">
                    <a:pos x="T2" y="T3"/>
                  </a:cxn>
                  <a:cxn ang="T10">
                    <a:pos x="T4" y="T5"/>
                  </a:cxn>
                  <a:cxn ang="T11">
                    <a:pos x="T6" y="T7"/>
                  </a:cxn>
                </a:cxnLst>
                <a:rect l="T12" t="T13" r="T14" b="T15"/>
                <a:pathLst>
                  <a:path w="21600" h="21600">
                    <a:moveTo>
                      <a:pt x="9537" y="154"/>
                    </a:moveTo>
                    <a:cubicBezTo>
                      <a:pt x="9956" y="104"/>
                      <a:pt x="10377" y="79"/>
                      <a:pt x="10800" y="80"/>
                    </a:cubicBezTo>
                    <a:cubicBezTo>
                      <a:pt x="11222" y="80"/>
                      <a:pt x="11643" y="104"/>
                      <a:pt x="12062" y="154"/>
                    </a:cubicBezTo>
                    <a:lnTo>
                      <a:pt x="12072" y="75"/>
                    </a:lnTo>
                    <a:cubicBezTo>
                      <a:pt x="11650" y="25"/>
                      <a:pt x="11225" y="-1"/>
                      <a:pt x="10799" y="0"/>
                    </a:cubicBezTo>
                    <a:cubicBezTo>
                      <a:pt x="10374" y="0"/>
                      <a:pt x="9949" y="25"/>
                      <a:pt x="9527" y="75"/>
                    </a:cubicBezTo>
                    <a:lnTo>
                      <a:pt x="9537" y="154"/>
                    </a:lnTo>
                    <a:close/>
                  </a:path>
                </a:pathLst>
              </a:custGeom>
              <a:solidFill>
                <a:srgbClr val="000000"/>
              </a:solidFill>
              <a:ln w="9525">
                <a:solidFill>
                  <a:srgbClr val="000000"/>
                </a:solidFill>
                <a:miter lim="800000"/>
                <a:headEnd/>
                <a:tailEnd/>
              </a:ln>
            </p:spPr>
            <p:txBody>
              <a:bodyPr/>
              <a:lstStyle/>
              <a:p>
                <a:pPr fontAlgn="base">
                  <a:spcBef>
                    <a:spcPct val="0"/>
                  </a:spcBef>
                  <a:spcAft>
                    <a:spcPct val="0"/>
                  </a:spcAft>
                </a:pPr>
                <a:endParaRPr lang="en-GB">
                  <a:solidFill>
                    <a:prstClr val="black"/>
                  </a:solidFill>
                </a:endParaRPr>
              </a:p>
            </p:txBody>
          </p:sp>
        </p:grpSp>
      </p:grpSp>
      <p:sp>
        <p:nvSpPr>
          <p:cNvPr id="4" name="TextBox 3"/>
          <p:cNvSpPr txBox="1"/>
          <p:nvPr/>
        </p:nvSpPr>
        <p:spPr>
          <a:xfrm flipH="1">
            <a:off x="2210349" y="6264442"/>
            <a:ext cx="297181" cy="369332"/>
          </a:xfrm>
          <a:prstGeom prst="rect">
            <a:avLst/>
          </a:prstGeom>
          <a:noFill/>
        </p:spPr>
        <p:txBody>
          <a:bodyPr wrap="square" rtlCol="0">
            <a:spAutoFit/>
          </a:bodyPr>
          <a:lstStyle/>
          <a:p>
            <a:r>
              <a:rPr lang="en-GB" b="1" dirty="0" smtClean="0"/>
              <a:t>A</a:t>
            </a:r>
            <a:endParaRPr lang="en-US" b="1" dirty="0"/>
          </a:p>
        </p:txBody>
      </p:sp>
      <p:sp>
        <p:nvSpPr>
          <p:cNvPr id="107" name="TextBox 106"/>
          <p:cNvSpPr txBox="1"/>
          <p:nvPr/>
        </p:nvSpPr>
        <p:spPr>
          <a:xfrm>
            <a:off x="2700338" y="5370573"/>
            <a:ext cx="314510" cy="369332"/>
          </a:xfrm>
          <a:prstGeom prst="rect">
            <a:avLst/>
          </a:prstGeom>
          <a:noFill/>
        </p:spPr>
        <p:txBody>
          <a:bodyPr wrap="none" rtlCol="0">
            <a:spAutoFit/>
          </a:bodyPr>
          <a:lstStyle/>
          <a:p>
            <a:r>
              <a:rPr lang="en-GB" b="1" dirty="0" smtClean="0"/>
              <a:t>B</a:t>
            </a:r>
            <a:endParaRPr lang="en-US" b="1" dirty="0"/>
          </a:p>
        </p:txBody>
      </p:sp>
      <p:sp>
        <p:nvSpPr>
          <p:cNvPr id="108" name="TextBox 107"/>
          <p:cNvSpPr txBox="1"/>
          <p:nvPr/>
        </p:nvSpPr>
        <p:spPr>
          <a:xfrm>
            <a:off x="3628516" y="5336417"/>
            <a:ext cx="306494" cy="369332"/>
          </a:xfrm>
          <a:prstGeom prst="rect">
            <a:avLst/>
          </a:prstGeom>
          <a:noFill/>
        </p:spPr>
        <p:txBody>
          <a:bodyPr wrap="none" rtlCol="0">
            <a:spAutoFit/>
          </a:bodyPr>
          <a:lstStyle/>
          <a:p>
            <a:r>
              <a:rPr lang="en-GB" b="1" dirty="0" smtClean="0"/>
              <a:t>C</a:t>
            </a:r>
            <a:endParaRPr lang="en-US" b="1" dirty="0"/>
          </a:p>
        </p:txBody>
      </p:sp>
      <p:sp>
        <p:nvSpPr>
          <p:cNvPr id="109" name="TextBox 108"/>
          <p:cNvSpPr txBox="1"/>
          <p:nvPr/>
        </p:nvSpPr>
        <p:spPr>
          <a:xfrm>
            <a:off x="5086350" y="2986088"/>
            <a:ext cx="330540" cy="369332"/>
          </a:xfrm>
          <a:prstGeom prst="rect">
            <a:avLst/>
          </a:prstGeom>
          <a:noFill/>
        </p:spPr>
        <p:txBody>
          <a:bodyPr wrap="none" rtlCol="0">
            <a:spAutoFit/>
          </a:bodyPr>
          <a:lstStyle/>
          <a:p>
            <a:r>
              <a:rPr lang="en-GB" b="1" dirty="0" smtClean="0"/>
              <a:t>D</a:t>
            </a:r>
            <a:endParaRPr lang="en-US" b="1" dirty="0"/>
          </a:p>
        </p:txBody>
      </p:sp>
      <p:sp>
        <p:nvSpPr>
          <p:cNvPr id="110" name="TextBox 109"/>
          <p:cNvSpPr txBox="1"/>
          <p:nvPr/>
        </p:nvSpPr>
        <p:spPr>
          <a:xfrm>
            <a:off x="8229600" y="3170754"/>
            <a:ext cx="296876" cy="369332"/>
          </a:xfrm>
          <a:prstGeom prst="rect">
            <a:avLst/>
          </a:prstGeom>
          <a:noFill/>
        </p:spPr>
        <p:txBody>
          <a:bodyPr wrap="none" rtlCol="0">
            <a:spAutoFit/>
          </a:bodyPr>
          <a:lstStyle/>
          <a:p>
            <a:r>
              <a:rPr lang="en-GB" b="1" dirty="0"/>
              <a:t>E</a:t>
            </a:r>
            <a:endParaRPr lang="en-US" b="1" dirty="0"/>
          </a:p>
        </p:txBody>
      </p:sp>
      <p:sp>
        <p:nvSpPr>
          <p:cNvPr id="111" name="TextBox 110"/>
          <p:cNvSpPr txBox="1"/>
          <p:nvPr/>
        </p:nvSpPr>
        <p:spPr>
          <a:xfrm>
            <a:off x="8983139" y="1546638"/>
            <a:ext cx="290464" cy="369332"/>
          </a:xfrm>
          <a:prstGeom prst="rect">
            <a:avLst/>
          </a:prstGeom>
          <a:noFill/>
        </p:spPr>
        <p:txBody>
          <a:bodyPr wrap="none" rtlCol="0">
            <a:spAutoFit/>
          </a:bodyPr>
          <a:lstStyle/>
          <a:p>
            <a:r>
              <a:rPr lang="en-GB" b="1" dirty="0" smtClean="0"/>
              <a:t>F</a:t>
            </a:r>
            <a:endParaRPr lang="en-US" b="1" dirty="0"/>
          </a:p>
        </p:txBody>
      </p:sp>
    </p:spTree>
    <p:extLst>
      <p:ext uri="{BB962C8B-B14F-4D97-AF65-F5344CB8AC3E}">
        <p14:creationId xmlns:p14="http://schemas.microsoft.com/office/powerpoint/2010/main" val="470219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0"/>
                                        </p:tgtEl>
                                        <p:attrNameLst>
                                          <p:attrName>style.visibility</p:attrName>
                                        </p:attrNameLst>
                                      </p:cBhvr>
                                      <p:to>
                                        <p:strVal val="visible"/>
                                      </p:to>
                                    </p:set>
                                    <p:animEffect transition="in" filter="dissolve">
                                      <p:cBhvr>
                                        <p:cTn id="12"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688" y="2114550"/>
            <a:ext cx="2254720" cy="584775"/>
          </a:xfrm>
          <a:prstGeom prst="rect">
            <a:avLst/>
          </a:prstGeom>
          <a:noFill/>
        </p:spPr>
        <p:txBody>
          <a:bodyPr wrap="none" rtlCol="0">
            <a:spAutoFit/>
          </a:bodyPr>
          <a:lstStyle/>
          <a:p>
            <a:r>
              <a:rPr lang="en-GB" sz="3200" dirty="0" smtClean="0"/>
              <a:t>From A to B:</a:t>
            </a:r>
            <a:endParaRPr lang="en-US" sz="3200" dirty="0"/>
          </a:p>
        </p:txBody>
      </p:sp>
      <p:sp>
        <p:nvSpPr>
          <p:cNvPr id="5" name="TextBox 4"/>
          <p:cNvSpPr txBox="1"/>
          <p:nvPr/>
        </p:nvSpPr>
        <p:spPr>
          <a:xfrm>
            <a:off x="214313" y="3128963"/>
            <a:ext cx="12188401" cy="1077218"/>
          </a:xfrm>
          <a:prstGeom prst="rect">
            <a:avLst/>
          </a:prstGeom>
          <a:noFill/>
        </p:spPr>
        <p:txBody>
          <a:bodyPr wrap="none" rtlCol="0">
            <a:spAutoFit/>
          </a:bodyPr>
          <a:lstStyle/>
          <a:p>
            <a:r>
              <a:rPr lang="en-GB" sz="3200" dirty="0" smtClean="0"/>
              <a:t>The ice is below 0⁰C- heating increases the average kinetic energy of the</a:t>
            </a:r>
          </a:p>
          <a:p>
            <a:r>
              <a:rPr lang="en-GB" sz="3200" dirty="0"/>
              <a:t>p</a:t>
            </a:r>
            <a:r>
              <a:rPr lang="en-GB" sz="3200" dirty="0" smtClean="0"/>
              <a:t>articles and the temperature rises</a:t>
            </a:r>
            <a:endParaRPr lang="en-US" sz="3200" dirty="0"/>
          </a:p>
        </p:txBody>
      </p:sp>
    </p:spTree>
    <p:extLst>
      <p:ext uri="{BB962C8B-B14F-4D97-AF65-F5344CB8AC3E}">
        <p14:creationId xmlns:p14="http://schemas.microsoft.com/office/powerpoint/2010/main" val="1290646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5"/>
          <p:cNvGrpSpPr>
            <a:grpSpLocks/>
          </p:cNvGrpSpPr>
          <p:nvPr/>
        </p:nvGrpSpPr>
        <p:grpSpPr bwMode="auto">
          <a:xfrm>
            <a:off x="2971800" y="1219200"/>
            <a:ext cx="7315200" cy="4572000"/>
            <a:chOff x="816" y="960"/>
            <a:chExt cx="4608" cy="2880"/>
          </a:xfrm>
        </p:grpSpPr>
        <p:sp>
          <p:nvSpPr>
            <p:cNvPr id="2207" name="Line 8"/>
            <p:cNvSpPr>
              <a:spLocks noChangeShapeType="1"/>
            </p:cNvSpPr>
            <p:nvPr/>
          </p:nvSpPr>
          <p:spPr bwMode="auto">
            <a:xfrm>
              <a:off x="816" y="960"/>
              <a:ext cx="0" cy="288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208" name="Line 9"/>
            <p:cNvSpPr>
              <a:spLocks noChangeShapeType="1"/>
            </p:cNvSpPr>
            <p:nvPr/>
          </p:nvSpPr>
          <p:spPr bwMode="auto">
            <a:xfrm>
              <a:off x="816" y="3360"/>
              <a:ext cx="4608"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grpSp>
      <p:grpSp>
        <p:nvGrpSpPr>
          <p:cNvPr id="3" name="Group 66"/>
          <p:cNvGrpSpPr>
            <a:grpSpLocks/>
          </p:cNvGrpSpPr>
          <p:nvPr/>
        </p:nvGrpSpPr>
        <p:grpSpPr bwMode="auto">
          <a:xfrm>
            <a:off x="2667000" y="1219200"/>
            <a:ext cx="304800" cy="4572000"/>
            <a:chOff x="624" y="960"/>
            <a:chExt cx="192" cy="2880"/>
          </a:xfrm>
        </p:grpSpPr>
        <p:sp>
          <p:nvSpPr>
            <p:cNvPr id="2194" name="Line 12"/>
            <p:cNvSpPr>
              <a:spLocks noChangeShapeType="1"/>
            </p:cNvSpPr>
            <p:nvPr/>
          </p:nvSpPr>
          <p:spPr bwMode="auto">
            <a:xfrm>
              <a:off x="624" y="2640"/>
              <a:ext cx="192"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95" name="Line 13"/>
            <p:cNvSpPr>
              <a:spLocks noChangeShapeType="1"/>
            </p:cNvSpPr>
            <p:nvPr/>
          </p:nvSpPr>
          <p:spPr bwMode="auto">
            <a:xfrm>
              <a:off x="624" y="2880"/>
              <a:ext cx="192"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96" name="Line 14"/>
            <p:cNvSpPr>
              <a:spLocks noChangeShapeType="1"/>
            </p:cNvSpPr>
            <p:nvPr/>
          </p:nvSpPr>
          <p:spPr bwMode="auto">
            <a:xfrm>
              <a:off x="624" y="3120"/>
              <a:ext cx="192"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97" name="Line 15"/>
            <p:cNvSpPr>
              <a:spLocks noChangeShapeType="1"/>
            </p:cNvSpPr>
            <p:nvPr/>
          </p:nvSpPr>
          <p:spPr bwMode="auto">
            <a:xfrm>
              <a:off x="624" y="3360"/>
              <a:ext cx="192"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98" name="Line 16"/>
            <p:cNvSpPr>
              <a:spLocks noChangeShapeType="1"/>
            </p:cNvSpPr>
            <p:nvPr/>
          </p:nvSpPr>
          <p:spPr bwMode="auto">
            <a:xfrm>
              <a:off x="624" y="3600"/>
              <a:ext cx="192"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99" name="Line 17"/>
            <p:cNvSpPr>
              <a:spLocks noChangeShapeType="1"/>
            </p:cNvSpPr>
            <p:nvPr/>
          </p:nvSpPr>
          <p:spPr bwMode="auto">
            <a:xfrm>
              <a:off x="624" y="3840"/>
              <a:ext cx="192"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200" name="Line 18"/>
            <p:cNvSpPr>
              <a:spLocks noChangeShapeType="1"/>
            </p:cNvSpPr>
            <p:nvPr/>
          </p:nvSpPr>
          <p:spPr bwMode="auto">
            <a:xfrm>
              <a:off x="624" y="1920"/>
              <a:ext cx="192"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201" name="Line 19"/>
            <p:cNvSpPr>
              <a:spLocks noChangeShapeType="1"/>
            </p:cNvSpPr>
            <p:nvPr/>
          </p:nvSpPr>
          <p:spPr bwMode="auto">
            <a:xfrm>
              <a:off x="624" y="2160"/>
              <a:ext cx="192"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202" name="Line 20"/>
            <p:cNvSpPr>
              <a:spLocks noChangeShapeType="1"/>
            </p:cNvSpPr>
            <p:nvPr/>
          </p:nvSpPr>
          <p:spPr bwMode="auto">
            <a:xfrm>
              <a:off x="624" y="2400"/>
              <a:ext cx="192"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203" name="Line 21"/>
            <p:cNvSpPr>
              <a:spLocks noChangeShapeType="1"/>
            </p:cNvSpPr>
            <p:nvPr/>
          </p:nvSpPr>
          <p:spPr bwMode="auto">
            <a:xfrm>
              <a:off x="624" y="1200"/>
              <a:ext cx="192"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204" name="Line 22"/>
            <p:cNvSpPr>
              <a:spLocks noChangeShapeType="1"/>
            </p:cNvSpPr>
            <p:nvPr/>
          </p:nvSpPr>
          <p:spPr bwMode="auto">
            <a:xfrm>
              <a:off x="624" y="1440"/>
              <a:ext cx="192"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205" name="Line 23"/>
            <p:cNvSpPr>
              <a:spLocks noChangeShapeType="1"/>
            </p:cNvSpPr>
            <p:nvPr/>
          </p:nvSpPr>
          <p:spPr bwMode="auto">
            <a:xfrm>
              <a:off x="624" y="1680"/>
              <a:ext cx="192"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206" name="Line 26"/>
            <p:cNvSpPr>
              <a:spLocks noChangeShapeType="1"/>
            </p:cNvSpPr>
            <p:nvPr/>
          </p:nvSpPr>
          <p:spPr bwMode="auto">
            <a:xfrm>
              <a:off x="624" y="960"/>
              <a:ext cx="192"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grpSp>
      <p:grpSp>
        <p:nvGrpSpPr>
          <p:cNvPr id="4" name="Group 67"/>
          <p:cNvGrpSpPr>
            <a:grpSpLocks/>
          </p:cNvGrpSpPr>
          <p:nvPr/>
        </p:nvGrpSpPr>
        <p:grpSpPr bwMode="auto">
          <a:xfrm>
            <a:off x="3352800" y="5029200"/>
            <a:ext cx="6781800" cy="304800"/>
            <a:chOff x="1056" y="3360"/>
            <a:chExt cx="4272" cy="192"/>
          </a:xfrm>
        </p:grpSpPr>
        <p:sp>
          <p:nvSpPr>
            <p:cNvPr id="2178" name="Line 27"/>
            <p:cNvSpPr>
              <a:spLocks noChangeShapeType="1"/>
            </p:cNvSpPr>
            <p:nvPr/>
          </p:nvSpPr>
          <p:spPr bwMode="auto">
            <a:xfrm>
              <a:off x="1056" y="336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79" name="Line 28"/>
            <p:cNvSpPr>
              <a:spLocks noChangeShapeType="1"/>
            </p:cNvSpPr>
            <p:nvPr/>
          </p:nvSpPr>
          <p:spPr bwMode="auto">
            <a:xfrm>
              <a:off x="1344" y="336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80" name="Line 29"/>
            <p:cNvSpPr>
              <a:spLocks noChangeShapeType="1"/>
            </p:cNvSpPr>
            <p:nvPr/>
          </p:nvSpPr>
          <p:spPr bwMode="auto">
            <a:xfrm>
              <a:off x="1632" y="336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81" name="Line 30"/>
            <p:cNvSpPr>
              <a:spLocks noChangeShapeType="1"/>
            </p:cNvSpPr>
            <p:nvPr/>
          </p:nvSpPr>
          <p:spPr bwMode="auto">
            <a:xfrm>
              <a:off x="1920" y="336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82" name="Line 31"/>
            <p:cNvSpPr>
              <a:spLocks noChangeShapeType="1"/>
            </p:cNvSpPr>
            <p:nvPr/>
          </p:nvSpPr>
          <p:spPr bwMode="auto">
            <a:xfrm>
              <a:off x="2208" y="336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83" name="Line 32"/>
            <p:cNvSpPr>
              <a:spLocks noChangeShapeType="1"/>
            </p:cNvSpPr>
            <p:nvPr/>
          </p:nvSpPr>
          <p:spPr bwMode="auto">
            <a:xfrm>
              <a:off x="2496" y="336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84" name="Line 33"/>
            <p:cNvSpPr>
              <a:spLocks noChangeShapeType="1"/>
            </p:cNvSpPr>
            <p:nvPr/>
          </p:nvSpPr>
          <p:spPr bwMode="auto">
            <a:xfrm>
              <a:off x="2784" y="336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85" name="Line 34"/>
            <p:cNvSpPr>
              <a:spLocks noChangeShapeType="1"/>
            </p:cNvSpPr>
            <p:nvPr/>
          </p:nvSpPr>
          <p:spPr bwMode="auto">
            <a:xfrm>
              <a:off x="3072" y="336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86" name="Line 35"/>
            <p:cNvSpPr>
              <a:spLocks noChangeShapeType="1"/>
            </p:cNvSpPr>
            <p:nvPr/>
          </p:nvSpPr>
          <p:spPr bwMode="auto">
            <a:xfrm>
              <a:off x="3360" y="336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87" name="Line 36"/>
            <p:cNvSpPr>
              <a:spLocks noChangeShapeType="1"/>
            </p:cNvSpPr>
            <p:nvPr/>
          </p:nvSpPr>
          <p:spPr bwMode="auto">
            <a:xfrm>
              <a:off x="3648" y="336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88" name="Line 37"/>
            <p:cNvSpPr>
              <a:spLocks noChangeShapeType="1"/>
            </p:cNvSpPr>
            <p:nvPr/>
          </p:nvSpPr>
          <p:spPr bwMode="auto">
            <a:xfrm>
              <a:off x="3936" y="336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89" name="Line 38"/>
            <p:cNvSpPr>
              <a:spLocks noChangeShapeType="1"/>
            </p:cNvSpPr>
            <p:nvPr/>
          </p:nvSpPr>
          <p:spPr bwMode="auto">
            <a:xfrm>
              <a:off x="4224" y="336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90" name="Line 39"/>
            <p:cNvSpPr>
              <a:spLocks noChangeShapeType="1"/>
            </p:cNvSpPr>
            <p:nvPr/>
          </p:nvSpPr>
          <p:spPr bwMode="auto">
            <a:xfrm>
              <a:off x="4512" y="336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91" name="Line 40"/>
            <p:cNvSpPr>
              <a:spLocks noChangeShapeType="1"/>
            </p:cNvSpPr>
            <p:nvPr/>
          </p:nvSpPr>
          <p:spPr bwMode="auto">
            <a:xfrm>
              <a:off x="4800" y="336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92" name="Line 41"/>
            <p:cNvSpPr>
              <a:spLocks noChangeShapeType="1"/>
            </p:cNvSpPr>
            <p:nvPr/>
          </p:nvSpPr>
          <p:spPr bwMode="auto">
            <a:xfrm>
              <a:off x="5088" y="336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93" name="Line 42"/>
            <p:cNvSpPr>
              <a:spLocks noChangeShapeType="1"/>
            </p:cNvSpPr>
            <p:nvPr/>
          </p:nvSpPr>
          <p:spPr bwMode="auto">
            <a:xfrm>
              <a:off x="5328" y="336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grpSp>
      <p:grpSp>
        <p:nvGrpSpPr>
          <p:cNvPr id="5" name="Group 63"/>
          <p:cNvGrpSpPr>
            <a:grpSpLocks/>
          </p:cNvGrpSpPr>
          <p:nvPr/>
        </p:nvGrpSpPr>
        <p:grpSpPr bwMode="auto">
          <a:xfrm>
            <a:off x="1905000" y="1066800"/>
            <a:ext cx="990600" cy="4953000"/>
            <a:chOff x="144" y="864"/>
            <a:chExt cx="624" cy="3120"/>
          </a:xfrm>
        </p:grpSpPr>
        <p:sp>
          <p:nvSpPr>
            <p:cNvPr id="2165" name="Text Box 43"/>
            <p:cNvSpPr txBox="1">
              <a:spLocks noChangeArrowheads="1"/>
            </p:cNvSpPr>
            <p:nvPr/>
          </p:nvSpPr>
          <p:spPr bwMode="auto">
            <a:xfrm>
              <a:off x="240" y="3734"/>
              <a:ext cx="43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eaLnBrk="0" fontAlgn="base" hangingPunct="0">
                <a:spcBef>
                  <a:spcPct val="50000"/>
                </a:spcBef>
                <a:spcAft>
                  <a:spcPct val="0"/>
                </a:spcAft>
              </a:pPr>
              <a:r>
                <a:rPr lang="en-US" sz="2000">
                  <a:solidFill>
                    <a:srgbClr val="FFFFFF"/>
                  </a:solidFill>
                </a:rPr>
                <a:t>-20</a:t>
              </a:r>
              <a:endParaRPr lang="en-US">
                <a:solidFill>
                  <a:srgbClr val="000000"/>
                </a:solidFill>
                <a:latin typeface="Times New Roman" pitchFamily="18" charset="0"/>
              </a:endParaRPr>
            </a:p>
          </p:txBody>
        </p:sp>
        <p:sp>
          <p:nvSpPr>
            <p:cNvPr id="2166" name="Text Box 44"/>
            <p:cNvSpPr txBox="1">
              <a:spLocks noChangeArrowheads="1"/>
            </p:cNvSpPr>
            <p:nvPr/>
          </p:nvSpPr>
          <p:spPr bwMode="auto">
            <a:xfrm>
              <a:off x="240" y="3456"/>
              <a:ext cx="43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eaLnBrk="0" fontAlgn="base" hangingPunct="0">
                <a:spcBef>
                  <a:spcPct val="50000"/>
                </a:spcBef>
                <a:spcAft>
                  <a:spcPct val="0"/>
                </a:spcAft>
              </a:pPr>
              <a:r>
                <a:rPr lang="en-US" sz="2000">
                  <a:solidFill>
                    <a:srgbClr val="FFFFFF"/>
                  </a:solidFill>
                </a:rPr>
                <a:t>-10</a:t>
              </a:r>
              <a:endParaRPr lang="en-US">
                <a:solidFill>
                  <a:srgbClr val="000000"/>
                </a:solidFill>
                <a:latin typeface="Times New Roman" pitchFamily="18" charset="0"/>
              </a:endParaRPr>
            </a:p>
          </p:txBody>
        </p:sp>
        <p:sp>
          <p:nvSpPr>
            <p:cNvPr id="2167" name="Text Box 45"/>
            <p:cNvSpPr txBox="1">
              <a:spLocks noChangeArrowheads="1"/>
            </p:cNvSpPr>
            <p:nvPr/>
          </p:nvSpPr>
          <p:spPr bwMode="auto">
            <a:xfrm>
              <a:off x="240" y="3216"/>
              <a:ext cx="43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eaLnBrk="0" fontAlgn="base" hangingPunct="0">
                <a:spcBef>
                  <a:spcPct val="50000"/>
                </a:spcBef>
                <a:spcAft>
                  <a:spcPct val="0"/>
                </a:spcAft>
              </a:pPr>
              <a:r>
                <a:rPr lang="en-US" sz="2000">
                  <a:solidFill>
                    <a:srgbClr val="FFFFFF"/>
                  </a:solidFill>
                </a:rPr>
                <a:t>   0</a:t>
              </a:r>
              <a:endParaRPr lang="en-US">
                <a:solidFill>
                  <a:srgbClr val="000000"/>
                </a:solidFill>
                <a:latin typeface="Times New Roman" pitchFamily="18" charset="0"/>
              </a:endParaRPr>
            </a:p>
          </p:txBody>
        </p:sp>
        <p:sp>
          <p:nvSpPr>
            <p:cNvPr id="2168" name="Text Box 46"/>
            <p:cNvSpPr txBox="1">
              <a:spLocks noChangeArrowheads="1"/>
            </p:cNvSpPr>
            <p:nvPr/>
          </p:nvSpPr>
          <p:spPr bwMode="auto">
            <a:xfrm>
              <a:off x="192" y="3014"/>
              <a:ext cx="43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eaLnBrk="0" fontAlgn="base" hangingPunct="0">
                <a:spcBef>
                  <a:spcPct val="50000"/>
                </a:spcBef>
                <a:spcAft>
                  <a:spcPct val="0"/>
                </a:spcAft>
              </a:pPr>
              <a:r>
                <a:rPr lang="en-US" sz="2000">
                  <a:solidFill>
                    <a:srgbClr val="FFFFFF"/>
                  </a:solidFill>
                </a:rPr>
                <a:t>   10</a:t>
              </a:r>
              <a:endParaRPr lang="en-US">
                <a:solidFill>
                  <a:srgbClr val="000000"/>
                </a:solidFill>
                <a:latin typeface="Times New Roman" pitchFamily="18" charset="0"/>
              </a:endParaRPr>
            </a:p>
          </p:txBody>
        </p:sp>
        <p:sp>
          <p:nvSpPr>
            <p:cNvPr id="2169" name="Text Box 47"/>
            <p:cNvSpPr txBox="1">
              <a:spLocks noChangeArrowheads="1"/>
            </p:cNvSpPr>
            <p:nvPr/>
          </p:nvSpPr>
          <p:spPr bwMode="auto">
            <a:xfrm>
              <a:off x="192" y="2784"/>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eaLnBrk="0" fontAlgn="base" hangingPunct="0">
                <a:spcBef>
                  <a:spcPct val="50000"/>
                </a:spcBef>
                <a:spcAft>
                  <a:spcPct val="0"/>
                </a:spcAft>
              </a:pPr>
              <a:r>
                <a:rPr lang="en-US" sz="2000">
                  <a:solidFill>
                    <a:srgbClr val="FFFFFF"/>
                  </a:solidFill>
                </a:rPr>
                <a:t>   20</a:t>
              </a:r>
              <a:endParaRPr lang="en-US">
                <a:solidFill>
                  <a:srgbClr val="000000"/>
                </a:solidFill>
                <a:latin typeface="Times New Roman" pitchFamily="18" charset="0"/>
              </a:endParaRPr>
            </a:p>
          </p:txBody>
        </p:sp>
        <p:sp>
          <p:nvSpPr>
            <p:cNvPr id="2170" name="Text Box 48"/>
            <p:cNvSpPr txBox="1">
              <a:spLocks noChangeArrowheads="1"/>
            </p:cNvSpPr>
            <p:nvPr/>
          </p:nvSpPr>
          <p:spPr bwMode="auto">
            <a:xfrm>
              <a:off x="192" y="2544"/>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eaLnBrk="0" fontAlgn="base" hangingPunct="0">
                <a:spcBef>
                  <a:spcPct val="50000"/>
                </a:spcBef>
                <a:spcAft>
                  <a:spcPct val="0"/>
                </a:spcAft>
              </a:pPr>
              <a:r>
                <a:rPr lang="en-US" sz="2000">
                  <a:solidFill>
                    <a:srgbClr val="FFFFFF"/>
                  </a:solidFill>
                </a:rPr>
                <a:t>   30</a:t>
              </a:r>
              <a:endParaRPr lang="en-US">
                <a:solidFill>
                  <a:srgbClr val="000000"/>
                </a:solidFill>
                <a:latin typeface="Times New Roman" pitchFamily="18" charset="0"/>
              </a:endParaRPr>
            </a:p>
          </p:txBody>
        </p:sp>
        <p:sp>
          <p:nvSpPr>
            <p:cNvPr id="2171" name="Text Box 53"/>
            <p:cNvSpPr txBox="1">
              <a:spLocks noChangeArrowheads="1"/>
            </p:cNvSpPr>
            <p:nvPr/>
          </p:nvSpPr>
          <p:spPr bwMode="auto">
            <a:xfrm>
              <a:off x="192" y="2294"/>
              <a:ext cx="52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eaLnBrk="0" fontAlgn="base" hangingPunct="0">
                <a:spcBef>
                  <a:spcPct val="50000"/>
                </a:spcBef>
                <a:spcAft>
                  <a:spcPct val="0"/>
                </a:spcAft>
              </a:pPr>
              <a:r>
                <a:rPr lang="en-US" sz="2000">
                  <a:solidFill>
                    <a:srgbClr val="FFFFFF"/>
                  </a:solidFill>
                </a:rPr>
                <a:t>   40</a:t>
              </a:r>
              <a:endParaRPr lang="en-US">
                <a:solidFill>
                  <a:srgbClr val="000000"/>
                </a:solidFill>
                <a:latin typeface="Times New Roman" pitchFamily="18" charset="0"/>
              </a:endParaRPr>
            </a:p>
          </p:txBody>
        </p:sp>
        <p:sp>
          <p:nvSpPr>
            <p:cNvPr id="2172" name="Text Box 54"/>
            <p:cNvSpPr txBox="1">
              <a:spLocks noChangeArrowheads="1"/>
            </p:cNvSpPr>
            <p:nvPr/>
          </p:nvSpPr>
          <p:spPr bwMode="auto">
            <a:xfrm>
              <a:off x="192" y="2054"/>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eaLnBrk="0" fontAlgn="base" hangingPunct="0">
                <a:spcBef>
                  <a:spcPct val="50000"/>
                </a:spcBef>
                <a:spcAft>
                  <a:spcPct val="0"/>
                </a:spcAft>
              </a:pPr>
              <a:r>
                <a:rPr lang="en-US" sz="2000">
                  <a:solidFill>
                    <a:srgbClr val="FFFFFF"/>
                  </a:solidFill>
                </a:rPr>
                <a:t>   50</a:t>
              </a:r>
              <a:endParaRPr lang="en-US">
                <a:solidFill>
                  <a:srgbClr val="000000"/>
                </a:solidFill>
                <a:latin typeface="Times New Roman" pitchFamily="18" charset="0"/>
              </a:endParaRPr>
            </a:p>
          </p:txBody>
        </p:sp>
        <p:sp>
          <p:nvSpPr>
            <p:cNvPr id="2173" name="Text Box 55"/>
            <p:cNvSpPr txBox="1">
              <a:spLocks noChangeArrowheads="1"/>
            </p:cNvSpPr>
            <p:nvPr/>
          </p:nvSpPr>
          <p:spPr bwMode="auto">
            <a:xfrm>
              <a:off x="192" y="1814"/>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eaLnBrk="0" fontAlgn="base" hangingPunct="0">
                <a:spcBef>
                  <a:spcPct val="50000"/>
                </a:spcBef>
                <a:spcAft>
                  <a:spcPct val="0"/>
                </a:spcAft>
              </a:pPr>
              <a:r>
                <a:rPr lang="en-US" sz="2000">
                  <a:solidFill>
                    <a:srgbClr val="FFFFFF"/>
                  </a:solidFill>
                </a:rPr>
                <a:t>   60</a:t>
              </a:r>
              <a:endParaRPr lang="en-US">
                <a:solidFill>
                  <a:srgbClr val="000000"/>
                </a:solidFill>
                <a:latin typeface="Times New Roman" pitchFamily="18" charset="0"/>
              </a:endParaRPr>
            </a:p>
          </p:txBody>
        </p:sp>
        <p:sp>
          <p:nvSpPr>
            <p:cNvPr id="7" name="Text Box 56"/>
            <p:cNvSpPr txBox="1">
              <a:spLocks noChangeArrowheads="1"/>
            </p:cNvSpPr>
            <p:nvPr/>
          </p:nvSpPr>
          <p:spPr bwMode="auto">
            <a:xfrm>
              <a:off x="192" y="1574"/>
              <a:ext cx="52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eaLnBrk="0" fontAlgn="base" hangingPunct="0">
                <a:spcBef>
                  <a:spcPct val="50000"/>
                </a:spcBef>
                <a:spcAft>
                  <a:spcPct val="0"/>
                </a:spcAft>
              </a:pPr>
              <a:r>
                <a:rPr lang="en-US" sz="2000">
                  <a:solidFill>
                    <a:srgbClr val="FFFFFF"/>
                  </a:solidFill>
                </a:rPr>
                <a:t>   70</a:t>
              </a:r>
              <a:endParaRPr lang="en-US">
                <a:solidFill>
                  <a:srgbClr val="000000"/>
                </a:solidFill>
                <a:latin typeface="Times New Roman" pitchFamily="18" charset="0"/>
              </a:endParaRPr>
            </a:p>
          </p:txBody>
        </p:sp>
        <p:sp>
          <p:nvSpPr>
            <p:cNvPr id="12" name="Text Box 57"/>
            <p:cNvSpPr txBox="1">
              <a:spLocks noChangeArrowheads="1"/>
            </p:cNvSpPr>
            <p:nvPr/>
          </p:nvSpPr>
          <p:spPr bwMode="auto">
            <a:xfrm>
              <a:off x="192" y="1334"/>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eaLnBrk="0" fontAlgn="base" hangingPunct="0">
                <a:spcBef>
                  <a:spcPct val="50000"/>
                </a:spcBef>
                <a:spcAft>
                  <a:spcPct val="0"/>
                </a:spcAft>
              </a:pPr>
              <a:r>
                <a:rPr lang="en-US" sz="2000">
                  <a:solidFill>
                    <a:srgbClr val="FFFFFF"/>
                  </a:solidFill>
                </a:rPr>
                <a:t>   80</a:t>
              </a:r>
              <a:endParaRPr lang="en-US">
                <a:solidFill>
                  <a:srgbClr val="000000"/>
                </a:solidFill>
                <a:latin typeface="Times New Roman" pitchFamily="18" charset="0"/>
              </a:endParaRPr>
            </a:p>
          </p:txBody>
        </p:sp>
        <p:sp>
          <p:nvSpPr>
            <p:cNvPr id="18" name="Text Box 58"/>
            <p:cNvSpPr txBox="1">
              <a:spLocks noChangeArrowheads="1"/>
            </p:cNvSpPr>
            <p:nvPr/>
          </p:nvSpPr>
          <p:spPr bwMode="auto">
            <a:xfrm>
              <a:off x="192" y="1094"/>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eaLnBrk="0" fontAlgn="base" hangingPunct="0">
                <a:spcBef>
                  <a:spcPct val="50000"/>
                </a:spcBef>
                <a:spcAft>
                  <a:spcPct val="0"/>
                </a:spcAft>
              </a:pPr>
              <a:r>
                <a:rPr lang="en-US" sz="2000">
                  <a:solidFill>
                    <a:srgbClr val="FFFFFF"/>
                  </a:solidFill>
                </a:rPr>
                <a:t>   90</a:t>
              </a:r>
              <a:endParaRPr lang="en-US">
                <a:solidFill>
                  <a:srgbClr val="000000"/>
                </a:solidFill>
                <a:latin typeface="Times New Roman" pitchFamily="18" charset="0"/>
              </a:endParaRPr>
            </a:p>
          </p:txBody>
        </p:sp>
        <p:sp>
          <p:nvSpPr>
            <p:cNvPr id="2177" name="Text Box 59"/>
            <p:cNvSpPr txBox="1">
              <a:spLocks noChangeArrowheads="1"/>
            </p:cNvSpPr>
            <p:nvPr/>
          </p:nvSpPr>
          <p:spPr bwMode="auto">
            <a:xfrm>
              <a:off x="144" y="864"/>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eaLnBrk="0" fontAlgn="base" hangingPunct="0">
                <a:spcBef>
                  <a:spcPct val="50000"/>
                </a:spcBef>
                <a:spcAft>
                  <a:spcPct val="0"/>
                </a:spcAft>
              </a:pPr>
              <a:r>
                <a:rPr lang="en-US" sz="2000">
                  <a:solidFill>
                    <a:srgbClr val="FFFFFF"/>
                  </a:solidFill>
                </a:rPr>
                <a:t>   100</a:t>
              </a:r>
              <a:endParaRPr lang="en-US">
                <a:solidFill>
                  <a:srgbClr val="000000"/>
                </a:solidFill>
                <a:latin typeface="Times New Roman" pitchFamily="18" charset="0"/>
              </a:endParaRPr>
            </a:p>
          </p:txBody>
        </p:sp>
      </p:grpSp>
      <p:sp>
        <p:nvSpPr>
          <p:cNvPr id="2109" name="Text Box 61"/>
          <p:cNvSpPr txBox="1">
            <a:spLocks noChangeArrowheads="1"/>
          </p:cNvSpPr>
          <p:nvPr/>
        </p:nvSpPr>
        <p:spPr bwMode="auto">
          <a:xfrm>
            <a:off x="3124200" y="5334001"/>
            <a:ext cx="7467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eaLnBrk="0" fontAlgn="base" hangingPunct="0">
              <a:spcBef>
                <a:spcPct val="50000"/>
              </a:spcBef>
              <a:spcAft>
                <a:spcPct val="0"/>
              </a:spcAft>
            </a:pPr>
            <a:r>
              <a:rPr lang="en-US" sz="2000">
                <a:solidFill>
                  <a:srgbClr val="FFFFFF"/>
                </a:solidFill>
              </a:rPr>
              <a:t> 1    2    3    4    5    6    7    8    9   10   11   12   13  14  15  16</a:t>
            </a:r>
            <a:endParaRPr lang="en-US" sz="2000">
              <a:solidFill>
                <a:srgbClr val="000000"/>
              </a:solidFill>
              <a:latin typeface="Times New Roman" pitchFamily="18" charset="0"/>
            </a:endParaRPr>
          </a:p>
        </p:txBody>
      </p:sp>
      <p:sp>
        <p:nvSpPr>
          <p:cNvPr id="2110" name="Text Box 62"/>
          <p:cNvSpPr txBox="1">
            <a:spLocks noChangeArrowheads="1"/>
          </p:cNvSpPr>
          <p:nvPr/>
        </p:nvSpPr>
        <p:spPr bwMode="auto">
          <a:xfrm>
            <a:off x="5181600" y="5943600"/>
            <a:ext cx="3124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eaLnBrk="0" fontAlgn="base" hangingPunct="0">
              <a:spcBef>
                <a:spcPct val="50000"/>
              </a:spcBef>
              <a:spcAft>
                <a:spcPct val="0"/>
              </a:spcAft>
            </a:pPr>
            <a:r>
              <a:rPr lang="en-US">
                <a:solidFill>
                  <a:srgbClr val="FFFFFF"/>
                </a:solidFill>
              </a:rPr>
              <a:t>Time (minutes)</a:t>
            </a:r>
            <a:endParaRPr lang="en-US">
              <a:solidFill>
                <a:srgbClr val="000000"/>
              </a:solidFill>
              <a:latin typeface="Times New Roman" pitchFamily="18" charset="0"/>
            </a:endParaRPr>
          </a:p>
        </p:txBody>
      </p:sp>
      <p:sp>
        <p:nvSpPr>
          <p:cNvPr id="2112" name="Text Box 64"/>
          <p:cNvSpPr txBox="1">
            <a:spLocks noChangeArrowheads="1"/>
          </p:cNvSpPr>
          <p:nvPr/>
        </p:nvSpPr>
        <p:spPr bwMode="auto">
          <a:xfrm rot="-5400000">
            <a:off x="342900" y="2913063"/>
            <a:ext cx="3124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eaLnBrk="0" fontAlgn="base" hangingPunct="0">
              <a:spcBef>
                <a:spcPct val="50000"/>
              </a:spcBef>
              <a:spcAft>
                <a:spcPct val="0"/>
              </a:spcAft>
            </a:pPr>
            <a:r>
              <a:rPr lang="en-US">
                <a:solidFill>
                  <a:srgbClr val="FFFFFF"/>
                </a:solidFill>
              </a:rPr>
              <a:t>Temperature (°C)</a:t>
            </a:r>
            <a:endParaRPr lang="en-US">
              <a:solidFill>
                <a:srgbClr val="000000"/>
              </a:solidFill>
              <a:latin typeface="Times New Roman" pitchFamily="18" charset="0"/>
            </a:endParaRPr>
          </a:p>
        </p:txBody>
      </p:sp>
      <p:sp>
        <p:nvSpPr>
          <p:cNvPr id="2120" name="Freeform 72"/>
          <p:cNvSpPr>
            <a:spLocks/>
          </p:cNvSpPr>
          <p:nvPr/>
        </p:nvSpPr>
        <p:spPr bwMode="auto">
          <a:xfrm>
            <a:off x="2971800" y="5029200"/>
            <a:ext cx="1143000" cy="762000"/>
          </a:xfrm>
          <a:custGeom>
            <a:avLst/>
            <a:gdLst>
              <a:gd name="T0" fmla="*/ 0 w 528"/>
              <a:gd name="T1" fmla="*/ 756046875 h 768"/>
              <a:gd name="T2" fmla="*/ 674818108 w 528"/>
              <a:gd name="T3" fmla="*/ 283517578 h 768"/>
              <a:gd name="T4" fmla="*/ 2147483647 w 528"/>
              <a:gd name="T5" fmla="*/ 0 h 768"/>
              <a:gd name="T6" fmla="*/ 0 60000 65536"/>
              <a:gd name="T7" fmla="*/ 0 60000 65536"/>
              <a:gd name="T8" fmla="*/ 0 60000 65536"/>
              <a:gd name="T9" fmla="*/ 0 w 528"/>
              <a:gd name="T10" fmla="*/ 0 h 768"/>
              <a:gd name="T11" fmla="*/ 528 w 528"/>
              <a:gd name="T12" fmla="*/ 768 h 768"/>
            </a:gdLst>
            <a:ahLst/>
            <a:cxnLst>
              <a:cxn ang="T6">
                <a:pos x="T0" y="T1"/>
              </a:cxn>
              <a:cxn ang="T7">
                <a:pos x="T2" y="T3"/>
              </a:cxn>
              <a:cxn ang="T8">
                <a:pos x="T4" y="T5"/>
              </a:cxn>
            </a:cxnLst>
            <a:rect l="T9" t="T10" r="T11" b="T12"/>
            <a:pathLst>
              <a:path w="528" h="768">
                <a:moveTo>
                  <a:pt x="0" y="768"/>
                </a:moveTo>
                <a:cubicBezTo>
                  <a:pt x="28" y="592"/>
                  <a:pt x="56" y="416"/>
                  <a:pt x="144" y="288"/>
                </a:cubicBezTo>
                <a:cubicBezTo>
                  <a:pt x="232" y="160"/>
                  <a:pt x="380" y="80"/>
                  <a:pt x="528" y="0"/>
                </a:cubicBezTo>
              </a:path>
            </a:pathLst>
          </a:custGeom>
          <a:noFill/>
          <a:ln w="28575" cmpd="sng">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23" name="Line 75"/>
          <p:cNvSpPr>
            <a:spLocks noChangeShapeType="1"/>
          </p:cNvSpPr>
          <p:nvPr/>
        </p:nvSpPr>
        <p:spPr bwMode="auto">
          <a:xfrm>
            <a:off x="4114800" y="5029200"/>
            <a:ext cx="914400" cy="1588"/>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grpSp>
        <p:nvGrpSpPr>
          <p:cNvPr id="6" name="Group 85"/>
          <p:cNvGrpSpPr>
            <a:grpSpLocks/>
          </p:cNvGrpSpPr>
          <p:nvPr/>
        </p:nvGrpSpPr>
        <p:grpSpPr bwMode="auto">
          <a:xfrm>
            <a:off x="5029200" y="1219200"/>
            <a:ext cx="4876800" cy="3848100"/>
            <a:chOff x="2256" y="960"/>
            <a:chExt cx="3072" cy="2424"/>
          </a:xfrm>
        </p:grpSpPr>
        <p:sp>
          <p:nvSpPr>
            <p:cNvPr id="2161" name="Freeform 76"/>
            <p:cNvSpPr>
              <a:spLocks/>
            </p:cNvSpPr>
            <p:nvPr/>
          </p:nvSpPr>
          <p:spPr bwMode="auto">
            <a:xfrm>
              <a:off x="2256" y="2064"/>
              <a:ext cx="1632" cy="1320"/>
            </a:xfrm>
            <a:custGeom>
              <a:avLst/>
              <a:gdLst>
                <a:gd name="T0" fmla="*/ 0 w 1632"/>
                <a:gd name="T1" fmla="*/ 1296 h 1320"/>
                <a:gd name="T2" fmla="*/ 624 w 1632"/>
                <a:gd name="T3" fmla="*/ 1104 h 1320"/>
                <a:gd name="T4" fmla="*/ 1632 w 1632"/>
                <a:gd name="T5" fmla="*/ 0 h 1320"/>
                <a:gd name="T6" fmla="*/ 0 60000 65536"/>
                <a:gd name="T7" fmla="*/ 0 60000 65536"/>
                <a:gd name="T8" fmla="*/ 0 60000 65536"/>
                <a:gd name="T9" fmla="*/ 0 w 1632"/>
                <a:gd name="T10" fmla="*/ 0 h 1320"/>
                <a:gd name="T11" fmla="*/ 1632 w 1632"/>
                <a:gd name="T12" fmla="*/ 1320 h 1320"/>
              </a:gdLst>
              <a:ahLst/>
              <a:cxnLst>
                <a:cxn ang="T6">
                  <a:pos x="T0" y="T1"/>
                </a:cxn>
                <a:cxn ang="T7">
                  <a:pos x="T2" y="T3"/>
                </a:cxn>
                <a:cxn ang="T8">
                  <a:pos x="T4" y="T5"/>
                </a:cxn>
              </a:cxnLst>
              <a:rect l="T9" t="T10" r="T11" b="T12"/>
              <a:pathLst>
                <a:path w="1632" h="1320">
                  <a:moveTo>
                    <a:pt x="0" y="1296"/>
                  </a:moveTo>
                  <a:cubicBezTo>
                    <a:pt x="176" y="1308"/>
                    <a:pt x="352" y="1320"/>
                    <a:pt x="624" y="1104"/>
                  </a:cubicBezTo>
                  <a:cubicBezTo>
                    <a:pt x="896" y="888"/>
                    <a:pt x="1264" y="444"/>
                    <a:pt x="1632" y="0"/>
                  </a:cubicBezTo>
                </a:path>
              </a:pathLst>
            </a:custGeom>
            <a:noFill/>
            <a:ln w="28575" cmpd="sng">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grpSp>
          <p:nvGrpSpPr>
            <p:cNvPr id="2162" name="Group 84"/>
            <p:cNvGrpSpPr>
              <a:grpSpLocks/>
            </p:cNvGrpSpPr>
            <p:nvPr/>
          </p:nvGrpSpPr>
          <p:grpSpPr bwMode="auto">
            <a:xfrm>
              <a:off x="3888" y="960"/>
              <a:ext cx="1440" cy="1104"/>
              <a:chOff x="3888" y="960"/>
              <a:chExt cx="1440" cy="1104"/>
            </a:xfrm>
          </p:grpSpPr>
          <p:sp>
            <p:nvSpPr>
              <p:cNvPr id="2163" name="Line 77"/>
              <p:cNvSpPr>
                <a:spLocks noChangeShapeType="1"/>
              </p:cNvSpPr>
              <p:nvPr/>
            </p:nvSpPr>
            <p:spPr bwMode="auto">
              <a:xfrm flipV="1">
                <a:off x="3888" y="1248"/>
                <a:ext cx="672" cy="816"/>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64" name="Freeform 82"/>
              <p:cNvSpPr>
                <a:spLocks/>
              </p:cNvSpPr>
              <p:nvPr/>
            </p:nvSpPr>
            <p:spPr bwMode="auto">
              <a:xfrm>
                <a:off x="4560" y="960"/>
                <a:ext cx="768" cy="288"/>
              </a:xfrm>
              <a:custGeom>
                <a:avLst/>
                <a:gdLst>
                  <a:gd name="T0" fmla="*/ 0 w 768"/>
                  <a:gd name="T1" fmla="*/ 288 h 288"/>
                  <a:gd name="T2" fmla="*/ 336 w 768"/>
                  <a:gd name="T3" fmla="*/ 48 h 288"/>
                  <a:gd name="T4" fmla="*/ 768 w 768"/>
                  <a:gd name="T5" fmla="*/ 0 h 288"/>
                  <a:gd name="T6" fmla="*/ 0 60000 65536"/>
                  <a:gd name="T7" fmla="*/ 0 60000 65536"/>
                  <a:gd name="T8" fmla="*/ 0 60000 65536"/>
                  <a:gd name="T9" fmla="*/ 0 w 768"/>
                  <a:gd name="T10" fmla="*/ 0 h 288"/>
                  <a:gd name="T11" fmla="*/ 768 w 768"/>
                  <a:gd name="T12" fmla="*/ 288 h 288"/>
                </a:gdLst>
                <a:ahLst/>
                <a:cxnLst>
                  <a:cxn ang="T6">
                    <a:pos x="T0" y="T1"/>
                  </a:cxn>
                  <a:cxn ang="T7">
                    <a:pos x="T2" y="T3"/>
                  </a:cxn>
                  <a:cxn ang="T8">
                    <a:pos x="T4" y="T5"/>
                  </a:cxn>
                </a:cxnLst>
                <a:rect l="T9" t="T10" r="T11" b="T12"/>
                <a:pathLst>
                  <a:path w="768" h="288">
                    <a:moveTo>
                      <a:pt x="0" y="288"/>
                    </a:moveTo>
                    <a:cubicBezTo>
                      <a:pt x="104" y="192"/>
                      <a:pt x="208" y="96"/>
                      <a:pt x="336" y="48"/>
                    </a:cubicBezTo>
                    <a:cubicBezTo>
                      <a:pt x="464" y="0"/>
                      <a:pt x="616" y="0"/>
                      <a:pt x="768" y="0"/>
                    </a:cubicBezTo>
                  </a:path>
                </a:pathLst>
              </a:custGeom>
              <a:noFill/>
              <a:ln w="28575" cmpd="sng">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grpSp>
      </p:grpSp>
      <p:sp>
        <p:nvSpPr>
          <p:cNvPr id="2134" name="Text Box 86"/>
          <p:cNvSpPr txBox="1">
            <a:spLocks noChangeArrowheads="1"/>
          </p:cNvSpPr>
          <p:nvPr/>
        </p:nvSpPr>
        <p:spPr bwMode="auto">
          <a:xfrm>
            <a:off x="2438400" y="152401"/>
            <a:ext cx="7772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algn="ctr" eaLnBrk="0" fontAlgn="base" hangingPunct="0">
              <a:spcBef>
                <a:spcPct val="50000"/>
              </a:spcBef>
              <a:spcAft>
                <a:spcPct val="0"/>
              </a:spcAft>
            </a:pPr>
            <a:r>
              <a:rPr lang="en-US" u="sng">
                <a:solidFill>
                  <a:srgbClr val="FFFFFF"/>
                </a:solidFill>
              </a:rPr>
              <a:t>Graph to show how the temperature of ice changes as it is gently heated</a:t>
            </a:r>
            <a:endParaRPr lang="en-US" u="sng">
              <a:solidFill>
                <a:srgbClr val="000000"/>
              </a:solidFill>
              <a:latin typeface="Times New Roman" pitchFamily="18" charset="0"/>
            </a:endParaRPr>
          </a:p>
        </p:txBody>
      </p:sp>
      <p:grpSp>
        <p:nvGrpSpPr>
          <p:cNvPr id="8" name="Group 90"/>
          <p:cNvGrpSpPr>
            <a:grpSpLocks/>
          </p:cNvGrpSpPr>
          <p:nvPr/>
        </p:nvGrpSpPr>
        <p:grpSpPr bwMode="auto">
          <a:xfrm>
            <a:off x="3352800" y="5334000"/>
            <a:ext cx="3124200" cy="1384300"/>
            <a:chOff x="1152" y="3360"/>
            <a:chExt cx="1968" cy="872"/>
          </a:xfrm>
        </p:grpSpPr>
        <p:sp>
          <p:nvSpPr>
            <p:cNvPr id="2159" name="Text Box 88"/>
            <p:cNvSpPr txBox="1">
              <a:spLocks noChangeArrowheads="1"/>
            </p:cNvSpPr>
            <p:nvPr/>
          </p:nvSpPr>
          <p:spPr bwMode="auto">
            <a:xfrm>
              <a:off x="1440" y="3696"/>
              <a:ext cx="1680" cy="536"/>
            </a:xfrm>
            <a:prstGeom prst="rect">
              <a:avLst/>
            </a:prstGeom>
            <a:solidFill>
              <a:srgbClr val="FFFF00"/>
            </a:solidFill>
            <a:ln w="28575">
              <a:solidFill>
                <a:srgbClr val="FF3300"/>
              </a:solidFill>
              <a:miter lim="800000"/>
              <a:headEnd/>
              <a:tailEnd/>
            </a:ln>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algn="ctr" eaLnBrk="0" fontAlgn="base" hangingPunct="0">
                <a:spcBef>
                  <a:spcPct val="50000"/>
                </a:spcBef>
                <a:spcAft>
                  <a:spcPct val="0"/>
                </a:spcAft>
              </a:pPr>
              <a:r>
                <a:rPr lang="en-US" b="1"/>
                <a:t>Is it a solid, liquid or gas?</a:t>
              </a:r>
              <a:endParaRPr lang="en-US">
                <a:solidFill>
                  <a:srgbClr val="000000"/>
                </a:solidFill>
                <a:latin typeface="Times New Roman" pitchFamily="18" charset="0"/>
              </a:endParaRPr>
            </a:p>
          </p:txBody>
        </p:sp>
        <p:sp>
          <p:nvSpPr>
            <p:cNvPr id="2160" name="Line 89"/>
            <p:cNvSpPr>
              <a:spLocks noChangeShapeType="1"/>
            </p:cNvSpPr>
            <p:nvPr/>
          </p:nvSpPr>
          <p:spPr bwMode="auto">
            <a:xfrm flipH="1" flipV="1">
              <a:off x="1152" y="3360"/>
              <a:ext cx="288" cy="336"/>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grpSp>
      <p:sp>
        <p:nvSpPr>
          <p:cNvPr id="2140" name="Text Box 92"/>
          <p:cNvSpPr txBox="1">
            <a:spLocks noChangeArrowheads="1"/>
          </p:cNvSpPr>
          <p:nvPr/>
        </p:nvSpPr>
        <p:spPr bwMode="auto">
          <a:xfrm>
            <a:off x="3352800" y="5762626"/>
            <a:ext cx="1371600" cy="461665"/>
          </a:xfrm>
          <a:prstGeom prst="rect">
            <a:avLst/>
          </a:prstGeom>
          <a:solidFill>
            <a:srgbClr val="FFFF00"/>
          </a:solidFill>
          <a:ln w="28575">
            <a:solidFill>
              <a:srgbClr val="FF3300"/>
            </a:solidFill>
            <a:miter lim="800000"/>
            <a:headEnd/>
            <a:tailEnd/>
          </a:ln>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algn="ctr" eaLnBrk="0" fontAlgn="base" hangingPunct="0">
              <a:spcBef>
                <a:spcPct val="50000"/>
              </a:spcBef>
              <a:spcAft>
                <a:spcPct val="0"/>
              </a:spcAft>
            </a:pPr>
            <a:r>
              <a:rPr lang="en-US" b="1"/>
              <a:t>A solid</a:t>
            </a:r>
            <a:endParaRPr lang="en-US">
              <a:solidFill>
                <a:srgbClr val="000000"/>
              </a:solidFill>
              <a:latin typeface="Times New Roman" pitchFamily="18" charset="0"/>
            </a:endParaRPr>
          </a:p>
        </p:txBody>
      </p:sp>
      <p:grpSp>
        <p:nvGrpSpPr>
          <p:cNvPr id="9" name="Group 99"/>
          <p:cNvGrpSpPr>
            <a:grpSpLocks/>
          </p:cNvGrpSpPr>
          <p:nvPr/>
        </p:nvGrpSpPr>
        <p:grpSpPr bwMode="auto">
          <a:xfrm>
            <a:off x="3962400" y="2667000"/>
            <a:ext cx="3200400" cy="850900"/>
            <a:chOff x="1536" y="1680"/>
            <a:chExt cx="2016" cy="536"/>
          </a:xfrm>
        </p:grpSpPr>
        <p:sp>
          <p:nvSpPr>
            <p:cNvPr id="2157" name="Text Box 94"/>
            <p:cNvSpPr txBox="1">
              <a:spLocks noChangeArrowheads="1"/>
            </p:cNvSpPr>
            <p:nvPr/>
          </p:nvSpPr>
          <p:spPr bwMode="auto">
            <a:xfrm>
              <a:off x="1536" y="1680"/>
              <a:ext cx="1680" cy="536"/>
            </a:xfrm>
            <a:prstGeom prst="rect">
              <a:avLst/>
            </a:prstGeom>
            <a:solidFill>
              <a:srgbClr val="FFFF00"/>
            </a:solidFill>
            <a:ln w="28575">
              <a:solidFill>
                <a:srgbClr val="FF3300"/>
              </a:solidFill>
              <a:miter lim="800000"/>
              <a:headEnd/>
              <a:tailEnd/>
            </a:ln>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algn="ctr" eaLnBrk="0" fontAlgn="base" hangingPunct="0">
                <a:spcBef>
                  <a:spcPct val="50000"/>
                </a:spcBef>
                <a:spcAft>
                  <a:spcPct val="0"/>
                </a:spcAft>
              </a:pPr>
              <a:r>
                <a:rPr lang="en-US" b="1"/>
                <a:t>Is it a solid, liquid or gas?</a:t>
              </a:r>
              <a:endParaRPr lang="en-US">
                <a:solidFill>
                  <a:srgbClr val="000000"/>
                </a:solidFill>
                <a:latin typeface="Times New Roman" pitchFamily="18" charset="0"/>
              </a:endParaRPr>
            </a:p>
          </p:txBody>
        </p:sp>
        <p:sp>
          <p:nvSpPr>
            <p:cNvPr id="2158" name="Line 96"/>
            <p:cNvSpPr>
              <a:spLocks noChangeShapeType="1"/>
            </p:cNvSpPr>
            <p:nvPr/>
          </p:nvSpPr>
          <p:spPr bwMode="auto">
            <a:xfrm flipV="1">
              <a:off x="3216" y="2112"/>
              <a:ext cx="336" cy="96"/>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grpSp>
      <p:sp>
        <p:nvSpPr>
          <p:cNvPr id="2145" name="Text Box 97"/>
          <p:cNvSpPr txBox="1">
            <a:spLocks noChangeArrowheads="1"/>
          </p:cNvSpPr>
          <p:nvPr/>
        </p:nvSpPr>
        <p:spPr bwMode="auto">
          <a:xfrm>
            <a:off x="5029200" y="2895601"/>
            <a:ext cx="1371600" cy="461665"/>
          </a:xfrm>
          <a:prstGeom prst="rect">
            <a:avLst/>
          </a:prstGeom>
          <a:solidFill>
            <a:srgbClr val="FFFF00"/>
          </a:solidFill>
          <a:ln w="28575">
            <a:solidFill>
              <a:srgbClr val="FF3300"/>
            </a:solidFill>
            <a:miter lim="800000"/>
            <a:headEnd/>
            <a:tailEnd/>
          </a:ln>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algn="ctr" eaLnBrk="0" fontAlgn="base" hangingPunct="0">
              <a:spcBef>
                <a:spcPct val="50000"/>
              </a:spcBef>
              <a:spcAft>
                <a:spcPct val="0"/>
              </a:spcAft>
            </a:pPr>
            <a:r>
              <a:rPr lang="en-US" b="1"/>
              <a:t>A liquid</a:t>
            </a:r>
            <a:endParaRPr lang="en-US">
              <a:solidFill>
                <a:srgbClr val="000000"/>
              </a:solidFill>
              <a:latin typeface="Times New Roman" pitchFamily="18" charset="0"/>
            </a:endParaRPr>
          </a:p>
        </p:txBody>
      </p:sp>
      <p:grpSp>
        <p:nvGrpSpPr>
          <p:cNvPr id="10" name="Group 102"/>
          <p:cNvGrpSpPr>
            <a:grpSpLocks/>
          </p:cNvGrpSpPr>
          <p:nvPr/>
        </p:nvGrpSpPr>
        <p:grpSpPr bwMode="auto">
          <a:xfrm>
            <a:off x="6096000" y="304800"/>
            <a:ext cx="3429000" cy="914400"/>
            <a:chOff x="2880" y="192"/>
            <a:chExt cx="2160" cy="576"/>
          </a:xfrm>
        </p:grpSpPr>
        <p:sp>
          <p:nvSpPr>
            <p:cNvPr id="2155" name="Text Box 98"/>
            <p:cNvSpPr txBox="1">
              <a:spLocks noChangeArrowheads="1"/>
            </p:cNvSpPr>
            <p:nvPr/>
          </p:nvSpPr>
          <p:spPr bwMode="auto">
            <a:xfrm>
              <a:off x="2880" y="192"/>
              <a:ext cx="1680" cy="536"/>
            </a:xfrm>
            <a:prstGeom prst="rect">
              <a:avLst/>
            </a:prstGeom>
            <a:solidFill>
              <a:srgbClr val="FFFF00"/>
            </a:solidFill>
            <a:ln w="28575">
              <a:solidFill>
                <a:srgbClr val="FF3300"/>
              </a:solidFill>
              <a:miter lim="800000"/>
              <a:headEnd/>
              <a:tailEnd/>
            </a:ln>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algn="ctr" eaLnBrk="0" fontAlgn="base" hangingPunct="0">
                <a:spcBef>
                  <a:spcPct val="50000"/>
                </a:spcBef>
                <a:spcAft>
                  <a:spcPct val="0"/>
                </a:spcAft>
              </a:pPr>
              <a:r>
                <a:rPr lang="en-US" b="1"/>
                <a:t>Is it a solid, liquid or gas?</a:t>
              </a:r>
              <a:endParaRPr lang="en-US">
                <a:solidFill>
                  <a:srgbClr val="000000"/>
                </a:solidFill>
                <a:latin typeface="Times New Roman" pitchFamily="18" charset="0"/>
              </a:endParaRPr>
            </a:p>
          </p:txBody>
        </p:sp>
        <p:sp>
          <p:nvSpPr>
            <p:cNvPr id="2156" name="Line 100"/>
            <p:cNvSpPr>
              <a:spLocks noChangeShapeType="1"/>
            </p:cNvSpPr>
            <p:nvPr/>
          </p:nvSpPr>
          <p:spPr bwMode="auto">
            <a:xfrm>
              <a:off x="4560" y="720"/>
              <a:ext cx="480" cy="48"/>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grpSp>
      <p:sp>
        <p:nvSpPr>
          <p:cNvPr id="2149" name="Text Box 101"/>
          <p:cNvSpPr txBox="1">
            <a:spLocks noChangeArrowheads="1"/>
          </p:cNvSpPr>
          <p:nvPr/>
        </p:nvSpPr>
        <p:spPr bwMode="auto">
          <a:xfrm>
            <a:off x="6858000" y="1038226"/>
            <a:ext cx="1371600" cy="461665"/>
          </a:xfrm>
          <a:prstGeom prst="rect">
            <a:avLst/>
          </a:prstGeom>
          <a:solidFill>
            <a:srgbClr val="FFFF00"/>
          </a:solidFill>
          <a:ln w="28575">
            <a:solidFill>
              <a:srgbClr val="FF3300"/>
            </a:solidFill>
            <a:miter lim="800000"/>
            <a:headEnd/>
            <a:tailEnd/>
          </a:ln>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algn="ctr" eaLnBrk="0" fontAlgn="base" hangingPunct="0">
              <a:spcBef>
                <a:spcPct val="50000"/>
              </a:spcBef>
              <a:spcAft>
                <a:spcPct val="0"/>
              </a:spcAft>
            </a:pPr>
            <a:r>
              <a:rPr lang="en-US" b="1"/>
              <a:t>A gas</a:t>
            </a:r>
            <a:endParaRPr lang="en-US">
              <a:solidFill>
                <a:srgbClr val="000000"/>
              </a:solidFill>
              <a:latin typeface="Times New Roman" pitchFamily="18" charset="0"/>
            </a:endParaRPr>
          </a:p>
        </p:txBody>
      </p:sp>
      <p:grpSp>
        <p:nvGrpSpPr>
          <p:cNvPr id="11" name="Group 125"/>
          <p:cNvGrpSpPr>
            <a:grpSpLocks/>
          </p:cNvGrpSpPr>
          <p:nvPr/>
        </p:nvGrpSpPr>
        <p:grpSpPr bwMode="auto">
          <a:xfrm>
            <a:off x="1981200" y="203200"/>
            <a:ext cx="9525000" cy="6629400"/>
            <a:chOff x="4128" y="144"/>
            <a:chExt cx="6000" cy="4032"/>
          </a:xfrm>
        </p:grpSpPr>
        <p:grpSp>
          <p:nvGrpSpPr>
            <p:cNvPr id="2139" name="Group 105"/>
            <p:cNvGrpSpPr>
              <a:grpSpLocks/>
            </p:cNvGrpSpPr>
            <p:nvPr/>
          </p:nvGrpSpPr>
          <p:grpSpPr bwMode="auto">
            <a:xfrm>
              <a:off x="4128" y="144"/>
              <a:ext cx="5664" cy="4032"/>
              <a:chOff x="336" y="480"/>
              <a:chExt cx="5280" cy="3456"/>
            </a:xfrm>
          </p:grpSpPr>
          <p:sp>
            <p:nvSpPr>
              <p:cNvPr id="2153" name="Rectangle 103"/>
              <p:cNvSpPr>
                <a:spLocks noChangeArrowheads="1"/>
              </p:cNvSpPr>
              <p:nvPr/>
            </p:nvSpPr>
            <p:spPr bwMode="auto">
              <a:xfrm>
                <a:off x="336" y="480"/>
                <a:ext cx="5280" cy="3456"/>
              </a:xfrm>
              <a:prstGeom prst="rect">
                <a:avLst/>
              </a:prstGeom>
              <a:solidFill>
                <a:schemeClr val="tx1"/>
              </a:solidFill>
              <a:ln w="9525">
                <a:solidFill>
                  <a:schemeClr val="bg1"/>
                </a:solidFill>
                <a:miter lim="800000"/>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54" name="Line 104"/>
              <p:cNvSpPr>
                <a:spLocks noChangeShapeType="1"/>
              </p:cNvSpPr>
              <p:nvPr/>
            </p:nvSpPr>
            <p:spPr bwMode="auto">
              <a:xfrm>
                <a:off x="336" y="2256"/>
                <a:ext cx="5280" cy="0"/>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grpSp>
        <p:sp>
          <p:nvSpPr>
            <p:cNvPr id="19" name="Line 106"/>
            <p:cNvSpPr>
              <a:spLocks noChangeShapeType="1"/>
            </p:cNvSpPr>
            <p:nvPr/>
          </p:nvSpPr>
          <p:spPr bwMode="auto">
            <a:xfrm>
              <a:off x="4512" y="2256"/>
              <a:ext cx="0" cy="768"/>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41" name="Line 107"/>
            <p:cNvSpPr>
              <a:spLocks noChangeShapeType="1"/>
            </p:cNvSpPr>
            <p:nvPr/>
          </p:nvSpPr>
          <p:spPr bwMode="auto">
            <a:xfrm>
              <a:off x="5808" y="2256"/>
              <a:ext cx="0" cy="768"/>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42" name="Line 108"/>
            <p:cNvSpPr>
              <a:spLocks noChangeShapeType="1"/>
            </p:cNvSpPr>
            <p:nvPr/>
          </p:nvSpPr>
          <p:spPr bwMode="auto">
            <a:xfrm>
              <a:off x="7104" y="2256"/>
              <a:ext cx="0" cy="768"/>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43" name="Line 109"/>
            <p:cNvSpPr>
              <a:spLocks noChangeShapeType="1"/>
            </p:cNvSpPr>
            <p:nvPr/>
          </p:nvSpPr>
          <p:spPr bwMode="auto">
            <a:xfrm>
              <a:off x="8352" y="2256"/>
              <a:ext cx="0" cy="768"/>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44" name="Line 110"/>
            <p:cNvSpPr>
              <a:spLocks noChangeShapeType="1"/>
            </p:cNvSpPr>
            <p:nvPr/>
          </p:nvSpPr>
          <p:spPr bwMode="auto">
            <a:xfrm>
              <a:off x="9552" y="2256"/>
              <a:ext cx="0" cy="768"/>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0" name="Text Box 111"/>
            <p:cNvSpPr txBox="1">
              <a:spLocks noChangeArrowheads="1"/>
            </p:cNvSpPr>
            <p:nvPr/>
          </p:nvSpPr>
          <p:spPr bwMode="auto">
            <a:xfrm>
              <a:off x="4320" y="3024"/>
              <a:ext cx="816" cy="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eaLnBrk="0" fontAlgn="base" hangingPunct="0">
                <a:spcBef>
                  <a:spcPct val="50000"/>
                </a:spcBef>
                <a:spcAft>
                  <a:spcPct val="0"/>
                </a:spcAft>
              </a:pPr>
              <a:r>
                <a:rPr lang="en-US" sz="7200">
                  <a:solidFill>
                    <a:srgbClr val="FFFFFF"/>
                  </a:solidFill>
                </a:rPr>
                <a:t>2</a:t>
              </a:r>
              <a:endParaRPr lang="en-US"/>
            </a:p>
          </p:txBody>
        </p:sp>
        <p:sp>
          <p:nvSpPr>
            <p:cNvPr id="2146" name="Text Box 112"/>
            <p:cNvSpPr txBox="1">
              <a:spLocks noChangeArrowheads="1"/>
            </p:cNvSpPr>
            <p:nvPr/>
          </p:nvSpPr>
          <p:spPr bwMode="auto">
            <a:xfrm>
              <a:off x="5568" y="3024"/>
              <a:ext cx="816" cy="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eaLnBrk="0" fontAlgn="base" hangingPunct="0">
                <a:spcBef>
                  <a:spcPct val="50000"/>
                </a:spcBef>
                <a:spcAft>
                  <a:spcPct val="0"/>
                </a:spcAft>
              </a:pPr>
              <a:r>
                <a:rPr lang="en-US" sz="7200">
                  <a:solidFill>
                    <a:srgbClr val="FFFFFF"/>
                  </a:solidFill>
                </a:rPr>
                <a:t>3</a:t>
              </a:r>
              <a:endParaRPr lang="en-US"/>
            </a:p>
          </p:txBody>
        </p:sp>
        <p:sp>
          <p:nvSpPr>
            <p:cNvPr id="2147" name="Text Box 113"/>
            <p:cNvSpPr txBox="1">
              <a:spLocks noChangeArrowheads="1"/>
            </p:cNvSpPr>
            <p:nvPr/>
          </p:nvSpPr>
          <p:spPr bwMode="auto">
            <a:xfrm>
              <a:off x="6864" y="3024"/>
              <a:ext cx="816" cy="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eaLnBrk="0" fontAlgn="base" hangingPunct="0">
                <a:spcBef>
                  <a:spcPct val="50000"/>
                </a:spcBef>
                <a:spcAft>
                  <a:spcPct val="0"/>
                </a:spcAft>
              </a:pPr>
              <a:r>
                <a:rPr lang="en-US" sz="7200">
                  <a:solidFill>
                    <a:srgbClr val="FFFFFF"/>
                  </a:solidFill>
                </a:rPr>
                <a:t>4</a:t>
              </a:r>
              <a:endParaRPr lang="en-US"/>
            </a:p>
          </p:txBody>
        </p:sp>
        <p:sp>
          <p:nvSpPr>
            <p:cNvPr id="2148" name="Text Box 114"/>
            <p:cNvSpPr txBox="1">
              <a:spLocks noChangeArrowheads="1"/>
            </p:cNvSpPr>
            <p:nvPr/>
          </p:nvSpPr>
          <p:spPr bwMode="auto">
            <a:xfrm>
              <a:off x="8112" y="3024"/>
              <a:ext cx="816" cy="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eaLnBrk="0" fontAlgn="base" hangingPunct="0">
                <a:spcBef>
                  <a:spcPct val="50000"/>
                </a:spcBef>
                <a:spcAft>
                  <a:spcPct val="0"/>
                </a:spcAft>
              </a:pPr>
              <a:r>
                <a:rPr lang="en-US" sz="7200">
                  <a:solidFill>
                    <a:srgbClr val="FFFFFF"/>
                  </a:solidFill>
                </a:rPr>
                <a:t>5</a:t>
              </a:r>
              <a:endParaRPr lang="en-US"/>
            </a:p>
          </p:txBody>
        </p:sp>
        <p:sp>
          <p:nvSpPr>
            <p:cNvPr id="21" name="Text Box 115"/>
            <p:cNvSpPr txBox="1">
              <a:spLocks noChangeArrowheads="1"/>
            </p:cNvSpPr>
            <p:nvPr/>
          </p:nvSpPr>
          <p:spPr bwMode="auto">
            <a:xfrm>
              <a:off x="9312" y="3024"/>
              <a:ext cx="816" cy="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eaLnBrk="0" fontAlgn="base" hangingPunct="0">
                <a:spcBef>
                  <a:spcPct val="50000"/>
                </a:spcBef>
                <a:spcAft>
                  <a:spcPct val="0"/>
                </a:spcAft>
              </a:pPr>
              <a:r>
                <a:rPr lang="en-US" sz="7200">
                  <a:solidFill>
                    <a:srgbClr val="FFFFFF"/>
                  </a:solidFill>
                </a:rPr>
                <a:t>6</a:t>
              </a:r>
              <a:endParaRPr lang="en-US"/>
            </a:p>
          </p:txBody>
        </p:sp>
        <p:sp>
          <p:nvSpPr>
            <p:cNvPr id="2150" name="Line 117"/>
            <p:cNvSpPr>
              <a:spLocks noChangeShapeType="1"/>
            </p:cNvSpPr>
            <p:nvPr/>
          </p:nvSpPr>
          <p:spPr bwMode="auto">
            <a:xfrm>
              <a:off x="5280" y="2208"/>
              <a:ext cx="3936" cy="0"/>
            </a:xfrm>
            <a:prstGeom prst="line">
              <a:avLst/>
            </a:prstGeom>
            <a:noFill/>
            <a:ln w="101600">
              <a:solidFill>
                <a:srgbClr val="FF3300"/>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51" name="Line 118"/>
            <p:cNvSpPr>
              <a:spLocks noChangeShapeType="1"/>
            </p:cNvSpPr>
            <p:nvPr/>
          </p:nvSpPr>
          <p:spPr bwMode="auto">
            <a:xfrm flipV="1">
              <a:off x="9168" y="1920"/>
              <a:ext cx="624" cy="288"/>
            </a:xfrm>
            <a:prstGeom prst="line">
              <a:avLst/>
            </a:prstGeom>
            <a:noFill/>
            <a:ln w="101600">
              <a:solidFill>
                <a:srgbClr val="FF3300"/>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52" name="Line 122"/>
            <p:cNvSpPr>
              <a:spLocks noChangeShapeType="1"/>
            </p:cNvSpPr>
            <p:nvPr/>
          </p:nvSpPr>
          <p:spPr bwMode="auto">
            <a:xfrm flipH="1">
              <a:off x="4128" y="2208"/>
              <a:ext cx="1152" cy="528"/>
            </a:xfrm>
            <a:prstGeom prst="line">
              <a:avLst/>
            </a:prstGeom>
            <a:noFill/>
            <a:ln w="101600">
              <a:solidFill>
                <a:srgbClr val="FF3300"/>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grpSp>
      <p:grpSp>
        <p:nvGrpSpPr>
          <p:cNvPr id="13" name="Group 193"/>
          <p:cNvGrpSpPr>
            <a:grpSpLocks/>
          </p:cNvGrpSpPr>
          <p:nvPr/>
        </p:nvGrpSpPr>
        <p:grpSpPr bwMode="auto">
          <a:xfrm>
            <a:off x="2057400" y="609600"/>
            <a:ext cx="8186738" cy="1752600"/>
            <a:chOff x="336" y="384"/>
            <a:chExt cx="5157" cy="1104"/>
          </a:xfrm>
        </p:grpSpPr>
        <p:sp>
          <p:nvSpPr>
            <p:cNvPr id="2137" name="Text Box 123"/>
            <p:cNvSpPr txBox="1">
              <a:spLocks noChangeArrowheads="1"/>
            </p:cNvSpPr>
            <p:nvPr/>
          </p:nvSpPr>
          <p:spPr bwMode="auto">
            <a:xfrm>
              <a:off x="336" y="384"/>
              <a:ext cx="5040" cy="756"/>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eaLnBrk="0" fontAlgn="base" hangingPunct="0">
                <a:spcBef>
                  <a:spcPct val="50000"/>
                </a:spcBef>
                <a:spcAft>
                  <a:spcPct val="0"/>
                </a:spcAft>
              </a:pPr>
              <a:r>
                <a:rPr lang="en-US"/>
                <a:t>This part of the graph is a flat line.  It shows that even though the ice is still being heated, it stays as ice for 3 minutes.  </a:t>
              </a:r>
            </a:p>
          </p:txBody>
        </p:sp>
        <p:sp>
          <p:nvSpPr>
            <p:cNvPr id="2138" name="Rectangle 124"/>
            <p:cNvSpPr>
              <a:spLocks noChangeArrowheads="1"/>
            </p:cNvSpPr>
            <p:nvPr/>
          </p:nvSpPr>
          <p:spPr bwMode="auto">
            <a:xfrm>
              <a:off x="336" y="1200"/>
              <a:ext cx="5157" cy="2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fontAlgn="base" hangingPunct="0">
                <a:spcBef>
                  <a:spcPct val="50000"/>
                </a:spcBef>
                <a:spcAft>
                  <a:spcPct val="0"/>
                </a:spcAft>
              </a:pPr>
              <a:r>
                <a:rPr lang="en-US" sz="2400">
                  <a:solidFill>
                    <a:srgbClr val="FF3300"/>
                  </a:solidFill>
                  <a:latin typeface="Comic Sans MS" pitchFamily="66" charset="0"/>
                </a:rPr>
                <a:t>Why does the ice not change into a liquid straight away?</a:t>
              </a:r>
            </a:p>
          </p:txBody>
        </p:sp>
      </p:grpSp>
      <p:sp>
        <p:nvSpPr>
          <p:cNvPr id="2174" name="Text Box 126"/>
          <p:cNvSpPr txBox="1">
            <a:spLocks noChangeArrowheads="1"/>
          </p:cNvSpPr>
          <p:nvPr/>
        </p:nvSpPr>
        <p:spPr bwMode="auto">
          <a:xfrm>
            <a:off x="2057400" y="304801"/>
            <a:ext cx="8077200" cy="83099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eaLnBrk="0" fontAlgn="base" hangingPunct="0">
              <a:spcBef>
                <a:spcPct val="50000"/>
              </a:spcBef>
              <a:spcAft>
                <a:spcPct val="0"/>
              </a:spcAft>
            </a:pPr>
            <a:r>
              <a:rPr lang="en-US">
                <a:solidFill>
                  <a:srgbClr val="FFFF00"/>
                </a:solidFill>
              </a:rPr>
              <a:t>For the ice to change into water the strong forces holding the particles together have to be broken.</a:t>
            </a:r>
            <a:endParaRPr lang="en-US"/>
          </a:p>
        </p:txBody>
      </p:sp>
      <p:sp>
        <p:nvSpPr>
          <p:cNvPr id="2175" name="Text Box 127"/>
          <p:cNvSpPr txBox="1">
            <a:spLocks noChangeArrowheads="1"/>
          </p:cNvSpPr>
          <p:nvPr/>
        </p:nvSpPr>
        <p:spPr bwMode="auto">
          <a:xfrm>
            <a:off x="2057400" y="2895600"/>
            <a:ext cx="8077200" cy="4572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eaLnBrk="0" fontAlgn="base" hangingPunct="0">
              <a:spcBef>
                <a:spcPct val="50000"/>
              </a:spcBef>
              <a:spcAft>
                <a:spcPct val="0"/>
              </a:spcAft>
            </a:pPr>
            <a:r>
              <a:rPr lang="en-US">
                <a:solidFill>
                  <a:srgbClr val="FFFF00"/>
                </a:solidFill>
              </a:rPr>
              <a:t>This requires a lot of energy.</a:t>
            </a:r>
            <a:endParaRPr lang="en-US"/>
          </a:p>
        </p:txBody>
      </p:sp>
      <p:sp>
        <p:nvSpPr>
          <p:cNvPr id="2176" name="Text Box 128"/>
          <p:cNvSpPr txBox="1">
            <a:spLocks noChangeArrowheads="1"/>
          </p:cNvSpPr>
          <p:nvPr/>
        </p:nvSpPr>
        <p:spPr bwMode="auto">
          <a:xfrm>
            <a:off x="2209800" y="5867400"/>
            <a:ext cx="8305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eaLnBrk="0" fontAlgn="base" hangingPunct="0">
              <a:spcBef>
                <a:spcPct val="50000"/>
              </a:spcBef>
              <a:spcAft>
                <a:spcPct val="0"/>
              </a:spcAft>
            </a:pPr>
            <a:r>
              <a:rPr lang="en-US" sz="2200">
                <a:solidFill>
                  <a:srgbClr val="FFFF00"/>
                </a:solidFill>
              </a:rPr>
              <a:t>The heat being supplied to the ice during these three minutes is getting used up breaking the bonds between the particles.</a:t>
            </a:r>
            <a:endParaRPr lang="en-US"/>
          </a:p>
        </p:txBody>
      </p:sp>
      <p:grpSp>
        <p:nvGrpSpPr>
          <p:cNvPr id="14" name="Group 194"/>
          <p:cNvGrpSpPr>
            <a:grpSpLocks/>
          </p:cNvGrpSpPr>
          <p:nvPr/>
        </p:nvGrpSpPr>
        <p:grpSpPr bwMode="auto">
          <a:xfrm>
            <a:off x="3048000" y="3733800"/>
            <a:ext cx="6858000" cy="2209800"/>
            <a:chOff x="960" y="2352"/>
            <a:chExt cx="4320" cy="1392"/>
          </a:xfrm>
        </p:grpSpPr>
        <p:sp>
          <p:nvSpPr>
            <p:cNvPr id="2135" name="Line 129"/>
            <p:cNvSpPr>
              <a:spLocks noChangeShapeType="1"/>
            </p:cNvSpPr>
            <p:nvPr/>
          </p:nvSpPr>
          <p:spPr bwMode="auto">
            <a:xfrm flipV="1">
              <a:off x="960" y="2352"/>
              <a:ext cx="288" cy="1296"/>
            </a:xfrm>
            <a:prstGeom prst="line">
              <a:avLst/>
            </a:prstGeom>
            <a:noFill/>
            <a:ln w="9525">
              <a:solidFill>
                <a:srgbClr val="FFFF00"/>
              </a:solidFill>
              <a:round/>
              <a:headEnd/>
              <a:tailEnd type="triangle" w="med" len="me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36" name="Line 130"/>
            <p:cNvSpPr>
              <a:spLocks noChangeShapeType="1"/>
            </p:cNvSpPr>
            <p:nvPr/>
          </p:nvSpPr>
          <p:spPr bwMode="auto">
            <a:xfrm flipH="1" flipV="1">
              <a:off x="5136" y="2400"/>
              <a:ext cx="144" cy="1344"/>
            </a:xfrm>
            <a:prstGeom prst="line">
              <a:avLst/>
            </a:prstGeom>
            <a:noFill/>
            <a:ln w="9525">
              <a:solidFill>
                <a:srgbClr val="FFFF00"/>
              </a:solidFill>
              <a:round/>
              <a:headEnd/>
              <a:tailEnd type="triangle" w="med" len="me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grpSp>
      <p:grpSp>
        <p:nvGrpSpPr>
          <p:cNvPr id="15" name="Group 162"/>
          <p:cNvGrpSpPr>
            <a:grpSpLocks/>
          </p:cNvGrpSpPr>
          <p:nvPr/>
        </p:nvGrpSpPr>
        <p:grpSpPr bwMode="auto">
          <a:xfrm>
            <a:off x="3048000" y="1219200"/>
            <a:ext cx="1828800" cy="1524000"/>
            <a:chOff x="960" y="768"/>
            <a:chExt cx="1152" cy="960"/>
          </a:xfrm>
        </p:grpSpPr>
        <p:sp>
          <p:nvSpPr>
            <p:cNvPr id="2104" name="Rectangle 131"/>
            <p:cNvSpPr>
              <a:spLocks noChangeArrowheads="1"/>
            </p:cNvSpPr>
            <p:nvPr/>
          </p:nvSpPr>
          <p:spPr bwMode="auto">
            <a:xfrm>
              <a:off x="960" y="768"/>
              <a:ext cx="1152" cy="960"/>
            </a:xfrm>
            <a:prstGeom prst="rect">
              <a:avLst/>
            </a:prstGeom>
            <a:solidFill>
              <a:schemeClr val="bg1"/>
            </a:solidFill>
            <a:ln w="9525">
              <a:solidFill>
                <a:schemeClr val="tx1"/>
              </a:solidFill>
              <a:miter lim="800000"/>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05" name="Oval 132"/>
            <p:cNvSpPr>
              <a:spLocks noChangeArrowheads="1"/>
            </p:cNvSpPr>
            <p:nvPr/>
          </p:nvSpPr>
          <p:spPr bwMode="auto">
            <a:xfrm>
              <a:off x="960" y="768"/>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06" name="Oval 133"/>
            <p:cNvSpPr>
              <a:spLocks noChangeArrowheads="1"/>
            </p:cNvSpPr>
            <p:nvPr/>
          </p:nvSpPr>
          <p:spPr bwMode="auto">
            <a:xfrm>
              <a:off x="1152" y="768"/>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07" name="Oval 134"/>
            <p:cNvSpPr>
              <a:spLocks noChangeArrowheads="1"/>
            </p:cNvSpPr>
            <p:nvPr/>
          </p:nvSpPr>
          <p:spPr bwMode="auto">
            <a:xfrm>
              <a:off x="1344" y="768"/>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08" name="Oval 135"/>
            <p:cNvSpPr>
              <a:spLocks noChangeArrowheads="1"/>
            </p:cNvSpPr>
            <p:nvPr/>
          </p:nvSpPr>
          <p:spPr bwMode="auto">
            <a:xfrm>
              <a:off x="1536" y="768"/>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2" name="Oval 136"/>
            <p:cNvSpPr>
              <a:spLocks noChangeArrowheads="1"/>
            </p:cNvSpPr>
            <p:nvPr/>
          </p:nvSpPr>
          <p:spPr bwMode="auto">
            <a:xfrm>
              <a:off x="1728" y="768"/>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3" name="Oval 137"/>
            <p:cNvSpPr>
              <a:spLocks noChangeArrowheads="1"/>
            </p:cNvSpPr>
            <p:nvPr/>
          </p:nvSpPr>
          <p:spPr bwMode="auto">
            <a:xfrm>
              <a:off x="1920" y="768"/>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11" name="Oval 138"/>
            <p:cNvSpPr>
              <a:spLocks noChangeArrowheads="1"/>
            </p:cNvSpPr>
            <p:nvPr/>
          </p:nvSpPr>
          <p:spPr bwMode="auto">
            <a:xfrm>
              <a:off x="960" y="960"/>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4" name="Oval 139"/>
            <p:cNvSpPr>
              <a:spLocks noChangeArrowheads="1"/>
            </p:cNvSpPr>
            <p:nvPr/>
          </p:nvSpPr>
          <p:spPr bwMode="auto">
            <a:xfrm>
              <a:off x="1152" y="960"/>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13" name="Oval 140"/>
            <p:cNvSpPr>
              <a:spLocks noChangeArrowheads="1"/>
            </p:cNvSpPr>
            <p:nvPr/>
          </p:nvSpPr>
          <p:spPr bwMode="auto">
            <a:xfrm>
              <a:off x="1344" y="960"/>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14" name="Oval 141"/>
            <p:cNvSpPr>
              <a:spLocks noChangeArrowheads="1"/>
            </p:cNvSpPr>
            <p:nvPr/>
          </p:nvSpPr>
          <p:spPr bwMode="auto">
            <a:xfrm>
              <a:off x="1536" y="960"/>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15" name="Oval 142"/>
            <p:cNvSpPr>
              <a:spLocks noChangeArrowheads="1"/>
            </p:cNvSpPr>
            <p:nvPr/>
          </p:nvSpPr>
          <p:spPr bwMode="auto">
            <a:xfrm>
              <a:off x="1728" y="960"/>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16" name="Oval 143"/>
            <p:cNvSpPr>
              <a:spLocks noChangeArrowheads="1"/>
            </p:cNvSpPr>
            <p:nvPr/>
          </p:nvSpPr>
          <p:spPr bwMode="auto">
            <a:xfrm>
              <a:off x="1920" y="960"/>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17" name="Oval 144"/>
            <p:cNvSpPr>
              <a:spLocks noChangeArrowheads="1"/>
            </p:cNvSpPr>
            <p:nvPr/>
          </p:nvSpPr>
          <p:spPr bwMode="auto">
            <a:xfrm>
              <a:off x="960" y="1152"/>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18" name="Oval 145"/>
            <p:cNvSpPr>
              <a:spLocks noChangeArrowheads="1"/>
            </p:cNvSpPr>
            <p:nvPr/>
          </p:nvSpPr>
          <p:spPr bwMode="auto">
            <a:xfrm>
              <a:off x="1152" y="1152"/>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19" name="Oval 146"/>
            <p:cNvSpPr>
              <a:spLocks noChangeArrowheads="1"/>
            </p:cNvSpPr>
            <p:nvPr/>
          </p:nvSpPr>
          <p:spPr bwMode="auto">
            <a:xfrm>
              <a:off x="1344" y="1152"/>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5" name="Oval 147"/>
            <p:cNvSpPr>
              <a:spLocks noChangeArrowheads="1"/>
            </p:cNvSpPr>
            <p:nvPr/>
          </p:nvSpPr>
          <p:spPr bwMode="auto">
            <a:xfrm>
              <a:off x="1536" y="1152"/>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21" name="Oval 148"/>
            <p:cNvSpPr>
              <a:spLocks noChangeArrowheads="1"/>
            </p:cNvSpPr>
            <p:nvPr/>
          </p:nvSpPr>
          <p:spPr bwMode="auto">
            <a:xfrm>
              <a:off x="1728" y="1152"/>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22" name="Oval 149"/>
            <p:cNvSpPr>
              <a:spLocks noChangeArrowheads="1"/>
            </p:cNvSpPr>
            <p:nvPr/>
          </p:nvSpPr>
          <p:spPr bwMode="auto">
            <a:xfrm>
              <a:off x="1920" y="1152"/>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6" name="Oval 150"/>
            <p:cNvSpPr>
              <a:spLocks noChangeArrowheads="1"/>
            </p:cNvSpPr>
            <p:nvPr/>
          </p:nvSpPr>
          <p:spPr bwMode="auto">
            <a:xfrm>
              <a:off x="960" y="1344"/>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24" name="Oval 151"/>
            <p:cNvSpPr>
              <a:spLocks noChangeArrowheads="1"/>
            </p:cNvSpPr>
            <p:nvPr/>
          </p:nvSpPr>
          <p:spPr bwMode="auto">
            <a:xfrm>
              <a:off x="1152" y="1344"/>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25" name="Oval 152"/>
            <p:cNvSpPr>
              <a:spLocks noChangeArrowheads="1"/>
            </p:cNvSpPr>
            <p:nvPr/>
          </p:nvSpPr>
          <p:spPr bwMode="auto">
            <a:xfrm>
              <a:off x="1344" y="1344"/>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26" name="Oval 153"/>
            <p:cNvSpPr>
              <a:spLocks noChangeArrowheads="1"/>
            </p:cNvSpPr>
            <p:nvPr/>
          </p:nvSpPr>
          <p:spPr bwMode="auto">
            <a:xfrm>
              <a:off x="1536" y="1344"/>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27" name="Oval 154"/>
            <p:cNvSpPr>
              <a:spLocks noChangeArrowheads="1"/>
            </p:cNvSpPr>
            <p:nvPr/>
          </p:nvSpPr>
          <p:spPr bwMode="auto">
            <a:xfrm>
              <a:off x="1728" y="1344"/>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28" name="Oval 155"/>
            <p:cNvSpPr>
              <a:spLocks noChangeArrowheads="1"/>
            </p:cNvSpPr>
            <p:nvPr/>
          </p:nvSpPr>
          <p:spPr bwMode="auto">
            <a:xfrm>
              <a:off x="1920" y="1344"/>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29" name="Oval 156"/>
            <p:cNvSpPr>
              <a:spLocks noChangeArrowheads="1"/>
            </p:cNvSpPr>
            <p:nvPr/>
          </p:nvSpPr>
          <p:spPr bwMode="auto">
            <a:xfrm>
              <a:off x="960" y="1536"/>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30" name="Oval 157"/>
            <p:cNvSpPr>
              <a:spLocks noChangeArrowheads="1"/>
            </p:cNvSpPr>
            <p:nvPr/>
          </p:nvSpPr>
          <p:spPr bwMode="auto">
            <a:xfrm>
              <a:off x="1152" y="1536"/>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31" name="Oval 158"/>
            <p:cNvSpPr>
              <a:spLocks noChangeArrowheads="1"/>
            </p:cNvSpPr>
            <p:nvPr/>
          </p:nvSpPr>
          <p:spPr bwMode="auto">
            <a:xfrm>
              <a:off x="1344" y="1536"/>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32" name="Oval 159"/>
            <p:cNvSpPr>
              <a:spLocks noChangeArrowheads="1"/>
            </p:cNvSpPr>
            <p:nvPr/>
          </p:nvSpPr>
          <p:spPr bwMode="auto">
            <a:xfrm>
              <a:off x="1536" y="1536"/>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33" name="Oval 160"/>
            <p:cNvSpPr>
              <a:spLocks noChangeArrowheads="1"/>
            </p:cNvSpPr>
            <p:nvPr/>
          </p:nvSpPr>
          <p:spPr bwMode="auto">
            <a:xfrm>
              <a:off x="1728" y="1536"/>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7" name="Oval 161"/>
            <p:cNvSpPr>
              <a:spLocks noChangeArrowheads="1"/>
            </p:cNvSpPr>
            <p:nvPr/>
          </p:nvSpPr>
          <p:spPr bwMode="auto">
            <a:xfrm>
              <a:off x="1920" y="1536"/>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grpSp>
      <p:grpSp>
        <p:nvGrpSpPr>
          <p:cNvPr id="16" name="Group 191"/>
          <p:cNvGrpSpPr>
            <a:grpSpLocks/>
          </p:cNvGrpSpPr>
          <p:nvPr/>
        </p:nvGrpSpPr>
        <p:grpSpPr bwMode="auto">
          <a:xfrm>
            <a:off x="7162800" y="1219200"/>
            <a:ext cx="1828800" cy="1524000"/>
            <a:chOff x="3552" y="768"/>
            <a:chExt cx="1152" cy="960"/>
          </a:xfrm>
        </p:grpSpPr>
        <p:sp>
          <p:nvSpPr>
            <p:cNvPr id="2078" name="Rectangle 163"/>
            <p:cNvSpPr>
              <a:spLocks noChangeArrowheads="1"/>
            </p:cNvSpPr>
            <p:nvPr/>
          </p:nvSpPr>
          <p:spPr bwMode="auto">
            <a:xfrm>
              <a:off x="3552" y="768"/>
              <a:ext cx="1152" cy="960"/>
            </a:xfrm>
            <a:prstGeom prst="rect">
              <a:avLst/>
            </a:prstGeom>
            <a:solidFill>
              <a:schemeClr val="bg1"/>
            </a:solidFill>
            <a:ln w="9525">
              <a:solidFill>
                <a:schemeClr val="tx1"/>
              </a:solidFill>
              <a:miter lim="800000"/>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079" name="Oval 164"/>
            <p:cNvSpPr>
              <a:spLocks noChangeArrowheads="1"/>
            </p:cNvSpPr>
            <p:nvPr/>
          </p:nvSpPr>
          <p:spPr bwMode="auto">
            <a:xfrm>
              <a:off x="3744" y="864"/>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080" name="Oval 165"/>
            <p:cNvSpPr>
              <a:spLocks noChangeArrowheads="1"/>
            </p:cNvSpPr>
            <p:nvPr/>
          </p:nvSpPr>
          <p:spPr bwMode="auto">
            <a:xfrm>
              <a:off x="3600" y="960"/>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081" name="Oval 166"/>
            <p:cNvSpPr>
              <a:spLocks noChangeArrowheads="1"/>
            </p:cNvSpPr>
            <p:nvPr/>
          </p:nvSpPr>
          <p:spPr bwMode="auto">
            <a:xfrm>
              <a:off x="3648" y="1152"/>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082" name="Oval 167"/>
            <p:cNvSpPr>
              <a:spLocks noChangeArrowheads="1"/>
            </p:cNvSpPr>
            <p:nvPr/>
          </p:nvSpPr>
          <p:spPr bwMode="auto">
            <a:xfrm>
              <a:off x="3600" y="1344"/>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083" name="Oval 168"/>
            <p:cNvSpPr>
              <a:spLocks noChangeArrowheads="1"/>
            </p:cNvSpPr>
            <p:nvPr/>
          </p:nvSpPr>
          <p:spPr bwMode="auto">
            <a:xfrm>
              <a:off x="3744" y="1440"/>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084" name="Oval 169"/>
            <p:cNvSpPr>
              <a:spLocks noChangeArrowheads="1"/>
            </p:cNvSpPr>
            <p:nvPr/>
          </p:nvSpPr>
          <p:spPr bwMode="auto">
            <a:xfrm>
              <a:off x="3936" y="768"/>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085" name="Oval 170"/>
            <p:cNvSpPr>
              <a:spLocks noChangeArrowheads="1"/>
            </p:cNvSpPr>
            <p:nvPr/>
          </p:nvSpPr>
          <p:spPr bwMode="auto">
            <a:xfrm>
              <a:off x="3552" y="768"/>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086" name="Oval 171"/>
            <p:cNvSpPr>
              <a:spLocks noChangeArrowheads="1"/>
            </p:cNvSpPr>
            <p:nvPr/>
          </p:nvSpPr>
          <p:spPr bwMode="auto">
            <a:xfrm>
              <a:off x="3552" y="1536"/>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087" name="Oval 172"/>
            <p:cNvSpPr>
              <a:spLocks noChangeArrowheads="1"/>
            </p:cNvSpPr>
            <p:nvPr/>
          </p:nvSpPr>
          <p:spPr bwMode="auto">
            <a:xfrm>
              <a:off x="3888" y="1536"/>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088" name="Oval 173"/>
            <p:cNvSpPr>
              <a:spLocks noChangeArrowheads="1"/>
            </p:cNvSpPr>
            <p:nvPr/>
          </p:nvSpPr>
          <p:spPr bwMode="auto">
            <a:xfrm>
              <a:off x="3888" y="1296"/>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089" name="Oval 174"/>
            <p:cNvSpPr>
              <a:spLocks noChangeArrowheads="1"/>
            </p:cNvSpPr>
            <p:nvPr/>
          </p:nvSpPr>
          <p:spPr bwMode="auto">
            <a:xfrm>
              <a:off x="3840" y="1056"/>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090" name="Oval 175"/>
            <p:cNvSpPr>
              <a:spLocks noChangeArrowheads="1"/>
            </p:cNvSpPr>
            <p:nvPr/>
          </p:nvSpPr>
          <p:spPr bwMode="auto">
            <a:xfrm>
              <a:off x="4032" y="960"/>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091" name="Oval 176"/>
            <p:cNvSpPr>
              <a:spLocks noChangeArrowheads="1"/>
            </p:cNvSpPr>
            <p:nvPr/>
          </p:nvSpPr>
          <p:spPr bwMode="auto">
            <a:xfrm>
              <a:off x="4080" y="1152"/>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092" name="Oval 177"/>
            <p:cNvSpPr>
              <a:spLocks noChangeArrowheads="1"/>
            </p:cNvSpPr>
            <p:nvPr/>
          </p:nvSpPr>
          <p:spPr bwMode="auto">
            <a:xfrm>
              <a:off x="4080" y="1392"/>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093" name="Oval 178"/>
            <p:cNvSpPr>
              <a:spLocks noChangeArrowheads="1"/>
            </p:cNvSpPr>
            <p:nvPr/>
          </p:nvSpPr>
          <p:spPr bwMode="auto">
            <a:xfrm>
              <a:off x="4224" y="1536"/>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094" name="Oval 179"/>
            <p:cNvSpPr>
              <a:spLocks noChangeArrowheads="1"/>
            </p:cNvSpPr>
            <p:nvPr/>
          </p:nvSpPr>
          <p:spPr bwMode="auto">
            <a:xfrm>
              <a:off x="4272" y="1344"/>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095" name="Oval 180"/>
            <p:cNvSpPr>
              <a:spLocks noChangeArrowheads="1"/>
            </p:cNvSpPr>
            <p:nvPr/>
          </p:nvSpPr>
          <p:spPr bwMode="auto">
            <a:xfrm>
              <a:off x="4272" y="1152"/>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096" name="Oval 181"/>
            <p:cNvSpPr>
              <a:spLocks noChangeArrowheads="1"/>
            </p:cNvSpPr>
            <p:nvPr/>
          </p:nvSpPr>
          <p:spPr bwMode="auto">
            <a:xfrm>
              <a:off x="4224" y="960"/>
              <a:ext cx="192" cy="192"/>
            </a:xfrm>
            <a:prstGeom prst="ellipse">
              <a:avLst/>
            </a:prstGeom>
            <a:solidFill>
              <a:schemeClr val="accent2"/>
            </a:solidFill>
            <a:ln w="9525">
              <a:solidFill>
                <a:schemeClr val="tx1"/>
              </a:solidFill>
              <a:round/>
              <a:headEnd/>
              <a:tailEnd/>
            </a:ln>
          </p:spPr>
          <p:txBody>
            <a:bodyPr wrap="none" anchor="ctr"/>
            <a:lstStyle/>
            <a:p>
              <a:pPr algn="ctr" eaLnBrk="0" fontAlgn="base" hangingPunct="0">
                <a:spcBef>
                  <a:spcPct val="0"/>
                </a:spcBef>
                <a:spcAft>
                  <a:spcPct val="0"/>
                </a:spcAft>
              </a:pPr>
              <a:endParaRPr lang="en-US" sz="2400">
                <a:solidFill>
                  <a:srgbClr val="FF3300"/>
                </a:solidFill>
                <a:latin typeface="Comic Sans MS" pitchFamily="66" charset="0"/>
              </a:endParaRPr>
            </a:p>
          </p:txBody>
        </p:sp>
        <p:sp>
          <p:nvSpPr>
            <p:cNvPr id="2097" name="Oval 182"/>
            <p:cNvSpPr>
              <a:spLocks noChangeArrowheads="1"/>
            </p:cNvSpPr>
            <p:nvPr/>
          </p:nvSpPr>
          <p:spPr bwMode="auto">
            <a:xfrm>
              <a:off x="4368" y="816"/>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098" name="Oval 183"/>
            <p:cNvSpPr>
              <a:spLocks noChangeArrowheads="1"/>
            </p:cNvSpPr>
            <p:nvPr/>
          </p:nvSpPr>
          <p:spPr bwMode="auto">
            <a:xfrm>
              <a:off x="4416" y="1008"/>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099" name="Oval 184"/>
            <p:cNvSpPr>
              <a:spLocks noChangeArrowheads="1"/>
            </p:cNvSpPr>
            <p:nvPr/>
          </p:nvSpPr>
          <p:spPr bwMode="auto">
            <a:xfrm>
              <a:off x="4464" y="1200"/>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00" name="Oval 185"/>
            <p:cNvSpPr>
              <a:spLocks noChangeArrowheads="1"/>
            </p:cNvSpPr>
            <p:nvPr/>
          </p:nvSpPr>
          <p:spPr bwMode="auto">
            <a:xfrm>
              <a:off x="4464" y="1392"/>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01" name="Oval 186"/>
            <p:cNvSpPr>
              <a:spLocks noChangeArrowheads="1"/>
            </p:cNvSpPr>
            <p:nvPr/>
          </p:nvSpPr>
          <p:spPr bwMode="auto">
            <a:xfrm>
              <a:off x="4176" y="768"/>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02" name="Oval 187"/>
            <p:cNvSpPr>
              <a:spLocks noChangeArrowheads="1"/>
            </p:cNvSpPr>
            <p:nvPr/>
          </p:nvSpPr>
          <p:spPr bwMode="auto">
            <a:xfrm>
              <a:off x="4416" y="1536"/>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103" name="Oval 188"/>
            <p:cNvSpPr>
              <a:spLocks noChangeArrowheads="1"/>
            </p:cNvSpPr>
            <p:nvPr/>
          </p:nvSpPr>
          <p:spPr bwMode="auto">
            <a:xfrm>
              <a:off x="4512" y="816"/>
              <a:ext cx="192" cy="192"/>
            </a:xfrm>
            <a:prstGeom prst="ellipse">
              <a:avLst/>
            </a:prstGeom>
            <a:solidFill>
              <a:schemeClr val="accent2"/>
            </a:solidFill>
            <a:ln w="9525">
              <a:solidFill>
                <a:schemeClr val="tx1"/>
              </a:solidFill>
              <a:round/>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grpSp>
      <p:grpSp>
        <p:nvGrpSpPr>
          <p:cNvPr id="17" name="Group 192"/>
          <p:cNvGrpSpPr>
            <a:grpSpLocks/>
          </p:cNvGrpSpPr>
          <p:nvPr/>
        </p:nvGrpSpPr>
        <p:grpSpPr bwMode="auto">
          <a:xfrm>
            <a:off x="5105400" y="1524000"/>
            <a:ext cx="1905000" cy="1143000"/>
            <a:chOff x="2256" y="960"/>
            <a:chExt cx="1200" cy="720"/>
          </a:xfrm>
        </p:grpSpPr>
        <p:sp>
          <p:nvSpPr>
            <p:cNvPr id="2076" name="AutoShape 189"/>
            <p:cNvSpPr>
              <a:spLocks noChangeArrowheads="1"/>
            </p:cNvSpPr>
            <p:nvPr/>
          </p:nvSpPr>
          <p:spPr bwMode="auto">
            <a:xfrm>
              <a:off x="2256" y="960"/>
              <a:ext cx="1200" cy="720"/>
            </a:xfrm>
            <a:prstGeom prst="rightArrow">
              <a:avLst>
                <a:gd name="adj1" fmla="val 50000"/>
                <a:gd name="adj2" fmla="val 41667"/>
              </a:avLst>
            </a:prstGeom>
            <a:solidFill>
              <a:srgbClr val="FF3300"/>
            </a:solidFill>
            <a:ln w="9525">
              <a:solidFill>
                <a:schemeClr val="tx1"/>
              </a:solidFill>
              <a:miter lim="800000"/>
              <a:headEnd/>
              <a:tailEnd/>
            </a:ln>
          </p:spPr>
          <p:txBody>
            <a:bodyPr wrap="none" anchor="ctr"/>
            <a:lstStyle/>
            <a:p>
              <a:pPr eaLnBrk="0" fontAlgn="base" hangingPunct="0">
                <a:spcBef>
                  <a:spcPct val="0"/>
                </a:spcBef>
                <a:spcAft>
                  <a:spcPct val="0"/>
                </a:spcAft>
              </a:pPr>
              <a:endParaRPr lang="en-GB" sz="2400">
                <a:solidFill>
                  <a:srgbClr val="FF3300"/>
                </a:solidFill>
                <a:latin typeface="Comic Sans MS" pitchFamily="66" charset="0"/>
              </a:endParaRPr>
            </a:p>
          </p:txBody>
        </p:sp>
        <p:sp>
          <p:nvSpPr>
            <p:cNvPr id="2077" name="Text Box 190"/>
            <p:cNvSpPr txBox="1">
              <a:spLocks noChangeArrowheads="1"/>
            </p:cNvSpPr>
            <p:nvPr/>
          </p:nvSpPr>
          <p:spPr bwMode="auto">
            <a:xfrm>
              <a:off x="2496" y="1200"/>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FF3300"/>
                  </a:solidFill>
                  <a:latin typeface="Comic Sans MS" pitchFamily="66" charset="0"/>
                </a:defRPr>
              </a:lvl1pPr>
              <a:lvl2pPr marL="742950" indent="-285750">
                <a:defRPr sz="2400">
                  <a:solidFill>
                    <a:srgbClr val="FF3300"/>
                  </a:solidFill>
                  <a:latin typeface="Comic Sans MS" pitchFamily="66" charset="0"/>
                </a:defRPr>
              </a:lvl2pPr>
              <a:lvl3pPr marL="1143000" indent="-228600">
                <a:defRPr sz="2400">
                  <a:solidFill>
                    <a:srgbClr val="FF3300"/>
                  </a:solidFill>
                  <a:latin typeface="Comic Sans MS" pitchFamily="66" charset="0"/>
                </a:defRPr>
              </a:lvl3pPr>
              <a:lvl4pPr marL="1600200" indent="-228600">
                <a:defRPr sz="2400">
                  <a:solidFill>
                    <a:srgbClr val="FF3300"/>
                  </a:solidFill>
                  <a:latin typeface="Comic Sans MS" pitchFamily="66" charset="0"/>
                </a:defRPr>
              </a:lvl4pPr>
              <a:lvl5pPr marL="2057400" indent="-228600">
                <a:defRPr sz="2400">
                  <a:solidFill>
                    <a:srgbClr val="FF3300"/>
                  </a:solidFill>
                  <a:latin typeface="Comic Sans MS" pitchFamily="66" charset="0"/>
                </a:defRPr>
              </a:lvl5pPr>
              <a:lvl6pPr marL="2514600" indent="-228600" eaLnBrk="0" fontAlgn="base" hangingPunct="0">
                <a:spcBef>
                  <a:spcPct val="0"/>
                </a:spcBef>
                <a:spcAft>
                  <a:spcPct val="0"/>
                </a:spcAft>
                <a:defRPr sz="2400">
                  <a:solidFill>
                    <a:srgbClr val="FF3300"/>
                  </a:solidFill>
                  <a:latin typeface="Comic Sans MS" pitchFamily="66" charset="0"/>
                </a:defRPr>
              </a:lvl6pPr>
              <a:lvl7pPr marL="2971800" indent="-228600" eaLnBrk="0" fontAlgn="base" hangingPunct="0">
                <a:spcBef>
                  <a:spcPct val="0"/>
                </a:spcBef>
                <a:spcAft>
                  <a:spcPct val="0"/>
                </a:spcAft>
                <a:defRPr sz="2400">
                  <a:solidFill>
                    <a:srgbClr val="FF3300"/>
                  </a:solidFill>
                  <a:latin typeface="Comic Sans MS" pitchFamily="66" charset="0"/>
                </a:defRPr>
              </a:lvl7pPr>
              <a:lvl8pPr marL="3429000" indent="-228600" eaLnBrk="0" fontAlgn="base" hangingPunct="0">
                <a:spcBef>
                  <a:spcPct val="0"/>
                </a:spcBef>
                <a:spcAft>
                  <a:spcPct val="0"/>
                </a:spcAft>
                <a:defRPr sz="2400">
                  <a:solidFill>
                    <a:srgbClr val="FF3300"/>
                  </a:solidFill>
                  <a:latin typeface="Comic Sans MS" pitchFamily="66" charset="0"/>
                </a:defRPr>
              </a:lvl8pPr>
              <a:lvl9pPr marL="3886200" indent="-228600" eaLnBrk="0" fontAlgn="base" hangingPunct="0">
                <a:spcBef>
                  <a:spcPct val="0"/>
                </a:spcBef>
                <a:spcAft>
                  <a:spcPct val="0"/>
                </a:spcAft>
                <a:defRPr sz="2400">
                  <a:solidFill>
                    <a:srgbClr val="FF3300"/>
                  </a:solidFill>
                  <a:latin typeface="Comic Sans MS" pitchFamily="66" charset="0"/>
                </a:defRPr>
              </a:lvl9pPr>
            </a:lstStyle>
            <a:p>
              <a:pPr eaLnBrk="0" fontAlgn="base" hangingPunct="0">
                <a:spcBef>
                  <a:spcPct val="50000"/>
                </a:spcBef>
                <a:spcAft>
                  <a:spcPct val="0"/>
                </a:spcAft>
              </a:pPr>
              <a:r>
                <a:rPr lang="en-US" b="1">
                  <a:solidFill>
                    <a:srgbClr val="000000"/>
                  </a:solidFill>
                </a:rPr>
                <a:t>Heat</a:t>
              </a:r>
              <a:endParaRPr lang="en-US"/>
            </a:p>
          </p:txBody>
        </p:sp>
      </p:grpSp>
    </p:spTree>
    <p:extLst>
      <p:ext uri="{BB962C8B-B14F-4D97-AF65-F5344CB8AC3E}">
        <p14:creationId xmlns:p14="http://schemas.microsoft.com/office/powerpoint/2010/main" val="32680637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134"/>
                                        </p:tgtEl>
                                        <p:attrNameLst>
                                          <p:attrName>style.visibility</p:attrName>
                                        </p:attrNameLst>
                                      </p:cBhvr>
                                      <p:to>
                                        <p:strVal val="visible"/>
                                      </p:to>
                                    </p:set>
                                    <p:anim calcmode="lin" valueType="num">
                                      <p:cBhvr additive="base">
                                        <p:cTn id="7" dur="500" fill="hold"/>
                                        <p:tgtEl>
                                          <p:spTgt spid="2134"/>
                                        </p:tgtEl>
                                        <p:attrNameLst>
                                          <p:attrName>ppt_x</p:attrName>
                                        </p:attrNameLst>
                                      </p:cBhvr>
                                      <p:tavLst>
                                        <p:tav tm="0">
                                          <p:val>
                                            <p:strVal val="#ppt_x"/>
                                          </p:val>
                                        </p:tav>
                                        <p:tav tm="100000">
                                          <p:val>
                                            <p:strVal val="#ppt_x"/>
                                          </p:val>
                                        </p:tav>
                                      </p:tavLst>
                                    </p:anim>
                                    <p:anim calcmode="lin" valueType="num">
                                      <p:cBhvr additive="base">
                                        <p:cTn id="8" dur="500" fill="hold"/>
                                        <p:tgtEl>
                                          <p:spTgt spid="213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left)">
                                      <p:cBhvr>
                                        <p:cTn id="24" dur="500"/>
                                        <p:tgtEl>
                                          <p:spTgt spid="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4"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down)">
                                      <p:cBhvr>
                                        <p:cTn id="29" dur="500"/>
                                        <p:tgtEl>
                                          <p:spTgt spid="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2109"/>
                                        </p:tgtEl>
                                        <p:attrNameLst>
                                          <p:attrName>style.visibility</p:attrName>
                                        </p:attrNameLst>
                                      </p:cBhvr>
                                      <p:to>
                                        <p:strVal val="visible"/>
                                      </p:to>
                                    </p:set>
                                    <p:animEffect transition="in" filter="wipe(left)">
                                      <p:cBhvr>
                                        <p:cTn id="34" dur="500"/>
                                        <p:tgtEl>
                                          <p:spTgt spid="210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110"/>
                                        </p:tgtEl>
                                        <p:attrNameLst>
                                          <p:attrName>style.visibility</p:attrName>
                                        </p:attrNameLst>
                                      </p:cBhvr>
                                      <p:to>
                                        <p:strVal val="visible"/>
                                      </p:to>
                                    </p:set>
                                    <p:anim calcmode="lin" valueType="num">
                                      <p:cBhvr additive="base">
                                        <p:cTn id="39" dur="500" fill="hold"/>
                                        <p:tgtEl>
                                          <p:spTgt spid="2110"/>
                                        </p:tgtEl>
                                        <p:attrNameLst>
                                          <p:attrName>ppt_x</p:attrName>
                                        </p:attrNameLst>
                                      </p:cBhvr>
                                      <p:tavLst>
                                        <p:tav tm="0">
                                          <p:val>
                                            <p:strVal val="#ppt_x"/>
                                          </p:val>
                                        </p:tav>
                                        <p:tav tm="100000">
                                          <p:val>
                                            <p:strVal val="#ppt_x"/>
                                          </p:val>
                                        </p:tav>
                                      </p:tavLst>
                                    </p:anim>
                                    <p:anim calcmode="lin" valueType="num">
                                      <p:cBhvr additive="base">
                                        <p:cTn id="40" dur="500" fill="hold"/>
                                        <p:tgtEl>
                                          <p:spTgt spid="2110"/>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2112"/>
                                        </p:tgtEl>
                                        <p:attrNameLst>
                                          <p:attrName>style.visibility</p:attrName>
                                        </p:attrNameLst>
                                      </p:cBhvr>
                                      <p:to>
                                        <p:strVal val="visible"/>
                                      </p:to>
                                    </p:set>
                                    <p:anim calcmode="lin" valueType="num">
                                      <p:cBhvr additive="base">
                                        <p:cTn id="45" dur="500" fill="hold"/>
                                        <p:tgtEl>
                                          <p:spTgt spid="2112"/>
                                        </p:tgtEl>
                                        <p:attrNameLst>
                                          <p:attrName>ppt_x</p:attrName>
                                        </p:attrNameLst>
                                      </p:cBhvr>
                                      <p:tavLst>
                                        <p:tav tm="0">
                                          <p:val>
                                            <p:strVal val="0-#ppt_w/2"/>
                                          </p:val>
                                        </p:tav>
                                        <p:tav tm="100000">
                                          <p:val>
                                            <p:strVal val="#ppt_x"/>
                                          </p:val>
                                        </p:tav>
                                      </p:tavLst>
                                    </p:anim>
                                    <p:anim calcmode="lin" valueType="num">
                                      <p:cBhvr additive="base">
                                        <p:cTn id="46" dur="500" fill="hold"/>
                                        <p:tgtEl>
                                          <p:spTgt spid="2112"/>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2120"/>
                                        </p:tgtEl>
                                        <p:attrNameLst>
                                          <p:attrName>style.visibility</p:attrName>
                                        </p:attrNameLst>
                                      </p:cBhvr>
                                      <p:to>
                                        <p:strVal val="visible"/>
                                      </p:to>
                                    </p:set>
                                    <p:animEffect transition="in" filter="wipe(left)">
                                      <p:cBhvr>
                                        <p:cTn id="51" dur="500"/>
                                        <p:tgtEl>
                                          <p:spTgt spid="2120"/>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2123"/>
                                        </p:tgtEl>
                                        <p:attrNameLst>
                                          <p:attrName>style.visibility</p:attrName>
                                        </p:attrNameLst>
                                      </p:cBhvr>
                                      <p:to>
                                        <p:strVal val="visible"/>
                                      </p:to>
                                    </p:set>
                                    <p:animEffect transition="in" filter="wipe(left)">
                                      <p:cBhvr>
                                        <p:cTn id="56" dur="500"/>
                                        <p:tgtEl>
                                          <p:spTgt spid="2123"/>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8" fill="hold"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wipe(left)">
                                      <p:cBhvr>
                                        <p:cTn id="61" dur="500"/>
                                        <p:tgtEl>
                                          <p:spTgt spid="6"/>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3" presetClass="entr" presetSubtype="16" fill="hold" nodeType="clickEffect">
                                  <p:stCondLst>
                                    <p:cond delay="0"/>
                                  </p:stCondLst>
                                  <p:childTnLst>
                                    <p:set>
                                      <p:cBhvr>
                                        <p:cTn id="65" dur="1" fill="hold">
                                          <p:stCondLst>
                                            <p:cond delay="0"/>
                                          </p:stCondLst>
                                        </p:cTn>
                                        <p:tgtEl>
                                          <p:spTgt spid="8"/>
                                        </p:tgtEl>
                                        <p:attrNameLst>
                                          <p:attrName>style.visibility</p:attrName>
                                        </p:attrNameLst>
                                      </p:cBhvr>
                                      <p:to>
                                        <p:strVal val="visible"/>
                                      </p:to>
                                    </p:set>
                                    <p:anim calcmode="lin" valueType="num">
                                      <p:cBhvr>
                                        <p:cTn id="66" dur="500" fill="hold"/>
                                        <p:tgtEl>
                                          <p:spTgt spid="8"/>
                                        </p:tgtEl>
                                        <p:attrNameLst>
                                          <p:attrName>ppt_w</p:attrName>
                                        </p:attrNameLst>
                                      </p:cBhvr>
                                      <p:tavLst>
                                        <p:tav tm="0">
                                          <p:val>
                                            <p:fltVal val="0"/>
                                          </p:val>
                                        </p:tav>
                                        <p:tav tm="100000">
                                          <p:val>
                                            <p:strVal val="#ppt_w"/>
                                          </p:val>
                                        </p:tav>
                                      </p:tavLst>
                                    </p:anim>
                                    <p:anim calcmode="lin" valueType="num">
                                      <p:cBhvr>
                                        <p:cTn id="67" dur="500" fill="hold"/>
                                        <p:tgtEl>
                                          <p:spTgt spid="8"/>
                                        </p:tgtEl>
                                        <p:attrNameLst>
                                          <p:attrName>ppt_h</p:attrName>
                                        </p:attrNameLst>
                                      </p:cBhvr>
                                      <p:tavLst>
                                        <p:tav tm="0">
                                          <p:val>
                                            <p:fltVal val="0"/>
                                          </p:val>
                                        </p:tav>
                                        <p:tav tm="100000">
                                          <p:val>
                                            <p:strVal val="#ppt_h"/>
                                          </p:val>
                                        </p:tav>
                                      </p:tavLst>
                                    </p:anim>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68" fill="hold" nodeType="clickPar">
                      <p:stCondLst>
                        <p:cond delay="indefinite"/>
                      </p:stCondLst>
                      <p:childTnLst>
                        <p:par>
                          <p:cTn id="69" fill="hold" nodeType="withGroup">
                            <p:stCondLst>
                              <p:cond delay="0"/>
                            </p:stCondLst>
                            <p:childTnLst>
                              <p:par>
                                <p:cTn id="70" presetID="23" presetClass="entr" presetSubtype="16" fill="hold" grpId="0" nodeType="clickEffect">
                                  <p:stCondLst>
                                    <p:cond delay="0"/>
                                  </p:stCondLst>
                                  <p:childTnLst>
                                    <p:set>
                                      <p:cBhvr>
                                        <p:cTn id="71" dur="1" fill="hold">
                                          <p:stCondLst>
                                            <p:cond delay="0"/>
                                          </p:stCondLst>
                                        </p:cTn>
                                        <p:tgtEl>
                                          <p:spTgt spid="2140"/>
                                        </p:tgtEl>
                                        <p:attrNameLst>
                                          <p:attrName>style.visibility</p:attrName>
                                        </p:attrNameLst>
                                      </p:cBhvr>
                                      <p:to>
                                        <p:strVal val="visible"/>
                                      </p:to>
                                    </p:set>
                                    <p:anim calcmode="lin" valueType="num">
                                      <p:cBhvr>
                                        <p:cTn id="72" dur="500" fill="hold"/>
                                        <p:tgtEl>
                                          <p:spTgt spid="2140"/>
                                        </p:tgtEl>
                                        <p:attrNameLst>
                                          <p:attrName>ppt_w</p:attrName>
                                        </p:attrNameLst>
                                      </p:cBhvr>
                                      <p:tavLst>
                                        <p:tav tm="0">
                                          <p:val>
                                            <p:fltVal val="0"/>
                                          </p:val>
                                        </p:tav>
                                        <p:tav tm="100000">
                                          <p:val>
                                            <p:strVal val="#ppt_w"/>
                                          </p:val>
                                        </p:tav>
                                      </p:tavLst>
                                    </p:anim>
                                    <p:anim calcmode="lin" valueType="num">
                                      <p:cBhvr>
                                        <p:cTn id="73" dur="500" fill="hold"/>
                                        <p:tgtEl>
                                          <p:spTgt spid="2140"/>
                                        </p:tgtEl>
                                        <p:attrNameLst>
                                          <p:attrName>ppt_h</p:attrName>
                                        </p:attrNameLst>
                                      </p:cBhvr>
                                      <p:tavLst>
                                        <p:tav tm="0">
                                          <p:val>
                                            <p:fltVal val="0"/>
                                          </p:val>
                                        </p:tav>
                                        <p:tav tm="100000">
                                          <p:val>
                                            <p:strVal val="#ppt_h"/>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23" presetClass="entr" presetSubtype="16" fill="hold" nodeType="clickEffect">
                                  <p:stCondLst>
                                    <p:cond delay="0"/>
                                  </p:stCondLst>
                                  <p:childTnLst>
                                    <p:set>
                                      <p:cBhvr>
                                        <p:cTn id="77" dur="1" fill="hold">
                                          <p:stCondLst>
                                            <p:cond delay="0"/>
                                          </p:stCondLst>
                                        </p:cTn>
                                        <p:tgtEl>
                                          <p:spTgt spid="9"/>
                                        </p:tgtEl>
                                        <p:attrNameLst>
                                          <p:attrName>style.visibility</p:attrName>
                                        </p:attrNameLst>
                                      </p:cBhvr>
                                      <p:to>
                                        <p:strVal val="visible"/>
                                      </p:to>
                                    </p:set>
                                    <p:anim calcmode="lin" valueType="num">
                                      <p:cBhvr>
                                        <p:cTn id="78" dur="500" fill="hold"/>
                                        <p:tgtEl>
                                          <p:spTgt spid="9"/>
                                        </p:tgtEl>
                                        <p:attrNameLst>
                                          <p:attrName>ppt_w</p:attrName>
                                        </p:attrNameLst>
                                      </p:cBhvr>
                                      <p:tavLst>
                                        <p:tav tm="0">
                                          <p:val>
                                            <p:fltVal val="0"/>
                                          </p:val>
                                        </p:tav>
                                        <p:tav tm="100000">
                                          <p:val>
                                            <p:strVal val="#ppt_w"/>
                                          </p:val>
                                        </p:tav>
                                      </p:tavLst>
                                    </p:anim>
                                    <p:anim calcmode="lin" valueType="num">
                                      <p:cBhvr>
                                        <p:cTn id="79" dur="500" fill="hold"/>
                                        <p:tgtEl>
                                          <p:spTgt spid="9"/>
                                        </p:tgtEl>
                                        <p:attrNameLst>
                                          <p:attrName>ppt_h</p:attrName>
                                        </p:attrNameLst>
                                      </p:cBhvr>
                                      <p:tavLst>
                                        <p:tav tm="0">
                                          <p:val>
                                            <p:fltVal val="0"/>
                                          </p:val>
                                        </p:tav>
                                        <p:tav tm="100000">
                                          <p:val>
                                            <p:strVal val="#ppt_h"/>
                                          </p:val>
                                        </p:tav>
                                      </p:tavLst>
                                    </p:anim>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80" fill="hold" nodeType="clickPar">
                      <p:stCondLst>
                        <p:cond delay="indefinite"/>
                      </p:stCondLst>
                      <p:childTnLst>
                        <p:par>
                          <p:cTn id="81" fill="hold" nodeType="withGroup">
                            <p:stCondLst>
                              <p:cond delay="0"/>
                            </p:stCondLst>
                            <p:childTnLst>
                              <p:par>
                                <p:cTn id="82" presetID="23" presetClass="entr" presetSubtype="16" fill="hold" grpId="0" nodeType="clickEffect">
                                  <p:stCondLst>
                                    <p:cond delay="0"/>
                                  </p:stCondLst>
                                  <p:childTnLst>
                                    <p:set>
                                      <p:cBhvr>
                                        <p:cTn id="83" dur="1" fill="hold">
                                          <p:stCondLst>
                                            <p:cond delay="0"/>
                                          </p:stCondLst>
                                        </p:cTn>
                                        <p:tgtEl>
                                          <p:spTgt spid="2145"/>
                                        </p:tgtEl>
                                        <p:attrNameLst>
                                          <p:attrName>style.visibility</p:attrName>
                                        </p:attrNameLst>
                                      </p:cBhvr>
                                      <p:to>
                                        <p:strVal val="visible"/>
                                      </p:to>
                                    </p:set>
                                    <p:anim calcmode="lin" valueType="num">
                                      <p:cBhvr>
                                        <p:cTn id="84" dur="500" fill="hold"/>
                                        <p:tgtEl>
                                          <p:spTgt spid="2145"/>
                                        </p:tgtEl>
                                        <p:attrNameLst>
                                          <p:attrName>ppt_w</p:attrName>
                                        </p:attrNameLst>
                                      </p:cBhvr>
                                      <p:tavLst>
                                        <p:tav tm="0">
                                          <p:val>
                                            <p:fltVal val="0"/>
                                          </p:val>
                                        </p:tav>
                                        <p:tav tm="100000">
                                          <p:val>
                                            <p:strVal val="#ppt_w"/>
                                          </p:val>
                                        </p:tav>
                                      </p:tavLst>
                                    </p:anim>
                                    <p:anim calcmode="lin" valueType="num">
                                      <p:cBhvr>
                                        <p:cTn id="85" dur="500" fill="hold"/>
                                        <p:tgtEl>
                                          <p:spTgt spid="2145"/>
                                        </p:tgtEl>
                                        <p:attrNameLst>
                                          <p:attrName>ppt_h</p:attrName>
                                        </p:attrNameLst>
                                      </p:cBhvr>
                                      <p:tavLst>
                                        <p:tav tm="0">
                                          <p:val>
                                            <p:fltVal val="0"/>
                                          </p:val>
                                        </p:tav>
                                        <p:tav tm="100000">
                                          <p:val>
                                            <p:strVal val="#ppt_h"/>
                                          </p:val>
                                        </p:tav>
                                      </p:tavLst>
                                    </p:anim>
                                  </p:childTnLst>
                                </p:cTn>
                              </p:par>
                            </p:childTnLst>
                          </p:cTn>
                        </p:par>
                      </p:childTnLst>
                    </p:cTn>
                  </p:par>
                  <p:par>
                    <p:cTn id="86" fill="hold" nodeType="clickPar">
                      <p:stCondLst>
                        <p:cond delay="indefinite"/>
                      </p:stCondLst>
                      <p:childTnLst>
                        <p:par>
                          <p:cTn id="87" fill="hold" nodeType="withGroup">
                            <p:stCondLst>
                              <p:cond delay="0"/>
                            </p:stCondLst>
                            <p:childTnLst>
                              <p:par>
                                <p:cTn id="88" presetID="23" presetClass="entr" presetSubtype="16" fill="hold" nodeType="clickEffect">
                                  <p:stCondLst>
                                    <p:cond delay="0"/>
                                  </p:stCondLst>
                                  <p:childTnLst>
                                    <p:set>
                                      <p:cBhvr>
                                        <p:cTn id="89" dur="1" fill="hold">
                                          <p:stCondLst>
                                            <p:cond delay="0"/>
                                          </p:stCondLst>
                                        </p:cTn>
                                        <p:tgtEl>
                                          <p:spTgt spid="10"/>
                                        </p:tgtEl>
                                        <p:attrNameLst>
                                          <p:attrName>style.visibility</p:attrName>
                                        </p:attrNameLst>
                                      </p:cBhvr>
                                      <p:to>
                                        <p:strVal val="visible"/>
                                      </p:to>
                                    </p:set>
                                    <p:anim calcmode="lin" valueType="num">
                                      <p:cBhvr>
                                        <p:cTn id="90" dur="500" fill="hold"/>
                                        <p:tgtEl>
                                          <p:spTgt spid="10"/>
                                        </p:tgtEl>
                                        <p:attrNameLst>
                                          <p:attrName>ppt_w</p:attrName>
                                        </p:attrNameLst>
                                      </p:cBhvr>
                                      <p:tavLst>
                                        <p:tav tm="0">
                                          <p:val>
                                            <p:fltVal val="0"/>
                                          </p:val>
                                        </p:tav>
                                        <p:tav tm="100000">
                                          <p:val>
                                            <p:strVal val="#ppt_w"/>
                                          </p:val>
                                        </p:tav>
                                      </p:tavLst>
                                    </p:anim>
                                    <p:anim calcmode="lin" valueType="num">
                                      <p:cBhvr>
                                        <p:cTn id="91" dur="500" fill="hold"/>
                                        <p:tgtEl>
                                          <p:spTgt spid="10"/>
                                        </p:tgtEl>
                                        <p:attrNameLst>
                                          <p:attrName>ppt_h</p:attrName>
                                        </p:attrNameLst>
                                      </p:cBhvr>
                                      <p:tavLst>
                                        <p:tav tm="0">
                                          <p:val>
                                            <p:fltVal val="0"/>
                                          </p:val>
                                        </p:tav>
                                        <p:tav tm="100000">
                                          <p:val>
                                            <p:strVal val="#ppt_h"/>
                                          </p:val>
                                        </p:tav>
                                      </p:tavLst>
                                    </p:anim>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92" fill="hold" nodeType="clickPar">
                      <p:stCondLst>
                        <p:cond delay="indefinite"/>
                      </p:stCondLst>
                      <p:childTnLst>
                        <p:par>
                          <p:cTn id="93" fill="hold" nodeType="withGroup">
                            <p:stCondLst>
                              <p:cond delay="0"/>
                            </p:stCondLst>
                            <p:childTnLst>
                              <p:par>
                                <p:cTn id="94" presetID="23" presetClass="entr" presetSubtype="16" fill="hold" grpId="0" nodeType="clickEffect">
                                  <p:stCondLst>
                                    <p:cond delay="0"/>
                                  </p:stCondLst>
                                  <p:childTnLst>
                                    <p:set>
                                      <p:cBhvr>
                                        <p:cTn id="95" dur="1" fill="hold">
                                          <p:stCondLst>
                                            <p:cond delay="0"/>
                                          </p:stCondLst>
                                        </p:cTn>
                                        <p:tgtEl>
                                          <p:spTgt spid="2149"/>
                                        </p:tgtEl>
                                        <p:attrNameLst>
                                          <p:attrName>style.visibility</p:attrName>
                                        </p:attrNameLst>
                                      </p:cBhvr>
                                      <p:to>
                                        <p:strVal val="visible"/>
                                      </p:to>
                                    </p:set>
                                    <p:anim calcmode="lin" valueType="num">
                                      <p:cBhvr>
                                        <p:cTn id="96" dur="500" fill="hold"/>
                                        <p:tgtEl>
                                          <p:spTgt spid="2149"/>
                                        </p:tgtEl>
                                        <p:attrNameLst>
                                          <p:attrName>ppt_w</p:attrName>
                                        </p:attrNameLst>
                                      </p:cBhvr>
                                      <p:tavLst>
                                        <p:tav tm="0">
                                          <p:val>
                                            <p:fltVal val="0"/>
                                          </p:val>
                                        </p:tav>
                                        <p:tav tm="100000">
                                          <p:val>
                                            <p:strVal val="#ppt_w"/>
                                          </p:val>
                                        </p:tav>
                                      </p:tavLst>
                                    </p:anim>
                                    <p:anim calcmode="lin" valueType="num">
                                      <p:cBhvr>
                                        <p:cTn id="97" dur="500" fill="hold"/>
                                        <p:tgtEl>
                                          <p:spTgt spid="2149"/>
                                        </p:tgtEl>
                                        <p:attrNameLst>
                                          <p:attrName>ppt_h</p:attrName>
                                        </p:attrNameLst>
                                      </p:cBhvr>
                                      <p:tavLst>
                                        <p:tav tm="0">
                                          <p:val>
                                            <p:fltVal val="0"/>
                                          </p:val>
                                        </p:tav>
                                        <p:tav tm="100000">
                                          <p:val>
                                            <p:strVal val="#ppt_h"/>
                                          </p:val>
                                        </p:tav>
                                      </p:tavLst>
                                    </p:anim>
                                  </p:childTnLst>
                                </p:cTn>
                              </p:par>
                            </p:childTnLst>
                          </p:cTn>
                        </p:par>
                      </p:childTnLst>
                    </p:cTn>
                  </p:par>
                  <p:par>
                    <p:cTn id="98" fill="hold" nodeType="clickPar">
                      <p:stCondLst>
                        <p:cond delay="indefinite"/>
                      </p:stCondLst>
                      <p:childTnLst>
                        <p:par>
                          <p:cTn id="99" fill="hold" nodeType="withGroup">
                            <p:stCondLst>
                              <p:cond delay="0"/>
                            </p:stCondLst>
                            <p:childTnLst>
                              <p:par>
                                <p:cTn id="100" presetID="23" presetClass="entr" presetSubtype="16" fill="hold" nodeType="clickEffect">
                                  <p:stCondLst>
                                    <p:cond delay="0"/>
                                  </p:stCondLst>
                                  <p:childTnLst>
                                    <p:set>
                                      <p:cBhvr>
                                        <p:cTn id="101" dur="1" fill="hold">
                                          <p:stCondLst>
                                            <p:cond delay="0"/>
                                          </p:stCondLst>
                                        </p:cTn>
                                        <p:tgtEl>
                                          <p:spTgt spid="11"/>
                                        </p:tgtEl>
                                        <p:attrNameLst>
                                          <p:attrName>style.visibility</p:attrName>
                                        </p:attrNameLst>
                                      </p:cBhvr>
                                      <p:to>
                                        <p:strVal val="visible"/>
                                      </p:to>
                                    </p:set>
                                    <p:anim calcmode="lin" valueType="num">
                                      <p:cBhvr>
                                        <p:cTn id="102" dur="500" fill="hold"/>
                                        <p:tgtEl>
                                          <p:spTgt spid="11"/>
                                        </p:tgtEl>
                                        <p:attrNameLst>
                                          <p:attrName>ppt_w</p:attrName>
                                        </p:attrNameLst>
                                      </p:cBhvr>
                                      <p:tavLst>
                                        <p:tav tm="0">
                                          <p:val>
                                            <p:fltVal val="0"/>
                                          </p:val>
                                        </p:tav>
                                        <p:tav tm="100000">
                                          <p:val>
                                            <p:strVal val="#ppt_w"/>
                                          </p:val>
                                        </p:tav>
                                      </p:tavLst>
                                    </p:anim>
                                    <p:anim calcmode="lin" valueType="num">
                                      <p:cBhvr>
                                        <p:cTn id="103" dur="5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104" fill="hold" nodeType="clickPar">
                      <p:stCondLst>
                        <p:cond delay="indefinite"/>
                      </p:stCondLst>
                      <p:childTnLst>
                        <p:par>
                          <p:cTn id="105" fill="hold" nodeType="withGroup">
                            <p:stCondLst>
                              <p:cond delay="0"/>
                            </p:stCondLst>
                            <p:childTnLst>
                              <p:par>
                                <p:cTn id="106" presetID="2" presetClass="entr" presetSubtype="8" fill="hold" nodeType="clickEffect">
                                  <p:stCondLst>
                                    <p:cond delay="0"/>
                                  </p:stCondLst>
                                  <p:childTnLst>
                                    <p:set>
                                      <p:cBhvr>
                                        <p:cTn id="107" dur="1" fill="hold">
                                          <p:stCondLst>
                                            <p:cond delay="0"/>
                                          </p:stCondLst>
                                        </p:cTn>
                                        <p:tgtEl>
                                          <p:spTgt spid="13"/>
                                        </p:tgtEl>
                                        <p:attrNameLst>
                                          <p:attrName>style.visibility</p:attrName>
                                        </p:attrNameLst>
                                      </p:cBhvr>
                                      <p:to>
                                        <p:strVal val="visible"/>
                                      </p:to>
                                    </p:set>
                                    <p:anim calcmode="lin" valueType="num">
                                      <p:cBhvr additive="base">
                                        <p:cTn id="108" dur="500" fill="hold"/>
                                        <p:tgtEl>
                                          <p:spTgt spid="13"/>
                                        </p:tgtEl>
                                        <p:attrNameLst>
                                          <p:attrName>ppt_x</p:attrName>
                                        </p:attrNameLst>
                                      </p:cBhvr>
                                      <p:tavLst>
                                        <p:tav tm="0">
                                          <p:val>
                                            <p:strVal val="0-#ppt_w/2"/>
                                          </p:val>
                                        </p:tav>
                                        <p:tav tm="100000">
                                          <p:val>
                                            <p:strVal val="#ppt_x"/>
                                          </p:val>
                                        </p:tav>
                                      </p:tavLst>
                                    </p:anim>
                                    <p:anim calcmode="lin" valueType="num">
                                      <p:cBhvr additive="base">
                                        <p:cTn id="109" dur="500" fill="hold"/>
                                        <p:tgtEl>
                                          <p:spTgt spid="13"/>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110" fill="hold" nodeType="clickPar">
                      <p:stCondLst>
                        <p:cond delay="indefinite"/>
                      </p:stCondLst>
                      <p:childTnLst>
                        <p:par>
                          <p:cTn id="111" fill="hold" nodeType="withGroup">
                            <p:stCondLst>
                              <p:cond delay="0"/>
                            </p:stCondLst>
                            <p:childTnLst>
                              <p:par>
                                <p:cTn id="112" presetID="2" presetClass="entr" presetSubtype="8" fill="hold" grpId="0" nodeType="clickEffect">
                                  <p:stCondLst>
                                    <p:cond delay="0"/>
                                  </p:stCondLst>
                                  <p:childTnLst>
                                    <p:set>
                                      <p:cBhvr>
                                        <p:cTn id="113" dur="1" fill="hold">
                                          <p:stCondLst>
                                            <p:cond delay="0"/>
                                          </p:stCondLst>
                                        </p:cTn>
                                        <p:tgtEl>
                                          <p:spTgt spid="2174"/>
                                        </p:tgtEl>
                                        <p:attrNameLst>
                                          <p:attrName>style.visibility</p:attrName>
                                        </p:attrNameLst>
                                      </p:cBhvr>
                                      <p:to>
                                        <p:strVal val="visible"/>
                                      </p:to>
                                    </p:set>
                                    <p:anim calcmode="lin" valueType="num">
                                      <p:cBhvr additive="base">
                                        <p:cTn id="114" dur="500" fill="hold"/>
                                        <p:tgtEl>
                                          <p:spTgt spid="2174"/>
                                        </p:tgtEl>
                                        <p:attrNameLst>
                                          <p:attrName>ppt_x</p:attrName>
                                        </p:attrNameLst>
                                      </p:cBhvr>
                                      <p:tavLst>
                                        <p:tav tm="0">
                                          <p:val>
                                            <p:strVal val="0-#ppt_w/2"/>
                                          </p:val>
                                        </p:tav>
                                        <p:tav tm="100000">
                                          <p:val>
                                            <p:strVal val="#ppt_x"/>
                                          </p:val>
                                        </p:tav>
                                      </p:tavLst>
                                    </p:anim>
                                    <p:anim calcmode="lin" valueType="num">
                                      <p:cBhvr additive="base">
                                        <p:cTn id="115" dur="500" fill="hold"/>
                                        <p:tgtEl>
                                          <p:spTgt spid="2174"/>
                                        </p:tgtEl>
                                        <p:attrNameLst>
                                          <p:attrName>ppt_y</p:attrName>
                                        </p:attrNameLst>
                                      </p:cBhvr>
                                      <p:tavLst>
                                        <p:tav tm="0">
                                          <p:val>
                                            <p:strVal val="#ppt_y"/>
                                          </p:val>
                                        </p:tav>
                                        <p:tav tm="100000">
                                          <p:val>
                                            <p:strVal val="#ppt_y"/>
                                          </p:val>
                                        </p:tav>
                                      </p:tavLst>
                                    </p:anim>
                                  </p:childTnLst>
                                </p:cTn>
                              </p:par>
                            </p:childTnLst>
                          </p:cTn>
                        </p:par>
                      </p:childTnLst>
                    </p:cTn>
                  </p:par>
                  <p:par>
                    <p:cTn id="116" fill="hold" nodeType="clickPar">
                      <p:stCondLst>
                        <p:cond delay="indefinite"/>
                      </p:stCondLst>
                      <p:childTnLst>
                        <p:par>
                          <p:cTn id="117" fill="hold" nodeType="withGroup">
                            <p:stCondLst>
                              <p:cond delay="0"/>
                            </p:stCondLst>
                            <p:childTnLst>
                              <p:par>
                                <p:cTn id="118" presetID="15" presetClass="entr" presetSubtype="0" fill="hold" nodeType="clickEffect">
                                  <p:stCondLst>
                                    <p:cond delay="0"/>
                                  </p:stCondLst>
                                  <p:childTnLst>
                                    <p:set>
                                      <p:cBhvr>
                                        <p:cTn id="119" dur="1" fill="hold">
                                          <p:stCondLst>
                                            <p:cond delay="0"/>
                                          </p:stCondLst>
                                        </p:cTn>
                                        <p:tgtEl>
                                          <p:spTgt spid="15"/>
                                        </p:tgtEl>
                                        <p:attrNameLst>
                                          <p:attrName>style.visibility</p:attrName>
                                        </p:attrNameLst>
                                      </p:cBhvr>
                                      <p:to>
                                        <p:strVal val="visible"/>
                                      </p:to>
                                    </p:set>
                                    <p:anim calcmode="lin" valueType="num">
                                      <p:cBhvr>
                                        <p:cTn id="120" dur="1000" fill="hold"/>
                                        <p:tgtEl>
                                          <p:spTgt spid="15"/>
                                        </p:tgtEl>
                                        <p:attrNameLst>
                                          <p:attrName>ppt_w</p:attrName>
                                        </p:attrNameLst>
                                      </p:cBhvr>
                                      <p:tavLst>
                                        <p:tav tm="0">
                                          <p:val>
                                            <p:fltVal val="0"/>
                                          </p:val>
                                        </p:tav>
                                        <p:tav tm="100000">
                                          <p:val>
                                            <p:strVal val="#ppt_w"/>
                                          </p:val>
                                        </p:tav>
                                      </p:tavLst>
                                    </p:anim>
                                    <p:anim calcmode="lin" valueType="num">
                                      <p:cBhvr>
                                        <p:cTn id="121" dur="1000" fill="hold"/>
                                        <p:tgtEl>
                                          <p:spTgt spid="15"/>
                                        </p:tgtEl>
                                        <p:attrNameLst>
                                          <p:attrName>ppt_h</p:attrName>
                                        </p:attrNameLst>
                                      </p:cBhvr>
                                      <p:tavLst>
                                        <p:tav tm="0">
                                          <p:val>
                                            <p:fltVal val="0"/>
                                          </p:val>
                                        </p:tav>
                                        <p:tav tm="100000">
                                          <p:val>
                                            <p:strVal val="#ppt_h"/>
                                          </p:val>
                                        </p:tav>
                                      </p:tavLst>
                                    </p:anim>
                                    <p:anim calcmode="lin" valueType="num">
                                      <p:cBhvr>
                                        <p:cTn id="122" dur="1000" fill="hold"/>
                                        <p:tgtEl>
                                          <p:spTgt spid="15"/>
                                        </p:tgtEl>
                                        <p:attrNameLst>
                                          <p:attrName>ppt_x</p:attrName>
                                        </p:attrNameLst>
                                      </p:cBhvr>
                                      <p:tavLst>
                                        <p:tav tm="0" fmla="#ppt_x+(cos(-2*pi*(1-$))*-#ppt_x-sin(-2*pi*(1-$))*(1-#ppt_y))*(1-$)">
                                          <p:val>
                                            <p:fltVal val="0"/>
                                          </p:val>
                                        </p:tav>
                                        <p:tav tm="100000">
                                          <p:val>
                                            <p:fltVal val="1"/>
                                          </p:val>
                                        </p:tav>
                                      </p:tavLst>
                                    </p:anim>
                                    <p:anim calcmode="lin" valueType="num">
                                      <p:cBhvr>
                                        <p:cTn id="123" dur="1000" fill="hold"/>
                                        <p:tgtEl>
                                          <p:spTgt spid="1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24" fill="hold" nodeType="clickPar">
                      <p:stCondLst>
                        <p:cond delay="indefinite"/>
                      </p:stCondLst>
                      <p:childTnLst>
                        <p:par>
                          <p:cTn id="125" fill="hold" nodeType="withGroup">
                            <p:stCondLst>
                              <p:cond delay="0"/>
                            </p:stCondLst>
                            <p:childTnLst>
                              <p:par>
                                <p:cTn id="126" presetID="2" presetClass="entr" presetSubtype="8" fill="hold" grpId="0" nodeType="clickEffect">
                                  <p:stCondLst>
                                    <p:cond delay="0"/>
                                  </p:stCondLst>
                                  <p:childTnLst>
                                    <p:set>
                                      <p:cBhvr>
                                        <p:cTn id="127" dur="1" fill="hold">
                                          <p:stCondLst>
                                            <p:cond delay="0"/>
                                          </p:stCondLst>
                                        </p:cTn>
                                        <p:tgtEl>
                                          <p:spTgt spid="2175"/>
                                        </p:tgtEl>
                                        <p:attrNameLst>
                                          <p:attrName>style.visibility</p:attrName>
                                        </p:attrNameLst>
                                      </p:cBhvr>
                                      <p:to>
                                        <p:strVal val="visible"/>
                                      </p:to>
                                    </p:set>
                                    <p:anim calcmode="lin" valueType="num">
                                      <p:cBhvr additive="base">
                                        <p:cTn id="128" dur="500" fill="hold"/>
                                        <p:tgtEl>
                                          <p:spTgt spid="2175"/>
                                        </p:tgtEl>
                                        <p:attrNameLst>
                                          <p:attrName>ppt_x</p:attrName>
                                        </p:attrNameLst>
                                      </p:cBhvr>
                                      <p:tavLst>
                                        <p:tav tm="0">
                                          <p:val>
                                            <p:strVal val="0-#ppt_w/2"/>
                                          </p:val>
                                        </p:tav>
                                        <p:tav tm="100000">
                                          <p:val>
                                            <p:strVal val="#ppt_x"/>
                                          </p:val>
                                        </p:tav>
                                      </p:tavLst>
                                    </p:anim>
                                    <p:anim calcmode="lin" valueType="num">
                                      <p:cBhvr additive="base">
                                        <p:cTn id="129" dur="500" fill="hold"/>
                                        <p:tgtEl>
                                          <p:spTgt spid="2175"/>
                                        </p:tgtEl>
                                        <p:attrNameLst>
                                          <p:attrName>ppt_y</p:attrName>
                                        </p:attrNameLst>
                                      </p:cBhvr>
                                      <p:tavLst>
                                        <p:tav tm="0">
                                          <p:val>
                                            <p:strVal val="#ppt_y"/>
                                          </p:val>
                                        </p:tav>
                                        <p:tav tm="100000">
                                          <p:val>
                                            <p:strVal val="#ppt_y"/>
                                          </p:val>
                                        </p:tav>
                                      </p:tavLst>
                                    </p:anim>
                                  </p:childTnLst>
                                </p:cTn>
                              </p:par>
                            </p:childTnLst>
                          </p:cTn>
                        </p:par>
                      </p:childTnLst>
                    </p:cTn>
                  </p:par>
                  <p:par>
                    <p:cTn id="130" fill="hold" nodeType="clickPar">
                      <p:stCondLst>
                        <p:cond delay="indefinite"/>
                      </p:stCondLst>
                      <p:childTnLst>
                        <p:par>
                          <p:cTn id="131" fill="hold" nodeType="withGroup">
                            <p:stCondLst>
                              <p:cond delay="0"/>
                            </p:stCondLst>
                            <p:childTnLst>
                              <p:par>
                                <p:cTn id="132" presetID="22" presetClass="entr" presetSubtype="8" fill="hold" nodeType="clickEffect">
                                  <p:stCondLst>
                                    <p:cond delay="0"/>
                                  </p:stCondLst>
                                  <p:childTnLst>
                                    <p:set>
                                      <p:cBhvr>
                                        <p:cTn id="133" dur="1" fill="hold">
                                          <p:stCondLst>
                                            <p:cond delay="0"/>
                                          </p:stCondLst>
                                        </p:cTn>
                                        <p:tgtEl>
                                          <p:spTgt spid="17"/>
                                        </p:tgtEl>
                                        <p:attrNameLst>
                                          <p:attrName>style.visibility</p:attrName>
                                        </p:attrNameLst>
                                      </p:cBhvr>
                                      <p:to>
                                        <p:strVal val="visible"/>
                                      </p:to>
                                    </p:set>
                                    <p:animEffect transition="in" filter="wipe(left)">
                                      <p:cBhvr>
                                        <p:cTn id="134" dur="500"/>
                                        <p:tgtEl>
                                          <p:spTgt spid="17"/>
                                        </p:tgtEl>
                                      </p:cBhvr>
                                    </p:animEffect>
                                  </p:childTnLst>
                                  <p:subTnLst>
                                    <p:audio>
                                      <p:cMediaNode>
                                        <p:cTn display="0" masterRel="sameClick">
                                          <p:stCondLst>
                                            <p:cond evt="begin" delay="0">
                                              <p:tn val="132"/>
                                            </p:cond>
                                          </p:stCondLst>
                                          <p:endCondLst>
                                            <p:cond evt="onStopAudio" delay="0">
                                              <p:tgtEl>
                                                <p:sldTgt/>
                                              </p:tgtEl>
                                            </p:cond>
                                          </p:endCondLst>
                                        </p:cTn>
                                        <p:tgtEl>
                                          <p:sndTgt r:embed="rId2" name="LASER.WAV"/>
                                        </p:tgtEl>
                                      </p:cMediaNode>
                                    </p:audio>
                                  </p:subTnLst>
                                </p:cTn>
                              </p:par>
                            </p:childTnLst>
                          </p:cTn>
                        </p:par>
                      </p:childTnLst>
                    </p:cTn>
                  </p:par>
                  <p:par>
                    <p:cTn id="135" fill="hold" nodeType="clickPar">
                      <p:stCondLst>
                        <p:cond delay="indefinite"/>
                      </p:stCondLst>
                      <p:childTnLst>
                        <p:par>
                          <p:cTn id="136" fill="hold" nodeType="withGroup">
                            <p:stCondLst>
                              <p:cond delay="0"/>
                            </p:stCondLst>
                            <p:childTnLst>
                              <p:par>
                                <p:cTn id="137" presetID="15" presetClass="entr" presetSubtype="0" fill="hold" nodeType="clickEffect">
                                  <p:stCondLst>
                                    <p:cond delay="0"/>
                                  </p:stCondLst>
                                  <p:childTnLst>
                                    <p:set>
                                      <p:cBhvr>
                                        <p:cTn id="138" dur="1" fill="hold">
                                          <p:stCondLst>
                                            <p:cond delay="0"/>
                                          </p:stCondLst>
                                        </p:cTn>
                                        <p:tgtEl>
                                          <p:spTgt spid="16"/>
                                        </p:tgtEl>
                                        <p:attrNameLst>
                                          <p:attrName>style.visibility</p:attrName>
                                        </p:attrNameLst>
                                      </p:cBhvr>
                                      <p:to>
                                        <p:strVal val="visible"/>
                                      </p:to>
                                    </p:set>
                                    <p:anim calcmode="lin" valueType="num">
                                      <p:cBhvr>
                                        <p:cTn id="139" dur="1000" fill="hold"/>
                                        <p:tgtEl>
                                          <p:spTgt spid="16"/>
                                        </p:tgtEl>
                                        <p:attrNameLst>
                                          <p:attrName>ppt_w</p:attrName>
                                        </p:attrNameLst>
                                      </p:cBhvr>
                                      <p:tavLst>
                                        <p:tav tm="0">
                                          <p:val>
                                            <p:fltVal val="0"/>
                                          </p:val>
                                        </p:tav>
                                        <p:tav tm="100000">
                                          <p:val>
                                            <p:strVal val="#ppt_w"/>
                                          </p:val>
                                        </p:tav>
                                      </p:tavLst>
                                    </p:anim>
                                    <p:anim calcmode="lin" valueType="num">
                                      <p:cBhvr>
                                        <p:cTn id="140" dur="1000" fill="hold"/>
                                        <p:tgtEl>
                                          <p:spTgt spid="16"/>
                                        </p:tgtEl>
                                        <p:attrNameLst>
                                          <p:attrName>ppt_h</p:attrName>
                                        </p:attrNameLst>
                                      </p:cBhvr>
                                      <p:tavLst>
                                        <p:tav tm="0">
                                          <p:val>
                                            <p:fltVal val="0"/>
                                          </p:val>
                                        </p:tav>
                                        <p:tav tm="100000">
                                          <p:val>
                                            <p:strVal val="#ppt_h"/>
                                          </p:val>
                                        </p:tav>
                                      </p:tavLst>
                                    </p:anim>
                                    <p:anim calcmode="lin" valueType="num">
                                      <p:cBhvr>
                                        <p:cTn id="141" dur="1000" fill="hold"/>
                                        <p:tgtEl>
                                          <p:spTgt spid="16"/>
                                        </p:tgtEl>
                                        <p:attrNameLst>
                                          <p:attrName>ppt_x</p:attrName>
                                        </p:attrNameLst>
                                      </p:cBhvr>
                                      <p:tavLst>
                                        <p:tav tm="0" fmla="#ppt_x+(cos(-2*pi*(1-$))*-#ppt_x-sin(-2*pi*(1-$))*(1-#ppt_y))*(1-$)">
                                          <p:val>
                                            <p:fltVal val="0"/>
                                          </p:val>
                                        </p:tav>
                                        <p:tav tm="100000">
                                          <p:val>
                                            <p:fltVal val="1"/>
                                          </p:val>
                                        </p:tav>
                                      </p:tavLst>
                                    </p:anim>
                                    <p:anim calcmode="lin" valueType="num">
                                      <p:cBhvr>
                                        <p:cTn id="142" dur="1000" fill="hold"/>
                                        <p:tgtEl>
                                          <p:spTgt spid="1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43" fill="hold" nodeType="clickPar">
                      <p:stCondLst>
                        <p:cond delay="indefinite"/>
                      </p:stCondLst>
                      <p:childTnLst>
                        <p:par>
                          <p:cTn id="144" fill="hold" nodeType="withGroup">
                            <p:stCondLst>
                              <p:cond delay="0"/>
                            </p:stCondLst>
                            <p:childTnLst>
                              <p:par>
                                <p:cTn id="145" presetID="2" presetClass="entr" presetSubtype="4" fill="hold" nodeType="clickEffect">
                                  <p:stCondLst>
                                    <p:cond delay="0"/>
                                  </p:stCondLst>
                                  <p:childTnLst>
                                    <p:set>
                                      <p:cBhvr>
                                        <p:cTn id="146" dur="1" fill="hold">
                                          <p:stCondLst>
                                            <p:cond delay="0"/>
                                          </p:stCondLst>
                                        </p:cTn>
                                        <p:tgtEl>
                                          <p:spTgt spid="14"/>
                                        </p:tgtEl>
                                        <p:attrNameLst>
                                          <p:attrName>style.visibility</p:attrName>
                                        </p:attrNameLst>
                                      </p:cBhvr>
                                      <p:to>
                                        <p:strVal val="visible"/>
                                      </p:to>
                                    </p:set>
                                    <p:anim calcmode="lin" valueType="num">
                                      <p:cBhvr additive="base">
                                        <p:cTn id="147" dur="500" fill="hold"/>
                                        <p:tgtEl>
                                          <p:spTgt spid="14"/>
                                        </p:tgtEl>
                                        <p:attrNameLst>
                                          <p:attrName>ppt_x</p:attrName>
                                        </p:attrNameLst>
                                      </p:cBhvr>
                                      <p:tavLst>
                                        <p:tav tm="0">
                                          <p:val>
                                            <p:strVal val="#ppt_x"/>
                                          </p:val>
                                        </p:tav>
                                        <p:tav tm="100000">
                                          <p:val>
                                            <p:strVal val="#ppt_x"/>
                                          </p:val>
                                        </p:tav>
                                      </p:tavLst>
                                    </p:anim>
                                    <p:anim calcmode="lin" valueType="num">
                                      <p:cBhvr additive="base">
                                        <p:cTn id="14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49" fill="hold" nodeType="clickPar">
                      <p:stCondLst>
                        <p:cond delay="indefinite"/>
                      </p:stCondLst>
                      <p:childTnLst>
                        <p:par>
                          <p:cTn id="150" fill="hold" nodeType="withGroup">
                            <p:stCondLst>
                              <p:cond delay="0"/>
                            </p:stCondLst>
                            <p:childTnLst>
                              <p:par>
                                <p:cTn id="151" presetID="2" presetClass="entr" presetSubtype="8" fill="hold" grpId="0" nodeType="clickEffect">
                                  <p:stCondLst>
                                    <p:cond delay="0"/>
                                  </p:stCondLst>
                                  <p:childTnLst>
                                    <p:set>
                                      <p:cBhvr>
                                        <p:cTn id="152" dur="1" fill="hold">
                                          <p:stCondLst>
                                            <p:cond delay="0"/>
                                          </p:stCondLst>
                                        </p:cTn>
                                        <p:tgtEl>
                                          <p:spTgt spid="2176"/>
                                        </p:tgtEl>
                                        <p:attrNameLst>
                                          <p:attrName>style.visibility</p:attrName>
                                        </p:attrNameLst>
                                      </p:cBhvr>
                                      <p:to>
                                        <p:strVal val="visible"/>
                                      </p:to>
                                    </p:set>
                                    <p:anim calcmode="lin" valueType="num">
                                      <p:cBhvr additive="base">
                                        <p:cTn id="153" dur="500" fill="hold"/>
                                        <p:tgtEl>
                                          <p:spTgt spid="2176"/>
                                        </p:tgtEl>
                                        <p:attrNameLst>
                                          <p:attrName>ppt_x</p:attrName>
                                        </p:attrNameLst>
                                      </p:cBhvr>
                                      <p:tavLst>
                                        <p:tav tm="0">
                                          <p:val>
                                            <p:strVal val="0-#ppt_w/2"/>
                                          </p:val>
                                        </p:tav>
                                        <p:tav tm="100000">
                                          <p:val>
                                            <p:strVal val="#ppt_x"/>
                                          </p:val>
                                        </p:tav>
                                      </p:tavLst>
                                    </p:anim>
                                    <p:anim calcmode="lin" valueType="num">
                                      <p:cBhvr additive="base">
                                        <p:cTn id="154" dur="500" fill="hold"/>
                                        <p:tgtEl>
                                          <p:spTgt spid="21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 grpId="0" autoUpdateAnimBg="0"/>
      <p:bldP spid="2110" grpId="0" autoUpdateAnimBg="0"/>
      <p:bldP spid="2112" grpId="0" autoUpdateAnimBg="0"/>
      <p:bldP spid="2120" grpId="0" animBg="1"/>
      <p:bldP spid="2123" grpId="0" animBg="1"/>
      <p:bldP spid="2134" grpId="0" autoUpdateAnimBg="0"/>
      <p:bldP spid="2140" grpId="0" animBg="1" autoUpdateAnimBg="0"/>
      <p:bldP spid="2145" grpId="0" animBg="1" autoUpdateAnimBg="0"/>
      <p:bldP spid="2149" grpId="0" animBg="1" autoUpdateAnimBg="0"/>
      <p:bldP spid="2174" grpId="0" animBg="1" autoUpdateAnimBg="0"/>
      <p:bldP spid="2175" grpId="0" animBg="1" autoUpdateAnimBg="0"/>
      <p:bldP spid="2176"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5863" y="1000125"/>
            <a:ext cx="3122009" cy="1077218"/>
          </a:xfrm>
          <a:prstGeom prst="rect">
            <a:avLst/>
          </a:prstGeom>
          <a:noFill/>
        </p:spPr>
        <p:txBody>
          <a:bodyPr wrap="none" rtlCol="0">
            <a:spAutoFit/>
          </a:bodyPr>
          <a:lstStyle/>
          <a:p>
            <a:r>
              <a:rPr lang="en-GB" sz="3200" dirty="0" smtClean="0"/>
              <a:t>Between B and C:</a:t>
            </a:r>
          </a:p>
          <a:p>
            <a:endParaRPr lang="en-US" sz="3200" dirty="0"/>
          </a:p>
        </p:txBody>
      </p:sp>
      <p:sp>
        <p:nvSpPr>
          <p:cNvPr id="3" name="TextBox 2"/>
          <p:cNvSpPr txBox="1"/>
          <p:nvPr/>
        </p:nvSpPr>
        <p:spPr>
          <a:xfrm>
            <a:off x="425189" y="1885950"/>
            <a:ext cx="11766811" cy="1077218"/>
          </a:xfrm>
          <a:prstGeom prst="rect">
            <a:avLst/>
          </a:prstGeom>
          <a:noFill/>
        </p:spPr>
        <p:txBody>
          <a:bodyPr wrap="none" rtlCol="0">
            <a:spAutoFit/>
          </a:bodyPr>
          <a:lstStyle/>
          <a:p>
            <a:r>
              <a:rPr lang="en-GB" sz="3200" dirty="0" smtClean="0"/>
              <a:t>The temperature is not rising and so the average kinetic energy of the</a:t>
            </a:r>
          </a:p>
          <a:p>
            <a:r>
              <a:rPr lang="en-GB" sz="3200" dirty="0"/>
              <a:t>p</a:t>
            </a:r>
            <a:r>
              <a:rPr lang="en-GB" sz="3200" dirty="0" smtClean="0"/>
              <a:t>articles is not changing.</a:t>
            </a:r>
            <a:endParaRPr lang="en-US" sz="3200" dirty="0"/>
          </a:p>
        </p:txBody>
      </p:sp>
      <p:sp>
        <p:nvSpPr>
          <p:cNvPr id="4" name="TextBox 3"/>
          <p:cNvSpPr txBox="1"/>
          <p:nvPr/>
        </p:nvSpPr>
        <p:spPr>
          <a:xfrm>
            <a:off x="571500" y="3614738"/>
            <a:ext cx="11278985" cy="1077218"/>
          </a:xfrm>
          <a:prstGeom prst="rect">
            <a:avLst/>
          </a:prstGeom>
          <a:noFill/>
        </p:spPr>
        <p:txBody>
          <a:bodyPr wrap="none" rtlCol="0">
            <a:spAutoFit/>
          </a:bodyPr>
          <a:lstStyle/>
          <a:p>
            <a:r>
              <a:rPr lang="en-GB" sz="3200" dirty="0" smtClean="0"/>
              <a:t>The energy supplied is used to increase the potential energy of the</a:t>
            </a:r>
          </a:p>
          <a:p>
            <a:r>
              <a:rPr lang="en-GB" sz="3200" dirty="0"/>
              <a:t>s</a:t>
            </a:r>
            <a:r>
              <a:rPr lang="en-GB" sz="3200" dirty="0" smtClean="0"/>
              <a:t>ystem.</a:t>
            </a:r>
            <a:endParaRPr lang="en-US" sz="3200" dirty="0"/>
          </a:p>
        </p:txBody>
      </p:sp>
      <p:sp>
        <p:nvSpPr>
          <p:cNvPr id="5" name="TextBox 4"/>
          <p:cNvSpPr txBox="1"/>
          <p:nvPr/>
        </p:nvSpPr>
        <p:spPr>
          <a:xfrm>
            <a:off x="685800" y="5300663"/>
            <a:ext cx="10929082" cy="1077218"/>
          </a:xfrm>
          <a:prstGeom prst="rect">
            <a:avLst/>
          </a:prstGeom>
          <a:noFill/>
        </p:spPr>
        <p:txBody>
          <a:bodyPr wrap="none" rtlCol="0">
            <a:spAutoFit/>
          </a:bodyPr>
          <a:lstStyle/>
          <a:p>
            <a:r>
              <a:rPr lang="en-GB" sz="3200" dirty="0" smtClean="0"/>
              <a:t>The attractive forces between the particles are weakened and so</a:t>
            </a:r>
          </a:p>
          <a:p>
            <a:r>
              <a:rPr lang="en-GB" sz="3200" dirty="0"/>
              <a:t>t</a:t>
            </a:r>
            <a:r>
              <a:rPr lang="en-GB" sz="3200" dirty="0" smtClean="0"/>
              <a:t>he particles can now slide over each other.</a:t>
            </a:r>
            <a:endParaRPr lang="en-US" sz="3200" dirty="0"/>
          </a:p>
        </p:txBody>
      </p:sp>
      <p:sp>
        <p:nvSpPr>
          <p:cNvPr id="6" name="TextBox 5"/>
          <p:cNvSpPr txBox="1"/>
          <p:nvPr/>
        </p:nvSpPr>
        <p:spPr>
          <a:xfrm>
            <a:off x="4714875" y="1000125"/>
            <a:ext cx="4188391" cy="584775"/>
          </a:xfrm>
          <a:prstGeom prst="rect">
            <a:avLst/>
          </a:prstGeom>
          <a:noFill/>
        </p:spPr>
        <p:txBody>
          <a:bodyPr wrap="none" rtlCol="0">
            <a:spAutoFit/>
          </a:bodyPr>
          <a:lstStyle/>
          <a:p>
            <a:r>
              <a:rPr lang="en-GB" sz="3200" dirty="0" smtClean="0"/>
              <a:t>This is the melting point</a:t>
            </a:r>
            <a:endParaRPr lang="en-US" sz="3200" dirty="0"/>
          </a:p>
        </p:txBody>
      </p:sp>
    </p:spTree>
    <p:extLst>
      <p:ext uri="{BB962C8B-B14F-4D97-AF65-F5344CB8AC3E}">
        <p14:creationId xmlns:p14="http://schemas.microsoft.com/office/powerpoint/2010/main" val="3437328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4388" y="885825"/>
            <a:ext cx="3152466" cy="584775"/>
          </a:xfrm>
          <a:prstGeom prst="rect">
            <a:avLst/>
          </a:prstGeom>
          <a:noFill/>
        </p:spPr>
        <p:txBody>
          <a:bodyPr wrap="none" rtlCol="0">
            <a:spAutoFit/>
          </a:bodyPr>
          <a:lstStyle/>
          <a:p>
            <a:r>
              <a:rPr lang="en-GB" sz="3200" dirty="0" smtClean="0"/>
              <a:t>Between C and D:</a:t>
            </a:r>
            <a:endParaRPr lang="en-US" sz="3200" dirty="0"/>
          </a:p>
        </p:txBody>
      </p:sp>
      <p:sp>
        <p:nvSpPr>
          <p:cNvPr id="3" name="TextBox 2"/>
          <p:cNvSpPr txBox="1"/>
          <p:nvPr/>
        </p:nvSpPr>
        <p:spPr>
          <a:xfrm>
            <a:off x="442913" y="3286125"/>
            <a:ext cx="10810011" cy="1077218"/>
          </a:xfrm>
          <a:prstGeom prst="rect">
            <a:avLst/>
          </a:prstGeom>
          <a:noFill/>
        </p:spPr>
        <p:txBody>
          <a:bodyPr wrap="none" rtlCol="0">
            <a:spAutoFit/>
          </a:bodyPr>
          <a:lstStyle/>
          <a:p>
            <a:r>
              <a:rPr lang="en-GB" sz="3200" dirty="0" smtClean="0"/>
              <a:t>The temperature is rising which means that the energy supplied</a:t>
            </a:r>
          </a:p>
          <a:p>
            <a:r>
              <a:rPr lang="en-GB" sz="3200" dirty="0"/>
              <a:t>i</a:t>
            </a:r>
            <a:r>
              <a:rPr lang="en-GB" sz="3200" dirty="0" smtClean="0"/>
              <a:t>s increasing the average kinetic energy of the particles.</a:t>
            </a:r>
            <a:endParaRPr lang="en-US" sz="3200" dirty="0"/>
          </a:p>
        </p:txBody>
      </p:sp>
      <p:sp>
        <p:nvSpPr>
          <p:cNvPr id="4" name="TextBox 3"/>
          <p:cNvSpPr txBox="1"/>
          <p:nvPr/>
        </p:nvSpPr>
        <p:spPr>
          <a:xfrm>
            <a:off x="614363" y="2071688"/>
            <a:ext cx="5153590" cy="584775"/>
          </a:xfrm>
          <a:prstGeom prst="rect">
            <a:avLst/>
          </a:prstGeom>
          <a:noFill/>
        </p:spPr>
        <p:txBody>
          <a:bodyPr wrap="none" rtlCol="0">
            <a:spAutoFit/>
          </a:bodyPr>
          <a:lstStyle/>
          <a:p>
            <a:r>
              <a:rPr lang="en-GB" sz="3200" dirty="0" smtClean="0"/>
              <a:t>The substance is now a liquid.</a:t>
            </a:r>
            <a:endParaRPr lang="en-US" sz="3200" dirty="0"/>
          </a:p>
        </p:txBody>
      </p:sp>
      <p:sp>
        <p:nvSpPr>
          <p:cNvPr id="5" name="TextBox 4"/>
          <p:cNvSpPr txBox="1"/>
          <p:nvPr/>
        </p:nvSpPr>
        <p:spPr>
          <a:xfrm>
            <a:off x="414338" y="4972050"/>
            <a:ext cx="11803488" cy="1077218"/>
          </a:xfrm>
          <a:prstGeom prst="rect">
            <a:avLst/>
          </a:prstGeom>
          <a:noFill/>
        </p:spPr>
        <p:txBody>
          <a:bodyPr wrap="none" rtlCol="0">
            <a:spAutoFit/>
          </a:bodyPr>
          <a:lstStyle/>
          <a:p>
            <a:r>
              <a:rPr lang="en-GB" sz="3200" dirty="0" smtClean="0"/>
              <a:t>As the temperature of the liquid rises more particles will have enough</a:t>
            </a:r>
          </a:p>
          <a:p>
            <a:r>
              <a:rPr lang="en-GB" sz="3200" dirty="0"/>
              <a:t>e</a:t>
            </a:r>
            <a:r>
              <a:rPr lang="en-GB" sz="3200" dirty="0" smtClean="0"/>
              <a:t>nergy to leave the surface.-this is evaporation</a:t>
            </a:r>
            <a:endParaRPr lang="en-US" sz="3200" dirty="0"/>
          </a:p>
        </p:txBody>
      </p:sp>
    </p:spTree>
    <p:extLst>
      <p:ext uri="{BB962C8B-B14F-4D97-AF65-F5344CB8AC3E}">
        <p14:creationId xmlns:p14="http://schemas.microsoft.com/office/powerpoint/2010/main" val="3645155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7213" y="885825"/>
            <a:ext cx="11528797" cy="4770537"/>
          </a:xfrm>
          <a:prstGeom prst="rect">
            <a:avLst/>
          </a:prstGeom>
          <a:noFill/>
        </p:spPr>
        <p:txBody>
          <a:bodyPr wrap="none" rtlCol="0">
            <a:spAutoFit/>
          </a:bodyPr>
          <a:lstStyle/>
          <a:p>
            <a:r>
              <a:rPr lang="en-GB" sz="2400" dirty="0" smtClean="0"/>
              <a:t>Objectives</a:t>
            </a:r>
          </a:p>
          <a:p>
            <a:pPr marL="457200" indent="-457200">
              <a:buFont typeface="Arial" panose="020B0604020202020204" pitchFamily="34" charset="0"/>
              <a:buChar char="•"/>
            </a:pPr>
            <a:r>
              <a:rPr lang="en-GB" sz="2800" dirty="0" smtClean="0"/>
              <a:t>To understand the difference between heat energy and temperature</a:t>
            </a:r>
          </a:p>
          <a:p>
            <a:pPr marL="457200" indent="-457200">
              <a:buFont typeface="Arial" panose="020B0604020202020204" pitchFamily="34" charset="0"/>
              <a:buChar char="•"/>
            </a:pPr>
            <a:r>
              <a:rPr lang="en-GB" sz="2800" dirty="0" smtClean="0"/>
              <a:t>To appreciate that the internal energy of an object is the sum of the kinetic</a:t>
            </a:r>
          </a:p>
          <a:p>
            <a:r>
              <a:rPr lang="en-GB" sz="2800" dirty="0"/>
              <a:t>a</a:t>
            </a:r>
            <a:r>
              <a:rPr lang="en-GB" sz="2800" dirty="0" smtClean="0"/>
              <a:t>nd potential energies of the particles</a:t>
            </a:r>
          </a:p>
          <a:p>
            <a:pPr marL="457200" indent="-457200">
              <a:buFont typeface="Arial" panose="020B0604020202020204" pitchFamily="34" charset="0"/>
              <a:buChar char="•"/>
            </a:pPr>
            <a:r>
              <a:rPr lang="en-GB" sz="2800" dirty="0" smtClean="0"/>
              <a:t>To be able to explain what happens when a solid is heated up to its boiling</a:t>
            </a:r>
          </a:p>
          <a:p>
            <a:r>
              <a:rPr lang="en-GB" sz="2800" dirty="0"/>
              <a:t>p</a:t>
            </a:r>
            <a:r>
              <a:rPr lang="en-GB" sz="2800" dirty="0" smtClean="0"/>
              <a:t>oint</a:t>
            </a:r>
          </a:p>
          <a:p>
            <a:pPr marL="457200" indent="-457200">
              <a:buFont typeface="Arial" panose="020B0604020202020204" pitchFamily="34" charset="0"/>
              <a:buChar char="•"/>
            </a:pPr>
            <a:r>
              <a:rPr lang="en-GB" sz="2800" dirty="0" smtClean="0"/>
              <a:t>To be able to explain how the melting point of a material depends on the</a:t>
            </a:r>
          </a:p>
          <a:p>
            <a:r>
              <a:rPr lang="en-GB" sz="2800" dirty="0"/>
              <a:t>f</a:t>
            </a:r>
            <a:r>
              <a:rPr lang="en-GB" sz="2800" smtClean="0"/>
              <a:t>orces </a:t>
            </a:r>
            <a:r>
              <a:rPr lang="en-GB" sz="2800" dirty="0" smtClean="0"/>
              <a:t>between the particles</a:t>
            </a:r>
          </a:p>
          <a:p>
            <a:pPr marL="457200" indent="-457200">
              <a:buFont typeface="Arial" panose="020B0604020202020204" pitchFamily="34" charset="0"/>
              <a:buChar char="•"/>
            </a:pPr>
            <a:endParaRPr lang="en-GB" sz="2800" dirty="0" smtClean="0"/>
          </a:p>
          <a:p>
            <a:pPr marL="457200" indent="-457200">
              <a:buFont typeface="Arial" panose="020B0604020202020204" pitchFamily="34" charset="0"/>
              <a:buChar char="•"/>
            </a:pPr>
            <a:endParaRPr lang="en-GB" sz="2800" dirty="0" smtClean="0"/>
          </a:p>
          <a:p>
            <a:endParaRPr lang="en-US" sz="2800" dirty="0"/>
          </a:p>
        </p:txBody>
      </p:sp>
    </p:spTree>
    <p:extLst>
      <p:ext uri="{BB962C8B-B14F-4D97-AF65-F5344CB8AC3E}">
        <p14:creationId xmlns:p14="http://schemas.microsoft.com/office/powerpoint/2010/main" val="1790520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28700" y="1014413"/>
            <a:ext cx="6533199" cy="584775"/>
          </a:xfrm>
          <a:prstGeom prst="rect">
            <a:avLst/>
          </a:prstGeom>
          <a:noFill/>
        </p:spPr>
        <p:txBody>
          <a:bodyPr wrap="none" rtlCol="0">
            <a:spAutoFit/>
          </a:bodyPr>
          <a:lstStyle/>
          <a:p>
            <a:r>
              <a:rPr lang="en-GB" sz="3200" dirty="0" smtClean="0"/>
              <a:t>Between D and E:  The liquid is boiling</a:t>
            </a:r>
            <a:endParaRPr lang="en-US" sz="3200" dirty="0"/>
          </a:p>
        </p:txBody>
      </p:sp>
      <p:sp>
        <p:nvSpPr>
          <p:cNvPr id="4" name="TextBox 3"/>
          <p:cNvSpPr txBox="1"/>
          <p:nvPr/>
        </p:nvSpPr>
        <p:spPr>
          <a:xfrm>
            <a:off x="1157288" y="2100263"/>
            <a:ext cx="10740889" cy="1077218"/>
          </a:xfrm>
          <a:prstGeom prst="rect">
            <a:avLst/>
          </a:prstGeom>
          <a:noFill/>
        </p:spPr>
        <p:txBody>
          <a:bodyPr wrap="none" rtlCol="0">
            <a:spAutoFit/>
          </a:bodyPr>
          <a:lstStyle/>
          <a:p>
            <a:r>
              <a:rPr lang="en-GB" sz="3200" dirty="0" smtClean="0"/>
              <a:t>The temperature is not rising. The average kinetic energy of the</a:t>
            </a:r>
          </a:p>
          <a:p>
            <a:r>
              <a:rPr lang="en-GB" sz="3200" dirty="0"/>
              <a:t>p</a:t>
            </a:r>
            <a:r>
              <a:rPr lang="en-GB" sz="3200" dirty="0" smtClean="0"/>
              <a:t>articles is not increasing.</a:t>
            </a:r>
            <a:endParaRPr lang="en-US" sz="3200" dirty="0"/>
          </a:p>
        </p:txBody>
      </p:sp>
      <p:sp>
        <p:nvSpPr>
          <p:cNvPr id="5" name="TextBox 4"/>
          <p:cNvSpPr txBox="1"/>
          <p:nvPr/>
        </p:nvSpPr>
        <p:spPr>
          <a:xfrm>
            <a:off x="914400" y="3700463"/>
            <a:ext cx="10435036" cy="1077218"/>
          </a:xfrm>
          <a:prstGeom prst="rect">
            <a:avLst/>
          </a:prstGeom>
          <a:noFill/>
        </p:spPr>
        <p:txBody>
          <a:bodyPr wrap="none" rtlCol="0">
            <a:spAutoFit/>
          </a:bodyPr>
          <a:lstStyle/>
          <a:p>
            <a:r>
              <a:rPr lang="en-GB" sz="3200" dirty="0" smtClean="0"/>
              <a:t>All the energy supplied is being used to increase the potential</a:t>
            </a:r>
          </a:p>
          <a:p>
            <a:r>
              <a:rPr lang="en-GB" sz="3200" dirty="0"/>
              <a:t>e</a:t>
            </a:r>
            <a:r>
              <a:rPr lang="en-GB" sz="3200" dirty="0" smtClean="0"/>
              <a:t>nergy of the system.</a:t>
            </a:r>
            <a:endParaRPr lang="en-US" sz="3200" dirty="0"/>
          </a:p>
        </p:txBody>
      </p:sp>
      <p:sp>
        <p:nvSpPr>
          <p:cNvPr id="6" name="TextBox 5"/>
          <p:cNvSpPr txBox="1"/>
          <p:nvPr/>
        </p:nvSpPr>
        <p:spPr>
          <a:xfrm>
            <a:off x="498805" y="5278756"/>
            <a:ext cx="11266226" cy="584775"/>
          </a:xfrm>
          <a:prstGeom prst="rect">
            <a:avLst/>
          </a:prstGeom>
          <a:noFill/>
        </p:spPr>
        <p:txBody>
          <a:bodyPr wrap="none" rtlCol="0">
            <a:spAutoFit/>
          </a:bodyPr>
          <a:lstStyle/>
          <a:p>
            <a:r>
              <a:rPr lang="en-GB" sz="3200" dirty="0" smtClean="0"/>
              <a:t>The energy is being used to break the bonds between the particles</a:t>
            </a:r>
            <a:endParaRPr lang="en-US" sz="3200" dirty="0"/>
          </a:p>
        </p:txBody>
      </p:sp>
    </p:spTree>
    <p:extLst>
      <p:ext uri="{BB962C8B-B14F-4D97-AF65-F5344CB8AC3E}">
        <p14:creationId xmlns:p14="http://schemas.microsoft.com/office/powerpoint/2010/main" val="1107699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2950" y="1328738"/>
            <a:ext cx="7629525" cy="584775"/>
          </a:xfrm>
          <a:prstGeom prst="rect">
            <a:avLst/>
          </a:prstGeom>
          <a:noFill/>
        </p:spPr>
        <p:txBody>
          <a:bodyPr wrap="square" rtlCol="0">
            <a:spAutoFit/>
          </a:bodyPr>
          <a:lstStyle/>
          <a:p>
            <a:r>
              <a:rPr lang="en-GB" sz="3200" dirty="0" smtClean="0"/>
              <a:t>Between E and F: the substance is now a gas</a:t>
            </a:r>
            <a:endParaRPr lang="en-US" sz="3200" dirty="0"/>
          </a:p>
        </p:txBody>
      </p:sp>
      <p:sp>
        <p:nvSpPr>
          <p:cNvPr id="3" name="TextBox 2"/>
          <p:cNvSpPr txBox="1"/>
          <p:nvPr/>
        </p:nvSpPr>
        <p:spPr>
          <a:xfrm>
            <a:off x="842963" y="2557463"/>
            <a:ext cx="9890721" cy="1077218"/>
          </a:xfrm>
          <a:prstGeom prst="rect">
            <a:avLst/>
          </a:prstGeom>
          <a:noFill/>
        </p:spPr>
        <p:txBody>
          <a:bodyPr wrap="none" rtlCol="0">
            <a:spAutoFit/>
          </a:bodyPr>
          <a:lstStyle/>
          <a:p>
            <a:r>
              <a:rPr lang="en-GB" sz="3200" dirty="0" smtClean="0"/>
              <a:t>The temperature of the gas is rising, so the average kinetic</a:t>
            </a:r>
          </a:p>
          <a:p>
            <a:r>
              <a:rPr lang="en-GB" sz="3200" dirty="0"/>
              <a:t>e</a:t>
            </a:r>
            <a:r>
              <a:rPr lang="en-GB" sz="3200" dirty="0" smtClean="0"/>
              <a:t>nergy of the particles in the gas is increasing.</a:t>
            </a:r>
            <a:endParaRPr lang="en-US" sz="3200" dirty="0"/>
          </a:p>
        </p:txBody>
      </p:sp>
    </p:spTree>
    <p:extLst>
      <p:ext uri="{BB962C8B-B14F-4D97-AF65-F5344CB8AC3E}">
        <p14:creationId xmlns:p14="http://schemas.microsoft.com/office/powerpoint/2010/main" val="2772290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23592" y="1052737"/>
            <a:ext cx="7214860" cy="2246769"/>
          </a:xfrm>
          <a:prstGeom prst="rect">
            <a:avLst/>
          </a:prstGeom>
          <a:noFill/>
        </p:spPr>
        <p:txBody>
          <a:bodyPr wrap="none" rtlCol="0">
            <a:spAutoFit/>
          </a:bodyPr>
          <a:lstStyle/>
          <a:p>
            <a:r>
              <a:rPr lang="en-GB" sz="2800" dirty="0"/>
              <a:t>If we need energy to change a solid into a liquid,</a:t>
            </a:r>
          </a:p>
          <a:p>
            <a:endParaRPr lang="en-GB" sz="2800" dirty="0"/>
          </a:p>
          <a:p>
            <a:r>
              <a:rPr lang="en-GB" sz="2800" dirty="0"/>
              <a:t>what do you think happens when a liquid turns</a:t>
            </a:r>
          </a:p>
          <a:p>
            <a:endParaRPr lang="en-GB" sz="2800" dirty="0"/>
          </a:p>
          <a:p>
            <a:r>
              <a:rPr lang="en-GB" sz="2800" dirty="0"/>
              <a:t>b</a:t>
            </a:r>
            <a:r>
              <a:rPr lang="en-GB" sz="2800"/>
              <a:t>ack </a:t>
            </a:r>
            <a:r>
              <a:rPr lang="en-GB" sz="2800" dirty="0"/>
              <a:t>into a solid?</a:t>
            </a:r>
          </a:p>
        </p:txBody>
      </p:sp>
    </p:spTree>
    <p:extLst>
      <p:ext uri="{BB962C8B-B14F-4D97-AF65-F5344CB8AC3E}">
        <p14:creationId xmlns:p14="http://schemas.microsoft.com/office/powerpoint/2010/main" val="19524373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kentchemistry.com/images/links/matter/salolCC.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2912" y="895350"/>
            <a:ext cx="8345488" cy="5584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36636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02633873"/>
              </p:ext>
            </p:extLst>
          </p:nvPr>
        </p:nvGraphicFramePr>
        <p:xfrm>
          <a:off x="257178" y="727546"/>
          <a:ext cx="11215683" cy="5658960"/>
        </p:xfrm>
        <a:graphic>
          <a:graphicData uri="http://schemas.openxmlformats.org/drawingml/2006/table">
            <a:tbl>
              <a:tblPr/>
              <a:tblGrid>
                <a:gridCol w="1246187"/>
                <a:gridCol w="1246187"/>
                <a:gridCol w="1246187"/>
                <a:gridCol w="1246187"/>
                <a:gridCol w="1246187"/>
                <a:gridCol w="1246187"/>
                <a:gridCol w="1246187"/>
                <a:gridCol w="1246187"/>
                <a:gridCol w="1246187"/>
              </a:tblGrid>
              <a:tr h="998640">
                <a:tc>
                  <a:txBody>
                    <a:bodyPr/>
                    <a:lstStyle/>
                    <a:p>
                      <a:r>
                        <a:rPr lang="en-US" sz="1700" i="1" dirty="0"/>
                        <a:t>Name</a:t>
                      </a:r>
                      <a:endParaRPr lang="en-US" sz="1700" dirty="0"/>
                    </a:p>
                  </a:txBody>
                  <a:tcPr marL="0" marR="0" marT="0" marB="0" anchor="b">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i="1"/>
                        <a:t>Molecular</a:t>
                      </a:r>
                      <a:br>
                        <a:rPr lang="en-US" sz="1700" i="1"/>
                      </a:br>
                      <a:r>
                        <a:rPr lang="en-US" sz="1700" i="1"/>
                        <a:t>Formula</a:t>
                      </a:r>
                      <a:endParaRPr lang="en-US" sz="1700"/>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i="1"/>
                        <a:t>Melting</a:t>
                      </a:r>
                      <a:br>
                        <a:rPr lang="en-US" sz="1700" i="1"/>
                      </a:br>
                      <a:r>
                        <a:rPr lang="en-US" sz="1700" i="1"/>
                        <a:t>Point </a:t>
                      </a:r>
                      <a:br>
                        <a:rPr lang="en-US" sz="1700" i="1"/>
                      </a:br>
                      <a:r>
                        <a:rPr lang="en-US" sz="1700" i="1"/>
                        <a:t>(</a:t>
                      </a:r>
                      <a:r>
                        <a:rPr lang="en-US" sz="1700" i="1" baseline="30000"/>
                        <a:t>o</a:t>
                      </a:r>
                      <a:r>
                        <a:rPr lang="en-US" sz="1700" i="1"/>
                        <a:t>C)</a:t>
                      </a:r>
                      <a:endParaRPr lang="en-US" sz="1700"/>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i="1"/>
                        <a:t>Boiling</a:t>
                      </a:r>
                      <a:br>
                        <a:rPr lang="en-US" sz="1700" i="1"/>
                      </a:br>
                      <a:r>
                        <a:rPr lang="en-US" sz="1700" i="1"/>
                        <a:t>Point </a:t>
                      </a:r>
                      <a:br>
                        <a:rPr lang="en-US" sz="1700" i="1"/>
                      </a:br>
                      <a:r>
                        <a:rPr lang="en-US" sz="1700" i="1"/>
                        <a:t>(</a:t>
                      </a:r>
                      <a:r>
                        <a:rPr lang="en-US" sz="1700" i="1" baseline="30000"/>
                        <a:t>o</a:t>
                      </a:r>
                      <a:r>
                        <a:rPr lang="en-US" sz="1700" i="1"/>
                        <a:t>C)</a:t>
                      </a:r>
                      <a:endParaRPr lang="en-US" sz="1700"/>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i="1" dirty="0"/>
                        <a:t>State</a:t>
                      </a:r>
                      <a:r>
                        <a:rPr lang="en-US" sz="1700" dirty="0"/>
                        <a:t> </a:t>
                      </a:r>
                      <a:r>
                        <a:rPr lang="en-US" sz="1700" i="1" dirty="0"/>
                        <a:t>at</a:t>
                      </a:r>
                      <a:br>
                        <a:rPr lang="en-US" sz="1700" i="1" dirty="0"/>
                      </a:br>
                      <a:r>
                        <a:rPr lang="en-US" sz="1700" i="1" dirty="0"/>
                        <a:t>25</a:t>
                      </a:r>
                      <a:r>
                        <a:rPr lang="en-US" sz="1700" i="1" baseline="30000" dirty="0"/>
                        <a:t>o</a:t>
                      </a:r>
                      <a:r>
                        <a:rPr lang="en-US" sz="1700" i="1" dirty="0"/>
                        <a:t>C</a:t>
                      </a:r>
                      <a:endParaRPr lang="en-US" sz="1700" dirty="0"/>
                    </a:p>
                  </a:txBody>
                  <a:tcPr marL="0" marR="0" marT="0" marB="0" anchor="ctr">
                    <a:lnL>
                      <a:noFill/>
                    </a:lnL>
                    <a:lnR>
                      <a:noFill/>
                    </a:lnR>
                    <a:lnT>
                      <a:noFill/>
                    </a:lnT>
                    <a:lnB>
                      <a:noFill/>
                    </a:lnB>
                  </a:tcPr>
                </a:tc>
              </a:tr>
              <a:tr h="332880">
                <a:tc>
                  <a:txBody>
                    <a:bodyPr/>
                    <a:lstStyle/>
                    <a:p>
                      <a:r>
                        <a:rPr lang="en-US" sz="1700"/>
                        <a:t>methane</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CH</a:t>
                      </a:r>
                      <a:r>
                        <a:rPr lang="en-US" sz="1700" baseline="-25000"/>
                        <a:t>4</a:t>
                      </a:r>
                      <a:endParaRPr lang="en-US" sz="1700"/>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-183</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-164</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gas</a:t>
                      </a:r>
                    </a:p>
                  </a:txBody>
                  <a:tcPr marL="0" marR="0" marT="0" marB="0" anchor="ctr">
                    <a:lnL>
                      <a:noFill/>
                    </a:lnL>
                    <a:lnR>
                      <a:noFill/>
                    </a:lnR>
                    <a:lnT>
                      <a:noFill/>
                    </a:lnT>
                    <a:lnB>
                      <a:noFill/>
                    </a:lnB>
                  </a:tcPr>
                </a:tc>
              </a:tr>
              <a:tr h="332880">
                <a:tc>
                  <a:txBody>
                    <a:bodyPr/>
                    <a:lstStyle/>
                    <a:p>
                      <a:r>
                        <a:rPr lang="en-US" sz="1700"/>
                        <a:t>ethane</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C</a:t>
                      </a:r>
                      <a:r>
                        <a:rPr lang="en-US" sz="1700" baseline="-25000"/>
                        <a:t>2</a:t>
                      </a:r>
                      <a:r>
                        <a:rPr lang="en-US" sz="1700"/>
                        <a:t>H</a:t>
                      </a:r>
                      <a:r>
                        <a:rPr lang="en-US" sz="1700" baseline="-25000"/>
                        <a:t>6</a:t>
                      </a:r>
                      <a:endParaRPr lang="en-US" sz="1700"/>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-183</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-89</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r>
              <a:tr h="332880">
                <a:tc>
                  <a:txBody>
                    <a:bodyPr/>
                    <a:lstStyle/>
                    <a:p>
                      <a:r>
                        <a:rPr lang="en-US" sz="1700"/>
                        <a:t>propane</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C</a:t>
                      </a:r>
                      <a:r>
                        <a:rPr lang="en-US" sz="1700" baseline="-25000"/>
                        <a:t>3</a:t>
                      </a:r>
                      <a:r>
                        <a:rPr lang="en-US" sz="1700"/>
                        <a:t>H</a:t>
                      </a:r>
                      <a:r>
                        <a:rPr lang="en-US" sz="1700" baseline="-25000"/>
                        <a:t>8</a:t>
                      </a:r>
                      <a:endParaRPr lang="en-US" sz="1700"/>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-190</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-42</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r>
              <a:tr h="332880">
                <a:tc>
                  <a:txBody>
                    <a:bodyPr/>
                    <a:lstStyle/>
                    <a:p>
                      <a:r>
                        <a:rPr lang="en-US" sz="1700"/>
                        <a:t>butane</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C</a:t>
                      </a:r>
                      <a:r>
                        <a:rPr lang="en-US" sz="1700" baseline="-25000"/>
                        <a:t>4</a:t>
                      </a:r>
                      <a:r>
                        <a:rPr lang="en-US" sz="1700"/>
                        <a:t>H</a:t>
                      </a:r>
                      <a:r>
                        <a:rPr lang="en-US" sz="1700" baseline="-25000"/>
                        <a:t>10</a:t>
                      </a:r>
                      <a:endParaRPr lang="en-US" sz="1700"/>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-138</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-0.5</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r>
              <a:tr h="332880">
                <a:tc>
                  <a:txBody>
                    <a:bodyPr/>
                    <a:lstStyle/>
                    <a:p>
                      <a:r>
                        <a:rPr lang="en-US" sz="1700"/>
                        <a:t>pentane</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C</a:t>
                      </a:r>
                      <a:r>
                        <a:rPr lang="en-US" sz="1700" baseline="-25000"/>
                        <a:t>5</a:t>
                      </a:r>
                      <a:r>
                        <a:rPr lang="en-US" sz="1700"/>
                        <a:t>H</a:t>
                      </a:r>
                      <a:r>
                        <a:rPr lang="en-US" sz="1700" baseline="-25000"/>
                        <a:t>12</a:t>
                      </a:r>
                      <a:endParaRPr lang="en-US" sz="1700"/>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-130</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36</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r>
              <a:tr h="332880">
                <a:tc>
                  <a:txBody>
                    <a:bodyPr/>
                    <a:lstStyle/>
                    <a:p>
                      <a:r>
                        <a:rPr lang="en-US" sz="1700"/>
                        <a:t>hexane</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C</a:t>
                      </a:r>
                      <a:r>
                        <a:rPr lang="en-US" sz="1700" baseline="-25000"/>
                        <a:t>6</a:t>
                      </a:r>
                      <a:r>
                        <a:rPr lang="en-US" sz="1700"/>
                        <a:t>H</a:t>
                      </a:r>
                      <a:r>
                        <a:rPr lang="en-US" sz="1700" baseline="-25000"/>
                        <a:t>14</a:t>
                      </a:r>
                      <a:endParaRPr lang="en-US" sz="1700"/>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-95</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69</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r>
              <a:tr h="332880">
                <a:tc>
                  <a:txBody>
                    <a:bodyPr/>
                    <a:lstStyle/>
                    <a:p>
                      <a:r>
                        <a:rPr lang="en-US" sz="1700"/>
                        <a:t>heptane</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C</a:t>
                      </a:r>
                      <a:r>
                        <a:rPr lang="en-US" sz="1700" baseline="-25000"/>
                        <a:t>7</a:t>
                      </a:r>
                      <a:r>
                        <a:rPr lang="en-US" sz="1700"/>
                        <a:t>H</a:t>
                      </a:r>
                      <a:r>
                        <a:rPr lang="en-US" sz="1700" baseline="-25000"/>
                        <a:t>16</a:t>
                      </a:r>
                      <a:endParaRPr lang="en-US" sz="1700"/>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-91</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98</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r>
              <a:tr h="332880">
                <a:tc>
                  <a:txBody>
                    <a:bodyPr/>
                    <a:lstStyle/>
                    <a:p>
                      <a:r>
                        <a:rPr lang="en-US" sz="1700"/>
                        <a:t>octane</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C</a:t>
                      </a:r>
                      <a:r>
                        <a:rPr lang="en-US" sz="1700" baseline="-25000"/>
                        <a:t>8</a:t>
                      </a:r>
                      <a:r>
                        <a:rPr lang="en-US" sz="1700"/>
                        <a:t>H</a:t>
                      </a:r>
                      <a:r>
                        <a:rPr lang="en-US" sz="1700" baseline="-25000"/>
                        <a:t>18</a:t>
                      </a:r>
                      <a:endParaRPr lang="en-US" sz="1700"/>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-57</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125</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r>
              <a:tr h="332880">
                <a:tc>
                  <a:txBody>
                    <a:bodyPr/>
                    <a:lstStyle/>
                    <a:p>
                      <a:r>
                        <a:rPr lang="en-US" sz="1700"/>
                        <a:t>nonane</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C</a:t>
                      </a:r>
                      <a:r>
                        <a:rPr lang="en-US" sz="1700" baseline="-25000"/>
                        <a:t>9</a:t>
                      </a:r>
                      <a:r>
                        <a:rPr lang="en-US" sz="1700"/>
                        <a:t>H</a:t>
                      </a:r>
                      <a:r>
                        <a:rPr lang="en-US" sz="1700" baseline="-25000"/>
                        <a:t>20</a:t>
                      </a:r>
                      <a:endParaRPr lang="en-US" sz="1700"/>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-51</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151</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liquid</a:t>
                      </a:r>
                    </a:p>
                  </a:txBody>
                  <a:tcPr marL="0" marR="0" marT="0" marB="0" anchor="ctr">
                    <a:lnL>
                      <a:noFill/>
                    </a:lnL>
                    <a:lnR>
                      <a:noFill/>
                    </a:lnR>
                    <a:lnT>
                      <a:noFill/>
                    </a:lnT>
                    <a:lnB>
                      <a:noFill/>
                    </a:lnB>
                  </a:tcPr>
                </a:tc>
              </a:tr>
              <a:tr h="332880">
                <a:tc>
                  <a:txBody>
                    <a:bodyPr/>
                    <a:lstStyle/>
                    <a:p>
                      <a:r>
                        <a:rPr lang="en-US" sz="1700"/>
                        <a:t>decane</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C</a:t>
                      </a:r>
                      <a:r>
                        <a:rPr lang="en-US" sz="1700" baseline="-25000"/>
                        <a:t>10</a:t>
                      </a:r>
                      <a:r>
                        <a:rPr lang="en-US" sz="1700"/>
                        <a:t>H</a:t>
                      </a:r>
                      <a:r>
                        <a:rPr lang="en-US" sz="1700" baseline="-25000"/>
                        <a:t>22</a:t>
                      </a:r>
                      <a:endParaRPr lang="en-US" sz="1700"/>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-30</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174</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r>
              <a:tr h="332880">
                <a:tc>
                  <a:txBody>
                    <a:bodyPr/>
                    <a:lstStyle/>
                    <a:p>
                      <a:r>
                        <a:rPr lang="en-US" sz="1700"/>
                        <a:t>undecane</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C</a:t>
                      </a:r>
                      <a:r>
                        <a:rPr lang="en-US" sz="1700" baseline="-25000"/>
                        <a:t>11</a:t>
                      </a:r>
                      <a:r>
                        <a:rPr lang="en-US" sz="1700"/>
                        <a:t>H</a:t>
                      </a:r>
                      <a:r>
                        <a:rPr lang="en-US" sz="1700" baseline="-25000"/>
                        <a:t>24</a:t>
                      </a:r>
                      <a:endParaRPr lang="en-US" sz="1700"/>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-25</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196</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r>
              <a:tr h="332880">
                <a:tc>
                  <a:txBody>
                    <a:bodyPr/>
                    <a:lstStyle/>
                    <a:p>
                      <a:r>
                        <a:rPr lang="en-US" sz="1700"/>
                        <a:t>dodecane</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C</a:t>
                      </a:r>
                      <a:r>
                        <a:rPr lang="en-US" sz="1700" baseline="-25000"/>
                        <a:t>12</a:t>
                      </a:r>
                      <a:r>
                        <a:rPr lang="en-US" sz="1700"/>
                        <a:t>H</a:t>
                      </a:r>
                      <a:r>
                        <a:rPr lang="en-US" sz="1700" baseline="-25000"/>
                        <a:t>26</a:t>
                      </a:r>
                      <a:endParaRPr lang="en-US" sz="1700"/>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-10</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216</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r>
              <a:tr h="332880">
                <a:tc>
                  <a:txBody>
                    <a:bodyPr/>
                    <a:lstStyle/>
                    <a:p>
                      <a:r>
                        <a:rPr lang="en-US" sz="1700"/>
                        <a:t>eicosane</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C</a:t>
                      </a:r>
                      <a:r>
                        <a:rPr lang="en-US" sz="1700" baseline="-25000"/>
                        <a:t>20</a:t>
                      </a:r>
                      <a:r>
                        <a:rPr lang="en-US" sz="1700"/>
                        <a:t>H</a:t>
                      </a:r>
                      <a:r>
                        <a:rPr lang="en-US" sz="1700" baseline="-25000"/>
                        <a:t>42</a:t>
                      </a:r>
                      <a:endParaRPr lang="en-US" sz="1700"/>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37</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343</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r>
              <a:tr h="332880">
                <a:tc>
                  <a:txBody>
                    <a:bodyPr/>
                    <a:lstStyle/>
                    <a:p>
                      <a:r>
                        <a:rPr lang="en-US" sz="1700"/>
                        <a:t>triacontane</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C</a:t>
                      </a:r>
                      <a:r>
                        <a:rPr lang="en-US" sz="1700" baseline="-25000"/>
                        <a:t>30</a:t>
                      </a:r>
                      <a:r>
                        <a:rPr lang="en-US" sz="1700"/>
                        <a:t>H</a:t>
                      </a:r>
                      <a:r>
                        <a:rPr lang="en-US" sz="1700" baseline="-25000"/>
                        <a:t>62</a:t>
                      </a:r>
                      <a:endParaRPr lang="en-US" sz="1700"/>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66</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a:t>450</a:t>
                      </a:r>
                    </a:p>
                  </a:txBody>
                  <a:tcPr marL="0" marR="0" marT="0" marB="0" anchor="ctr">
                    <a:lnL>
                      <a:noFill/>
                    </a:lnL>
                    <a:lnR>
                      <a:noFill/>
                    </a:lnR>
                    <a:lnT>
                      <a:noFill/>
                    </a:lnT>
                    <a:lnB>
                      <a:noFill/>
                    </a:lnB>
                  </a:tcPr>
                </a:tc>
                <a:tc>
                  <a:txBody>
                    <a:bodyPr/>
                    <a:lstStyle/>
                    <a:p>
                      <a:endParaRPr lang="en-US" sz="1700"/>
                    </a:p>
                  </a:txBody>
                  <a:tcPr marL="0" marR="0" marT="0" marB="0" anchor="ctr">
                    <a:lnL>
                      <a:noFill/>
                    </a:lnL>
                    <a:lnR>
                      <a:noFill/>
                    </a:lnR>
                    <a:lnT>
                      <a:noFill/>
                    </a:lnT>
                    <a:lnB>
                      <a:noFill/>
                    </a:lnB>
                  </a:tcPr>
                </a:tc>
                <a:tc>
                  <a:txBody>
                    <a:bodyPr/>
                    <a:lstStyle/>
                    <a:p>
                      <a:r>
                        <a:rPr lang="en-US" sz="1700" dirty="0"/>
                        <a:t>solid</a:t>
                      </a:r>
                    </a:p>
                  </a:txBody>
                  <a:tcPr marL="0" marR="0" marT="0" marB="0" anchor="ctr">
                    <a:lnL>
                      <a:noFill/>
                    </a:lnL>
                    <a:lnR>
                      <a:noFill/>
                    </a:lnR>
                    <a:lnT>
                      <a:noFill/>
                    </a:lnT>
                    <a:lnB>
                      <a:noFill/>
                    </a:lnB>
                  </a:tcPr>
                </a:tc>
              </a:tr>
            </a:tbl>
          </a:graphicData>
        </a:graphic>
      </p:graphicFrame>
    </p:spTree>
    <p:extLst>
      <p:ext uri="{BB962C8B-B14F-4D97-AF65-F5344CB8AC3E}">
        <p14:creationId xmlns:p14="http://schemas.microsoft.com/office/powerpoint/2010/main" val="16997535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s-ES" altLang="en-US" b="1" smtClean="0">
                <a:solidFill>
                  <a:srgbClr val="CC0000"/>
                </a:solidFill>
              </a:rPr>
              <a:t>What’s the temperature?</a:t>
            </a:r>
          </a:p>
        </p:txBody>
      </p:sp>
      <p:sp>
        <p:nvSpPr>
          <p:cNvPr id="3075" name="Rectangle 3"/>
          <p:cNvSpPr>
            <a:spLocks noGrp="1" noChangeArrowheads="1"/>
          </p:cNvSpPr>
          <p:nvPr>
            <p:ph type="body" sz="half" idx="3"/>
          </p:nvPr>
        </p:nvSpPr>
        <p:spPr/>
        <p:txBody>
          <a:bodyPr/>
          <a:lstStyle/>
          <a:p>
            <a:pPr eaLnBrk="1" hangingPunct="1">
              <a:lnSpc>
                <a:spcPct val="90000"/>
              </a:lnSpc>
            </a:pPr>
            <a:r>
              <a:rPr lang="es-ES" altLang="en-US" sz="2400"/>
              <a:t>The coldest place on Earth is Antartica, where temperatures as cold as -89</a:t>
            </a:r>
            <a:r>
              <a:rPr lang="es-ES" altLang="en-US" sz="2400">
                <a:cs typeface="Arial" panose="020B0604020202020204" pitchFamily="34" charset="0"/>
              </a:rPr>
              <a:t>˚C have been recorded. At the other extreme, the hottest place on Earth is the El Alzizia desert in Libya where temperatures have soared to 58˚C. </a:t>
            </a:r>
          </a:p>
          <a:p>
            <a:pPr eaLnBrk="1" hangingPunct="1">
              <a:lnSpc>
                <a:spcPct val="90000"/>
              </a:lnSpc>
            </a:pPr>
            <a:r>
              <a:rPr lang="es-ES" altLang="en-US" sz="2400">
                <a:cs typeface="Arial" panose="020B0604020202020204" pitchFamily="34" charset="0"/>
              </a:rPr>
              <a:t>But what exactly do we mean by hot and cold?</a:t>
            </a:r>
          </a:p>
        </p:txBody>
      </p:sp>
      <p:pic>
        <p:nvPicPr>
          <p:cNvPr id="3076" name="Picture 7" descr="antartica1"/>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2279650" y="1600200"/>
            <a:ext cx="3354388" cy="21859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7" name="Picture 8" descr="desert"/>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2135189" y="3938588"/>
            <a:ext cx="3673475" cy="26590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94030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title"/>
          </p:nvPr>
        </p:nvSpPr>
        <p:spPr/>
        <p:txBody>
          <a:bodyPr/>
          <a:lstStyle/>
          <a:p>
            <a:pPr eaLnBrk="1" hangingPunct="1"/>
            <a:r>
              <a:rPr lang="es-ES" altLang="en-US" sz="4800" b="1">
                <a:solidFill>
                  <a:srgbClr val="CC0000"/>
                </a:solidFill>
              </a:rPr>
              <a:t>Can you trust your senses?</a:t>
            </a:r>
          </a:p>
        </p:txBody>
      </p:sp>
      <p:sp>
        <p:nvSpPr>
          <p:cNvPr id="4099" name="Rectangle 5"/>
          <p:cNvSpPr>
            <a:spLocks noGrp="1" noChangeArrowheads="1"/>
          </p:cNvSpPr>
          <p:nvPr>
            <p:ph type="body" sz="half" idx="1"/>
          </p:nvPr>
        </p:nvSpPr>
        <p:spPr/>
        <p:txBody>
          <a:bodyPr/>
          <a:lstStyle/>
          <a:p>
            <a:pPr eaLnBrk="1" hangingPunct="1">
              <a:lnSpc>
                <a:spcPct val="90000"/>
              </a:lnSpc>
            </a:pPr>
            <a:r>
              <a:rPr lang="es-ES" altLang="en-US" sz="2400"/>
              <a:t>Try holding one hand in hot water and the other in cold water. Then put them both into warm water. You’ll probably find something strange. The cold hand senses the water as warmer, while the hot hand, feels it colder. We can’t always trust our senses, which is why we use thermometers.</a:t>
            </a:r>
          </a:p>
        </p:txBody>
      </p:sp>
      <p:pic>
        <p:nvPicPr>
          <p:cNvPr id="4100" name="Picture 9" descr="nail-cleaner_300"/>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456364" y="1773239"/>
            <a:ext cx="3311525" cy="4319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1560865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s-ES" altLang="en-US" sz="4000" b="1">
                <a:solidFill>
                  <a:srgbClr val="CC0000"/>
                </a:solidFill>
              </a:rPr>
              <a:t>The Celcius temperature scale</a:t>
            </a:r>
          </a:p>
        </p:txBody>
      </p:sp>
      <p:sp>
        <p:nvSpPr>
          <p:cNvPr id="5123" name="Rectangle 3"/>
          <p:cNvSpPr>
            <a:spLocks noGrp="1" noChangeArrowheads="1"/>
          </p:cNvSpPr>
          <p:nvPr>
            <p:ph type="body" sz="half" idx="2"/>
          </p:nvPr>
        </p:nvSpPr>
        <p:spPr/>
        <p:txBody>
          <a:bodyPr>
            <a:normAutofit/>
          </a:bodyPr>
          <a:lstStyle/>
          <a:p>
            <a:pPr eaLnBrk="1" hangingPunct="1"/>
            <a:r>
              <a:rPr lang="es-ES" altLang="en-US" sz="2400" b="1" dirty="0" err="1"/>
              <a:t>We</a:t>
            </a:r>
            <a:r>
              <a:rPr lang="es-ES" altLang="en-US" sz="2400" b="1" dirty="0"/>
              <a:t> </a:t>
            </a:r>
            <a:r>
              <a:rPr lang="es-ES" altLang="en-US" sz="2400" b="1" dirty="0" err="1"/>
              <a:t>measure</a:t>
            </a:r>
            <a:r>
              <a:rPr lang="es-ES" altLang="en-US" sz="2400" b="1" dirty="0"/>
              <a:t> </a:t>
            </a:r>
            <a:r>
              <a:rPr lang="es-ES" altLang="en-US" sz="2400" b="1" dirty="0" err="1"/>
              <a:t>temperature</a:t>
            </a:r>
            <a:r>
              <a:rPr lang="es-ES" altLang="en-US" sz="2400" b="1" dirty="0"/>
              <a:t> to </a:t>
            </a:r>
            <a:r>
              <a:rPr lang="es-ES" altLang="en-US" sz="2400" b="1" dirty="0" err="1"/>
              <a:t>tell</a:t>
            </a:r>
            <a:r>
              <a:rPr lang="es-ES" altLang="en-US" sz="2400" b="1" dirty="0"/>
              <a:t> </a:t>
            </a:r>
            <a:r>
              <a:rPr lang="es-ES" altLang="en-US" sz="2400" b="1" dirty="0" err="1"/>
              <a:t>us</a:t>
            </a:r>
            <a:r>
              <a:rPr lang="es-ES" altLang="en-US" sz="2400" b="1" dirty="0"/>
              <a:t> </a:t>
            </a:r>
            <a:r>
              <a:rPr lang="es-ES" altLang="en-US" sz="2400" b="1" dirty="0" err="1"/>
              <a:t>exactly</a:t>
            </a:r>
            <a:r>
              <a:rPr lang="es-ES" altLang="en-US" sz="2400" b="1" dirty="0"/>
              <a:t> </a:t>
            </a:r>
            <a:r>
              <a:rPr lang="es-ES" altLang="en-US" sz="2400" b="1" dirty="0" err="1"/>
              <a:t>how</a:t>
            </a:r>
            <a:r>
              <a:rPr lang="es-ES" altLang="en-US" sz="2400" b="1" dirty="0"/>
              <a:t> </a:t>
            </a:r>
            <a:r>
              <a:rPr lang="es-ES" altLang="en-US" sz="2400" b="1" dirty="0" err="1"/>
              <a:t>hot</a:t>
            </a:r>
            <a:r>
              <a:rPr lang="es-ES" altLang="en-US" sz="2400" b="1" dirty="0"/>
              <a:t> </a:t>
            </a:r>
            <a:r>
              <a:rPr lang="es-ES" altLang="en-US" sz="2400" b="1" dirty="0" err="1"/>
              <a:t>or</a:t>
            </a:r>
            <a:r>
              <a:rPr lang="es-ES" altLang="en-US" sz="2400" b="1" dirty="0"/>
              <a:t> </a:t>
            </a:r>
            <a:r>
              <a:rPr lang="es-ES" altLang="en-US" sz="2400" b="1" dirty="0" err="1"/>
              <a:t>cold</a:t>
            </a:r>
            <a:r>
              <a:rPr lang="es-ES" altLang="en-US" sz="2400" b="1" dirty="0"/>
              <a:t>  </a:t>
            </a:r>
            <a:r>
              <a:rPr lang="es-ES" altLang="en-US" sz="2400" b="1" dirty="0" err="1"/>
              <a:t>something</a:t>
            </a:r>
            <a:r>
              <a:rPr lang="es-ES" altLang="en-US" sz="2400" b="1" dirty="0"/>
              <a:t> </a:t>
            </a:r>
            <a:r>
              <a:rPr lang="es-ES" altLang="en-US" sz="2400" b="1" dirty="0" err="1"/>
              <a:t>is</a:t>
            </a:r>
            <a:r>
              <a:rPr lang="es-ES" altLang="en-US" sz="2400" b="1" dirty="0"/>
              <a:t>. To do </a:t>
            </a:r>
            <a:r>
              <a:rPr lang="es-ES" altLang="en-US" sz="2400" b="1" dirty="0" err="1"/>
              <a:t>this</a:t>
            </a:r>
            <a:r>
              <a:rPr lang="es-ES" altLang="en-US" sz="2400" b="1" dirty="0"/>
              <a:t> </a:t>
            </a:r>
            <a:r>
              <a:rPr lang="es-ES" altLang="en-US" sz="2400" b="1" dirty="0" err="1"/>
              <a:t>we</a:t>
            </a:r>
            <a:r>
              <a:rPr lang="es-ES" altLang="en-US" sz="2400" b="1" dirty="0"/>
              <a:t> use a </a:t>
            </a:r>
            <a:r>
              <a:rPr lang="es-ES" altLang="en-US" sz="2400" b="1" dirty="0" err="1"/>
              <a:t>thermometer</a:t>
            </a:r>
            <a:r>
              <a:rPr lang="es-ES" altLang="en-US" sz="2400" b="1" dirty="0"/>
              <a:t>, </a:t>
            </a:r>
            <a:r>
              <a:rPr lang="es-ES" altLang="en-US" sz="2400" b="1" dirty="0" err="1"/>
              <a:t>which</a:t>
            </a:r>
            <a:r>
              <a:rPr lang="es-ES" altLang="en-US" sz="2400" b="1" dirty="0"/>
              <a:t> has a </a:t>
            </a:r>
            <a:r>
              <a:rPr lang="es-ES" altLang="en-US" sz="2400" b="1" dirty="0" err="1"/>
              <a:t>scale</a:t>
            </a:r>
            <a:r>
              <a:rPr lang="es-ES" altLang="en-US" sz="2400" b="1" dirty="0"/>
              <a:t> </a:t>
            </a:r>
            <a:r>
              <a:rPr lang="es-ES" altLang="en-US" sz="2400" b="1" dirty="0" err="1"/>
              <a:t>on</a:t>
            </a:r>
            <a:r>
              <a:rPr lang="es-ES" altLang="en-US" sz="2400" b="1" dirty="0"/>
              <a:t> </a:t>
            </a:r>
            <a:r>
              <a:rPr lang="es-ES" altLang="en-US" sz="2400" b="1" dirty="0" err="1"/>
              <a:t>it</a:t>
            </a:r>
            <a:r>
              <a:rPr lang="es-ES" altLang="en-US" sz="2400" b="1" dirty="0"/>
              <a:t>. </a:t>
            </a:r>
            <a:r>
              <a:rPr lang="es-ES" altLang="en-US" sz="2400" b="1" dirty="0" err="1"/>
              <a:t>The</a:t>
            </a:r>
            <a:r>
              <a:rPr lang="es-ES" altLang="en-US" sz="2400" b="1" dirty="0"/>
              <a:t> </a:t>
            </a:r>
            <a:r>
              <a:rPr lang="es-ES" altLang="en-US" sz="2400" b="1" dirty="0" err="1"/>
              <a:t>celcius</a:t>
            </a:r>
            <a:r>
              <a:rPr lang="es-ES" altLang="en-US" sz="2400" b="1" dirty="0"/>
              <a:t> </a:t>
            </a:r>
            <a:r>
              <a:rPr lang="es-ES" altLang="en-US" sz="2400" b="1" dirty="0" err="1"/>
              <a:t>temperature</a:t>
            </a:r>
            <a:r>
              <a:rPr lang="es-ES" altLang="en-US" sz="2400" b="1" dirty="0"/>
              <a:t> </a:t>
            </a:r>
            <a:r>
              <a:rPr lang="es-ES" altLang="en-US" sz="2400" b="1" dirty="0" err="1"/>
              <a:t>scale</a:t>
            </a:r>
            <a:r>
              <a:rPr lang="es-ES" altLang="en-US" sz="2400" b="1" dirty="0"/>
              <a:t> </a:t>
            </a:r>
            <a:r>
              <a:rPr lang="es-ES" altLang="en-US" sz="2400" b="1" dirty="0" err="1"/>
              <a:t>is</a:t>
            </a:r>
            <a:r>
              <a:rPr lang="es-ES" altLang="en-US" sz="2400" b="1" dirty="0"/>
              <a:t> </a:t>
            </a:r>
            <a:r>
              <a:rPr lang="es-ES" altLang="en-US" sz="2400" b="1" dirty="0" err="1"/>
              <a:t>based</a:t>
            </a:r>
            <a:r>
              <a:rPr lang="es-ES" altLang="en-US" sz="2400" b="1" dirty="0"/>
              <a:t> </a:t>
            </a:r>
            <a:r>
              <a:rPr lang="es-ES" altLang="en-US" sz="2400" b="1" dirty="0" err="1"/>
              <a:t>on</a:t>
            </a:r>
            <a:r>
              <a:rPr lang="es-ES" altLang="en-US" sz="2400" b="1" dirty="0"/>
              <a:t> </a:t>
            </a:r>
            <a:r>
              <a:rPr lang="es-ES" altLang="en-US" sz="2400" b="1" dirty="0" err="1"/>
              <a:t>two</a:t>
            </a:r>
            <a:r>
              <a:rPr lang="es-ES" altLang="en-US" sz="2400" b="1" dirty="0"/>
              <a:t> </a:t>
            </a:r>
            <a:r>
              <a:rPr lang="es-ES" altLang="en-US" sz="2400" b="1" dirty="0" err="1"/>
              <a:t>fixed</a:t>
            </a:r>
            <a:r>
              <a:rPr lang="es-ES" altLang="en-US" sz="2400" b="1" dirty="0"/>
              <a:t> </a:t>
            </a:r>
            <a:r>
              <a:rPr lang="es-ES" altLang="en-US" sz="2400" b="1" dirty="0" err="1"/>
              <a:t>points</a:t>
            </a:r>
            <a:r>
              <a:rPr lang="es-ES" altLang="en-US" sz="2400" b="1" dirty="0"/>
              <a:t>, </a:t>
            </a:r>
            <a:r>
              <a:rPr lang="es-ES" altLang="en-US" sz="2400" b="1" dirty="0" err="1"/>
              <a:t>the</a:t>
            </a:r>
            <a:r>
              <a:rPr lang="es-ES" altLang="en-US" sz="2400" b="1" dirty="0"/>
              <a:t> </a:t>
            </a:r>
            <a:r>
              <a:rPr lang="es-ES" altLang="en-US" sz="2400" b="1" dirty="0" err="1"/>
              <a:t>melting</a:t>
            </a:r>
            <a:r>
              <a:rPr lang="es-ES" altLang="en-US" sz="2400" b="1" dirty="0"/>
              <a:t> </a:t>
            </a:r>
            <a:r>
              <a:rPr lang="es-ES" altLang="en-US" sz="2400" b="1" dirty="0" err="1"/>
              <a:t>point</a:t>
            </a:r>
            <a:r>
              <a:rPr lang="es-ES" altLang="en-US" sz="2400" b="1" dirty="0"/>
              <a:t> of ice (</a:t>
            </a:r>
            <a:r>
              <a:rPr lang="es-ES" altLang="en-US" sz="2400" b="1" dirty="0" err="1"/>
              <a:t>water</a:t>
            </a:r>
            <a:r>
              <a:rPr lang="es-ES" altLang="en-US" sz="2400" b="1" dirty="0"/>
              <a:t>) and </a:t>
            </a:r>
            <a:r>
              <a:rPr lang="es-ES" altLang="en-US" sz="2400" b="1" dirty="0" err="1"/>
              <a:t>the</a:t>
            </a:r>
            <a:r>
              <a:rPr lang="es-ES" altLang="en-US" sz="2400" b="1" dirty="0"/>
              <a:t> </a:t>
            </a:r>
            <a:r>
              <a:rPr lang="es-ES" altLang="en-US" sz="2400" b="1" dirty="0" err="1"/>
              <a:t>boiling</a:t>
            </a:r>
            <a:r>
              <a:rPr lang="es-ES" altLang="en-US" sz="2400" b="1" dirty="0"/>
              <a:t> </a:t>
            </a:r>
            <a:r>
              <a:rPr lang="es-ES" altLang="en-US" sz="2400" b="1" dirty="0" err="1"/>
              <a:t>point</a:t>
            </a:r>
            <a:r>
              <a:rPr lang="es-ES" altLang="en-US" sz="2400" b="1" dirty="0"/>
              <a:t> of </a:t>
            </a:r>
            <a:r>
              <a:rPr lang="es-ES" altLang="en-US" sz="2400" b="1" dirty="0" err="1"/>
              <a:t>water</a:t>
            </a:r>
            <a:r>
              <a:rPr lang="es-ES" altLang="en-US" sz="2400" b="1" dirty="0"/>
              <a:t> at normal </a:t>
            </a:r>
            <a:r>
              <a:rPr lang="es-ES" altLang="en-US" sz="2400" b="1" dirty="0" err="1"/>
              <a:t>atmospheric</a:t>
            </a:r>
            <a:r>
              <a:rPr lang="es-ES" altLang="en-US" sz="2400" b="1" dirty="0"/>
              <a:t> </a:t>
            </a:r>
            <a:r>
              <a:rPr lang="es-ES" altLang="en-US" sz="2400" b="1" dirty="0" err="1"/>
              <a:t>pressure</a:t>
            </a:r>
            <a:r>
              <a:rPr lang="es-ES" altLang="en-US" sz="2400" b="1" dirty="0"/>
              <a:t>. </a:t>
            </a:r>
            <a:r>
              <a:rPr lang="es-ES" altLang="en-US" sz="2400" b="1" dirty="0" err="1"/>
              <a:t>The</a:t>
            </a:r>
            <a:r>
              <a:rPr lang="es-ES" altLang="en-US" sz="2400" b="1" dirty="0"/>
              <a:t> </a:t>
            </a:r>
            <a:r>
              <a:rPr lang="es-ES" altLang="en-US" sz="2400" b="1" dirty="0" err="1"/>
              <a:t>melting</a:t>
            </a:r>
            <a:r>
              <a:rPr lang="es-ES" altLang="en-US" sz="2400" b="1" dirty="0"/>
              <a:t> </a:t>
            </a:r>
            <a:r>
              <a:rPr lang="es-ES" altLang="en-US" sz="2400" b="1" dirty="0" err="1"/>
              <a:t>point</a:t>
            </a:r>
            <a:r>
              <a:rPr lang="es-ES" altLang="en-US" sz="2400" b="1" dirty="0"/>
              <a:t> of </a:t>
            </a:r>
            <a:r>
              <a:rPr lang="es-ES" altLang="en-US" sz="2400" b="1" dirty="0" err="1"/>
              <a:t>water</a:t>
            </a:r>
            <a:r>
              <a:rPr lang="es-ES" altLang="en-US" sz="2400" b="1" dirty="0"/>
              <a:t> </a:t>
            </a:r>
            <a:r>
              <a:rPr lang="es-ES" altLang="en-US" sz="2400" b="1" dirty="0" err="1"/>
              <a:t>is</a:t>
            </a:r>
            <a:r>
              <a:rPr lang="es-ES" altLang="en-US" sz="2400" b="1" dirty="0"/>
              <a:t> </a:t>
            </a:r>
            <a:r>
              <a:rPr lang="es-ES" altLang="en-US" sz="2400" b="1" dirty="0" err="1"/>
              <a:t>called</a:t>
            </a:r>
            <a:r>
              <a:rPr lang="es-ES" altLang="en-US" sz="2400" b="1" dirty="0"/>
              <a:t> 0, and </a:t>
            </a:r>
            <a:r>
              <a:rPr lang="es-ES" altLang="en-US" sz="2400" b="1" dirty="0" err="1"/>
              <a:t>the</a:t>
            </a:r>
            <a:r>
              <a:rPr lang="es-ES" altLang="en-US" sz="2400" b="1" dirty="0"/>
              <a:t> </a:t>
            </a:r>
            <a:r>
              <a:rPr lang="es-ES" altLang="en-US" sz="2400" b="1" dirty="0" err="1"/>
              <a:t>boiling</a:t>
            </a:r>
            <a:r>
              <a:rPr lang="es-ES" altLang="en-US" sz="2400" b="1" dirty="0"/>
              <a:t> </a:t>
            </a:r>
            <a:r>
              <a:rPr lang="es-ES" altLang="en-US" sz="2400" b="1" dirty="0" err="1"/>
              <a:t>point</a:t>
            </a:r>
            <a:r>
              <a:rPr lang="es-ES" altLang="en-US" sz="2400" b="1" dirty="0"/>
              <a:t> </a:t>
            </a:r>
            <a:r>
              <a:rPr lang="es-ES" altLang="en-US" sz="2400" b="1" dirty="0" err="1"/>
              <a:t>is</a:t>
            </a:r>
            <a:r>
              <a:rPr lang="es-ES" altLang="en-US" sz="2400" b="1" dirty="0"/>
              <a:t> </a:t>
            </a:r>
            <a:r>
              <a:rPr lang="es-ES" altLang="en-US" sz="2400" b="1" dirty="0" err="1"/>
              <a:t>called</a:t>
            </a:r>
            <a:r>
              <a:rPr lang="es-ES" altLang="en-US" sz="2400" b="1" dirty="0"/>
              <a:t> 100. </a:t>
            </a:r>
            <a:r>
              <a:rPr lang="es-ES" altLang="en-US" sz="2400" b="1" dirty="0" err="1"/>
              <a:t>There</a:t>
            </a:r>
            <a:r>
              <a:rPr lang="es-ES" altLang="en-US" sz="2400" b="1" dirty="0"/>
              <a:t> are 100 </a:t>
            </a:r>
            <a:r>
              <a:rPr lang="es-ES" altLang="en-US" sz="2400" b="1" dirty="0" err="1"/>
              <a:t>divisions</a:t>
            </a:r>
            <a:r>
              <a:rPr lang="es-ES" altLang="en-US" sz="2400" b="1" dirty="0"/>
              <a:t> </a:t>
            </a:r>
            <a:r>
              <a:rPr lang="es-ES" altLang="en-US" sz="2400" b="1" dirty="0" err="1"/>
              <a:t>or</a:t>
            </a:r>
            <a:r>
              <a:rPr lang="es-ES" altLang="en-US" sz="2400" b="1" dirty="0"/>
              <a:t> </a:t>
            </a:r>
            <a:r>
              <a:rPr lang="es-ES" altLang="en-US" sz="2400" b="1" dirty="0" err="1"/>
              <a:t>degrees</a:t>
            </a:r>
            <a:r>
              <a:rPr lang="es-ES" altLang="en-US" sz="2400" b="1" dirty="0"/>
              <a:t> </a:t>
            </a:r>
            <a:r>
              <a:rPr lang="es-ES" altLang="en-US" sz="2400" b="1" dirty="0" err="1"/>
              <a:t>between</a:t>
            </a:r>
            <a:r>
              <a:rPr lang="es-ES" altLang="en-US" sz="2400" b="1" dirty="0"/>
              <a:t> </a:t>
            </a:r>
            <a:r>
              <a:rPr lang="es-ES" altLang="en-US" sz="2400" b="1" dirty="0" err="1"/>
              <a:t>these</a:t>
            </a:r>
            <a:r>
              <a:rPr lang="es-ES" altLang="en-US" sz="2400" b="1" dirty="0"/>
              <a:t> </a:t>
            </a:r>
            <a:r>
              <a:rPr lang="es-ES" altLang="en-US" sz="2400" b="1" dirty="0" err="1"/>
              <a:t>two</a:t>
            </a:r>
            <a:r>
              <a:rPr lang="es-ES" altLang="en-US" sz="2400" b="1" dirty="0"/>
              <a:t> </a:t>
            </a:r>
            <a:r>
              <a:rPr lang="es-ES" altLang="en-US" sz="2400" b="1" dirty="0" err="1"/>
              <a:t>points</a:t>
            </a:r>
            <a:r>
              <a:rPr lang="es-ES" altLang="en-US" sz="2400" b="1" dirty="0"/>
              <a:t>.</a:t>
            </a:r>
          </a:p>
        </p:txBody>
      </p:sp>
      <p:pic>
        <p:nvPicPr>
          <p:cNvPr id="5124" name="Picture 9" descr="104exTCF"/>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351088" y="1557338"/>
            <a:ext cx="3816350" cy="46085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384230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s-ES" altLang="en-US" sz="4000" b="1">
                <a:solidFill>
                  <a:srgbClr val="CC0000"/>
                </a:solidFill>
              </a:rPr>
              <a:t>The right thermometer for the job</a:t>
            </a:r>
          </a:p>
        </p:txBody>
      </p:sp>
      <p:sp>
        <p:nvSpPr>
          <p:cNvPr id="7171" name="Rectangle 8"/>
          <p:cNvSpPr>
            <a:spLocks noGrp="1" noChangeArrowheads="1"/>
          </p:cNvSpPr>
          <p:nvPr>
            <p:ph type="body" sz="half" idx="3"/>
          </p:nvPr>
        </p:nvSpPr>
        <p:spPr/>
        <p:txBody>
          <a:bodyPr/>
          <a:lstStyle/>
          <a:p>
            <a:pPr eaLnBrk="1" hangingPunct="1"/>
            <a:r>
              <a:rPr lang="es-ES" altLang="en-US" sz="2400"/>
              <a:t>There are different thermometers for different jobs. For example, your body temperature is 37</a:t>
            </a:r>
            <a:r>
              <a:rPr lang="es-ES" altLang="en-US" sz="2400">
                <a:cs typeface="Arial" panose="020B0604020202020204" pitchFamily="34" charset="0"/>
              </a:rPr>
              <a:t>˚C but the temperature in a freezer might be -20˚C. You need different thermometers to measure a range of temperatures, from the hottest to the coldest on its scale</a:t>
            </a:r>
          </a:p>
        </p:txBody>
      </p:sp>
      <p:pic>
        <p:nvPicPr>
          <p:cNvPr id="7172" name="Picture 13" descr="LCD_Forehead_Thermomete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2495550" y="1557339"/>
            <a:ext cx="2185988" cy="21859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73" name="Picture 14" descr="745413_app"/>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7824789" y="1484314"/>
            <a:ext cx="2185987" cy="21859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74" name="Picture 15" descr="imagesCA61VS3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03838" y="1484314"/>
            <a:ext cx="1871662"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8624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23493" y="1197736"/>
            <a:ext cx="10122794" cy="1569660"/>
          </a:xfrm>
          <a:prstGeom prst="rect">
            <a:avLst/>
          </a:prstGeom>
          <a:noFill/>
        </p:spPr>
        <p:txBody>
          <a:bodyPr wrap="square" rtlCol="0">
            <a:spAutoFit/>
          </a:bodyPr>
          <a:lstStyle/>
          <a:p>
            <a:r>
              <a:rPr lang="en-GB" sz="2400" dirty="0" smtClean="0"/>
              <a:t>In science we need to choose the correct thermometer for the experiment we are doing. </a:t>
            </a:r>
          </a:p>
          <a:p>
            <a:r>
              <a:rPr lang="en-GB" sz="2400" dirty="0" smtClean="0"/>
              <a:t>The resolution of the thermometers we use regularly is 1⁰C. –but there are thermometers that read only up to 50⁰C but will have a better resolution</a:t>
            </a:r>
            <a:endParaRPr lang="en-US" sz="2400" dirty="0"/>
          </a:p>
        </p:txBody>
      </p:sp>
      <p:pic>
        <p:nvPicPr>
          <p:cNvPr id="1026" name="Picture 2" descr="http://www.loggershop.co.uk/images/uploads/RTR-71EU_NEW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606" y="3066132"/>
            <a:ext cx="2762250" cy="276225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631842" y="3168203"/>
            <a:ext cx="8239628" cy="1200329"/>
          </a:xfrm>
          <a:prstGeom prst="rect">
            <a:avLst/>
          </a:prstGeom>
          <a:noFill/>
        </p:spPr>
        <p:txBody>
          <a:bodyPr wrap="none" rtlCol="0">
            <a:spAutoFit/>
          </a:bodyPr>
          <a:lstStyle/>
          <a:p>
            <a:r>
              <a:rPr lang="en-GB" sz="2400" dirty="0" smtClean="0"/>
              <a:t>A temperature sensor and </a:t>
            </a:r>
            <a:r>
              <a:rPr lang="en-GB" sz="2400" dirty="0" err="1" smtClean="0"/>
              <a:t>datalogger</a:t>
            </a:r>
            <a:r>
              <a:rPr lang="en-GB" sz="2400" dirty="0" smtClean="0"/>
              <a:t> can be very useful if many </a:t>
            </a:r>
          </a:p>
          <a:p>
            <a:r>
              <a:rPr lang="en-GB" sz="2400" dirty="0"/>
              <a:t>r</a:t>
            </a:r>
            <a:r>
              <a:rPr lang="en-GB" sz="2400" dirty="0" smtClean="0"/>
              <a:t>eadings need to be taken and the results can be displayed on a</a:t>
            </a:r>
          </a:p>
          <a:p>
            <a:r>
              <a:rPr lang="en-GB" sz="2400" dirty="0"/>
              <a:t>c</a:t>
            </a:r>
            <a:r>
              <a:rPr lang="en-GB" sz="2400" dirty="0" smtClean="0"/>
              <a:t>omputer in graph form straight away.</a:t>
            </a:r>
            <a:endParaRPr lang="en-US" sz="2400" dirty="0"/>
          </a:p>
        </p:txBody>
      </p:sp>
    </p:spTree>
    <p:extLst>
      <p:ext uri="{BB962C8B-B14F-4D97-AF65-F5344CB8AC3E}">
        <p14:creationId xmlns:p14="http://schemas.microsoft.com/office/powerpoint/2010/main" val="132123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3792" y="1893194"/>
            <a:ext cx="11422294" cy="1384995"/>
          </a:xfrm>
          <a:prstGeom prst="rect">
            <a:avLst/>
          </a:prstGeom>
          <a:noFill/>
        </p:spPr>
        <p:txBody>
          <a:bodyPr wrap="none" rtlCol="0">
            <a:spAutoFit/>
          </a:bodyPr>
          <a:lstStyle/>
          <a:p>
            <a:r>
              <a:rPr lang="en-GB" sz="2800" dirty="0" smtClean="0"/>
              <a:t>The </a:t>
            </a:r>
            <a:r>
              <a:rPr lang="en-GB" sz="2800" dirty="0" smtClean="0">
                <a:solidFill>
                  <a:srgbClr val="FF0000"/>
                </a:solidFill>
              </a:rPr>
              <a:t>temperature</a:t>
            </a:r>
            <a:r>
              <a:rPr lang="en-GB" sz="2800" dirty="0" smtClean="0"/>
              <a:t> of a object is a measure of the </a:t>
            </a:r>
            <a:r>
              <a:rPr lang="en-GB" sz="2800" dirty="0" smtClean="0">
                <a:solidFill>
                  <a:srgbClr val="FF0000"/>
                </a:solidFill>
              </a:rPr>
              <a:t>average kinetic energy </a:t>
            </a:r>
            <a:r>
              <a:rPr lang="en-GB" sz="2800" dirty="0" smtClean="0"/>
              <a:t>of the</a:t>
            </a:r>
          </a:p>
          <a:p>
            <a:endParaRPr lang="en-GB" sz="2800" dirty="0"/>
          </a:p>
          <a:p>
            <a:r>
              <a:rPr lang="en-GB" sz="2800" dirty="0"/>
              <a:t>p</a:t>
            </a:r>
            <a:r>
              <a:rPr lang="en-GB" sz="2800" dirty="0" smtClean="0"/>
              <a:t>articles in the object.</a:t>
            </a:r>
            <a:endParaRPr lang="en-US" sz="2800" dirty="0"/>
          </a:p>
        </p:txBody>
      </p:sp>
      <p:sp>
        <p:nvSpPr>
          <p:cNvPr id="3" name="TextBox 2"/>
          <p:cNvSpPr txBox="1"/>
          <p:nvPr/>
        </p:nvSpPr>
        <p:spPr>
          <a:xfrm>
            <a:off x="669701" y="4301544"/>
            <a:ext cx="10921285" cy="461665"/>
          </a:xfrm>
          <a:prstGeom prst="rect">
            <a:avLst/>
          </a:prstGeom>
          <a:noFill/>
        </p:spPr>
        <p:txBody>
          <a:bodyPr wrap="square" rtlCol="0">
            <a:spAutoFit/>
          </a:bodyPr>
          <a:lstStyle/>
          <a:p>
            <a:r>
              <a:rPr lang="en-GB" sz="2400" dirty="0" smtClean="0"/>
              <a:t>To raise the temperature of an object we have to supply </a:t>
            </a:r>
            <a:r>
              <a:rPr lang="en-GB" sz="2400" dirty="0" smtClean="0">
                <a:solidFill>
                  <a:srgbClr val="FF0000"/>
                </a:solidFill>
              </a:rPr>
              <a:t>heat energy </a:t>
            </a:r>
            <a:r>
              <a:rPr lang="en-GB" sz="2400" dirty="0" smtClean="0"/>
              <a:t>to it.</a:t>
            </a:r>
            <a:endParaRPr lang="en-US" sz="2400" dirty="0"/>
          </a:p>
        </p:txBody>
      </p:sp>
    </p:spTree>
    <p:extLst>
      <p:ext uri="{BB962C8B-B14F-4D97-AF65-F5344CB8AC3E}">
        <p14:creationId xmlns:p14="http://schemas.microsoft.com/office/powerpoint/2010/main" val="285451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65915" y="875763"/>
            <a:ext cx="184731" cy="369332"/>
          </a:xfrm>
          <a:prstGeom prst="rect">
            <a:avLst/>
          </a:prstGeom>
          <a:noFill/>
        </p:spPr>
        <p:txBody>
          <a:bodyPr wrap="none" rtlCol="0">
            <a:spAutoFit/>
          </a:bodyPr>
          <a:lstStyle/>
          <a:p>
            <a:endParaRPr lang="en-US" dirty="0"/>
          </a:p>
        </p:txBody>
      </p:sp>
      <p:pic>
        <p:nvPicPr>
          <p:cNvPr id="10242" name="Picture 2" descr="Beaker with blue liquid inside Stock Photo - 52018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1682" y="379927"/>
            <a:ext cx="4286250" cy="28575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05307" y="785611"/>
            <a:ext cx="6644511" cy="523220"/>
          </a:xfrm>
          <a:prstGeom prst="rect">
            <a:avLst/>
          </a:prstGeom>
          <a:noFill/>
        </p:spPr>
        <p:txBody>
          <a:bodyPr wrap="none" rtlCol="0">
            <a:spAutoFit/>
          </a:bodyPr>
          <a:lstStyle/>
          <a:p>
            <a:r>
              <a:rPr lang="en-GB" sz="2800" dirty="0" smtClean="0"/>
              <a:t>How much energy is in this beaker of water?</a:t>
            </a:r>
            <a:endParaRPr lang="en-US" sz="2800" dirty="0"/>
          </a:p>
        </p:txBody>
      </p:sp>
      <p:sp>
        <p:nvSpPr>
          <p:cNvPr id="5" name="TextBox 4"/>
          <p:cNvSpPr txBox="1"/>
          <p:nvPr/>
        </p:nvSpPr>
        <p:spPr>
          <a:xfrm>
            <a:off x="695459" y="1957589"/>
            <a:ext cx="6214394" cy="954107"/>
          </a:xfrm>
          <a:prstGeom prst="rect">
            <a:avLst/>
          </a:prstGeom>
          <a:noFill/>
        </p:spPr>
        <p:txBody>
          <a:bodyPr wrap="none" rtlCol="0">
            <a:spAutoFit/>
          </a:bodyPr>
          <a:lstStyle/>
          <a:p>
            <a:r>
              <a:rPr lang="en-GB" sz="2800" dirty="0" smtClean="0"/>
              <a:t>We need to add up the energies of all the</a:t>
            </a:r>
          </a:p>
          <a:p>
            <a:r>
              <a:rPr lang="en-GB" sz="2800" dirty="0"/>
              <a:t>p</a:t>
            </a:r>
            <a:r>
              <a:rPr lang="en-GB" sz="2800" dirty="0" smtClean="0"/>
              <a:t>articles in the water.</a:t>
            </a:r>
            <a:endParaRPr lang="en-US" sz="2800" dirty="0"/>
          </a:p>
        </p:txBody>
      </p:sp>
      <p:sp>
        <p:nvSpPr>
          <p:cNvPr id="6" name="TextBox 5"/>
          <p:cNvSpPr txBox="1"/>
          <p:nvPr/>
        </p:nvSpPr>
        <p:spPr>
          <a:xfrm>
            <a:off x="-97058" y="3425766"/>
            <a:ext cx="12514323" cy="523220"/>
          </a:xfrm>
          <a:prstGeom prst="rect">
            <a:avLst/>
          </a:prstGeom>
          <a:noFill/>
        </p:spPr>
        <p:txBody>
          <a:bodyPr wrap="none" rtlCol="0">
            <a:spAutoFit/>
          </a:bodyPr>
          <a:lstStyle/>
          <a:p>
            <a:r>
              <a:rPr lang="en-GB" sz="2800" dirty="0" smtClean="0"/>
              <a:t>The particles have random </a:t>
            </a:r>
            <a:r>
              <a:rPr lang="en-GB" sz="2800" dirty="0" smtClean="0">
                <a:solidFill>
                  <a:schemeClr val="accent1">
                    <a:lumMod val="50000"/>
                  </a:schemeClr>
                </a:solidFill>
              </a:rPr>
              <a:t>kinetic energy </a:t>
            </a:r>
            <a:r>
              <a:rPr lang="en-GB" sz="2800" dirty="0" smtClean="0"/>
              <a:t>as they are moving about all over the place</a:t>
            </a:r>
            <a:endParaRPr lang="en-US" sz="2800" dirty="0"/>
          </a:p>
        </p:txBody>
      </p:sp>
      <p:sp>
        <p:nvSpPr>
          <p:cNvPr id="7" name="TextBox 6"/>
          <p:cNvSpPr txBox="1"/>
          <p:nvPr/>
        </p:nvSpPr>
        <p:spPr>
          <a:xfrm>
            <a:off x="-43294" y="4505411"/>
            <a:ext cx="12406794" cy="523220"/>
          </a:xfrm>
          <a:prstGeom prst="rect">
            <a:avLst/>
          </a:prstGeom>
          <a:noFill/>
        </p:spPr>
        <p:txBody>
          <a:bodyPr wrap="none" rtlCol="0">
            <a:spAutoFit/>
          </a:bodyPr>
          <a:lstStyle/>
          <a:p>
            <a:r>
              <a:rPr lang="en-GB" sz="2800" dirty="0" smtClean="0"/>
              <a:t>The particles also have </a:t>
            </a:r>
            <a:r>
              <a:rPr lang="en-GB" sz="2800" dirty="0" smtClean="0">
                <a:solidFill>
                  <a:srgbClr val="00B050"/>
                </a:solidFill>
              </a:rPr>
              <a:t>potential energy </a:t>
            </a:r>
            <a:r>
              <a:rPr lang="en-GB" sz="2800" dirty="0" smtClean="0"/>
              <a:t>because of the forces between the particles</a:t>
            </a:r>
            <a:endParaRPr lang="en-US" sz="2800" dirty="0"/>
          </a:p>
        </p:txBody>
      </p:sp>
      <p:sp>
        <p:nvSpPr>
          <p:cNvPr id="8" name="TextBox 7"/>
          <p:cNvSpPr txBox="1"/>
          <p:nvPr/>
        </p:nvSpPr>
        <p:spPr>
          <a:xfrm>
            <a:off x="304800" y="5323446"/>
            <a:ext cx="11423374" cy="954107"/>
          </a:xfrm>
          <a:prstGeom prst="rect">
            <a:avLst/>
          </a:prstGeom>
          <a:noFill/>
        </p:spPr>
        <p:txBody>
          <a:bodyPr wrap="square" rtlCol="0">
            <a:spAutoFit/>
          </a:bodyPr>
          <a:lstStyle/>
          <a:p>
            <a:r>
              <a:rPr lang="en-GB" sz="2800" dirty="0" smtClean="0"/>
              <a:t>If we add up all the energies for all the particles, we have the </a:t>
            </a:r>
            <a:r>
              <a:rPr lang="en-GB" sz="2800" dirty="0" smtClean="0">
                <a:solidFill>
                  <a:srgbClr val="FF0000"/>
                </a:solidFill>
              </a:rPr>
              <a:t>internal energy</a:t>
            </a:r>
          </a:p>
          <a:p>
            <a:r>
              <a:rPr lang="en-GB" sz="2800" dirty="0"/>
              <a:t>o</a:t>
            </a:r>
            <a:r>
              <a:rPr lang="en-GB" sz="2800" dirty="0" smtClean="0"/>
              <a:t>f the liquid.</a:t>
            </a:r>
            <a:endParaRPr lang="en-US" sz="2800" dirty="0"/>
          </a:p>
        </p:txBody>
      </p:sp>
    </p:spTree>
    <p:extLst>
      <p:ext uri="{BB962C8B-B14F-4D97-AF65-F5344CB8AC3E}">
        <p14:creationId xmlns:p14="http://schemas.microsoft.com/office/powerpoint/2010/main" val="3437944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TotalTime>
  <Words>1206</Words>
  <Application>Microsoft Office PowerPoint</Application>
  <PresentationFormat>Widescreen</PresentationFormat>
  <Paragraphs>189</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Arial Black</vt:lpstr>
      <vt:lpstr>Calibri</vt:lpstr>
      <vt:lpstr>Calibri Light</vt:lpstr>
      <vt:lpstr>Century Gothic</vt:lpstr>
      <vt:lpstr>Comic Sans MS</vt:lpstr>
      <vt:lpstr>Times New Roman</vt:lpstr>
      <vt:lpstr>Office Theme</vt:lpstr>
      <vt:lpstr>Temperature, heat, internal energy and change of state</vt:lpstr>
      <vt:lpstr>PowerPoint Presentation</vt:lpstr>
      <vt:lpstr>What’s the temperature?</vt:lpstr>
      <vt:lpstr>Can you trust your senses?</vt:lpstr>
      <vt:lpstr>The Celcius temperature scale</vt:lpstr>
      <vt:lpstr>The right thermometer for the job</vt:lpstr>
      <vt:lpstr>PowerPoint Presentation</vt:lpstr>
      <vt:lpstr>PowerPoint Presentation</vt:lpstr>
      <vt:lpstr>PowerPoint Presentation</vt:lpstr>
      <vt:lpstr>How are temperature and heat energy different?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Temperature, heat, internal energy and change of state</dc:title>
  <dc:creator>rosalyn</dc:creator>
  <cp:lastModifiedBy>rosalyn</cp:lastModifiedBy>
  <cp:revision>22</cp:revision>
  <dcterms:created xsi:type="dcterms:W3CDTF">2015-11-06T11:58:50Z</dcterms:created>
  <dcterms:modified xsi:type="dcterms:W3CDTF">2016-04-05T20:39:39Z</dcterms:modified>
</cp:coreProperties>
</file>