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8" r:id="rId22"/>
    <p:sldId id="275"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126" autoAdjust="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D0B825-3D59-4B14-9824-0B4D9536DF4F}"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46699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D0B825-3D59-4B14-9824-0B4D9536DF4F}"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3145017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D0B825-3D59-4B14-9824-0B4D9536DF4F}"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2699579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8" name="Rectangle 6"/>
          <p:cNvSpPr>
            <a:spLocks noGrp="1" noChangeArrowheads="1"/>
          </p:cNvSpPr>
          <p:nvPr>
            <p:ph type="sldNum" sz="quarter" idx="12"/>
          </p:nvPr>
        </p:nvSpPr>
        <p:spPr>
          <a:ln/>
        </p:spPr>
        <p:txBody>
          <a:bodyPr/>
          <a:lstStyle>
            <a:lvl1pPr>
              <a:defRPr/>
            </a:lvl1pPr>
          </a:lstStyle>
          <a:p>
            <a:pPr>
              <a:defRPr/>
            </a:pPr>
            <a:fld id="{31DF299B-24B6-429D-835A-24E14CB27290}" type="slidenum">
              <a:rPr lang="es-ES" altLang="en-US"/>
              <a:pPr>
                <a:defRPr/>
              </a:pPr>
              <a:t>‹#›</a:t>
            </a:fld>
            <a:endParaRPr lang="es-ES" altLang="en-US"/>
          </a:p>
        </p:txBody>
      </p:sp>
    </p:spTree>
    <p:extLst>
      <p:ext uri="{BB962C8B-B14F-4D97-AF65-F5344CB8AC3E}">
        <p14:creationId xmlns:p14="http://schemas.microsoft.com/office/powerpoint/2010/main" val="4070239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F822E30-8D12-439D-BB39-6BB620EBB83C}" type="slidenum">
              <a:rPr lang="es-ES" altLang="en-US"/>
              <a:pPr>
                <a:defRPr/>
              </a:pPr>
              <a:t>‹#›</a:t>
            </a:fld>
            <a:endParaRPr lang="es-ES" altLang="en-US"/>
          </a:p>
        </p:txBody>
      </p:sp>
    </p:spTree>
    <p:extLst>
      <p:ext uri="{BB962C8B-B14F-4D97-AF65-F5344CB8AC3E}">
        <p14:creationId xmlns:p14="http://schemas.microsoft.com/office/powerpoint/2010/main" val="2477051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ABB3A43-B66F-4A1F-B43D-078CF448EE06}" type="slidenum">
              <a:rPr lang="es-ES" altLang="en-US"/>
              <a:pPr>
                <a:defRPr/>
              </a:pPr>
              <a:t>‹#›</a:t>
            </a:fld>
            <a:endParaRPr lang="es-ES" altLang="en-US"/>
          </a:p>
        </p:txBody>
      </p:sp>
    </p:spTree>
    <p:extLst>
      <p:ext uri="{BB962C8B-B14F-4D97-AF65-F5344CB8AC3E}">
        <p14:creationId xmlns:p14="http://schemas.microsoft.com/office/powerpoint/2010/main" val="2142810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609600" y="3938589"/>
            <a:ext cx="10972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s-E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s-ES" altLang="en-US"/>
          </a:p>
        </p:txBody>
      </p:sp>
      <p:sp>
        <p:nvSpPr>
          <p:cNvPr id="8" name="Rectangle 6"/>
          <p:cNvSpPr>
            <a:spLocks noGrp="1" noChangeArrowheads="1"/>
          </p:cNvSpPr>
          <p:nvPr>
            <p:ph type="sldNum" sz="quarter" idx="12"/>
          </p:nvPr>
        </p:nvSpPr>
        <p:spPr>
          <a:ln/>
        </p:spPr>
        <p:txBody>
          <a:bodyPr/>
          <a:lstStyle>
            <a:lvl1pPr>
              <a:defRPr/>
            </a:lvl1pPr>
          </a:lstStyle>
          <a:p>
            <a:pPr>
              <a:defRPr/>
            </a:pPr>
            <a:fld id="{F62F69A0-3EFA-40E2-951B-13D5B63E6C08}" type="slidenum">
              <a:rPr lang="es-ES" altLang="en-US"/>
              <a:pPr>
                <a:defRPr/>
              </a:pPr>
              <a:t>‹#›</a:t>
            </a:fld>
            <a:endParaRPr lang="es-ES" altLang="en-US"/>
          </a:p>
        </p:txBody>
      </p:sp>
    </p:spTree>
    <p:extLst>
      <p:ext uri="{BB962C8B-B14F-4D97-AF65-F5344CB8AC3E}">
        <p14:creationId xmlns:p14="http://schemas.microsoft.com/office/powerpoint/2010/main" val="270868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D0B825-3D59-4B14-9824-0B4D9536DF4F}"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306009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D0B825-3D59-4B14-9824-0B4D9536DF4F}"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42413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D0B825-3D59-4B14-9824-0B4D9536DF4F}"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2631000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D0B825-3D59-4B14-9824-0B4D9536DF4F}"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2626657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D0B825-3D59-4B14-9824-0B4D9536DF4F}"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123528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0B825-3D59-4B14-9824-0B4D9536DF4F}"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326443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D0B825-3D59-4B14-9824-0B4D9536DF4F}"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174909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D0B825-3D59-4B14-9824-0B4D9536DF4F}"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E47C9-9C1D-43BC-87DB-DC31A3919113}" type="slidenum">
              <a:rPr lang="en-US" smtClean="0"/>
              <a:t>‹#›</a:t>
            </a:fld>
            <a:endParaRPr lang="en-US"/>
          </a:p>
        </p:txBody>
      </p:sp>
    </p:spTree>
    <p:extLst>
      <p:ext uri="{BB962C8B-B14F-4D97-AF65-F5344CB8AC3E}">
        <p14:creationId xmlns:p14="http://schemas.microsoft.com/office/powerpoint/2010/main" val="3669564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0B825-3D59-4B14-9824-0B4D9536DF4F}" type="datetimeFigureOut">
              <a:rPr lang="en-US" smtClean="0"/>
              <a:t>4/5/2016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E47C9-9C1D-43BC-87DB-DC31A3919113}" type="slidenum">
              <a:rPr lang="en-US" smtClean="0"/>
              <a:t>‹#›</a:t>
            </a:fld>
            <a:endParaRPr lang="en-US"/>
          </a:p>
        </p:txBody>
      </p:sp>
    </p:spTree>
    <p:extLst>
      <p:ext uri="{BB962C8B-B14F-4D97-AF65-F5344CB8AC3E}">
        <p14:creationId xmlns:p14="http://schemas.microsoft.com/office/powerpoint/2010/main" val="4023560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7.xml"/><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bgfl.org/bgfl/custom/resources_ftp/client_ftp/ks3/science/changing_matter/index.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5.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Temperature, heat, internal energy and change of state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21745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GB" altLang="en-US" sz="4000"/>
              <a:t>How are temperature and heat energy different?</a:t>
            </a:r>
            <a:endParaRPr lang="en-US" altLang="en-US" sz="4000"/>
          </a:p>
        </p:txBody>
      </p:sp>
      <p:sp>
        <p:nvSpPr>
          <p:cNvPr id="28675" name="Rectangle 3"/>
          <p:cNvSpPr>
            <a:spLocks noGrp="1" noChangeArrowheads="1"/>
          </p:cNvSpPr>
          <p:nvPr>
            <p:ph type="body" idx="1"/>
          </p:nvPr>
        </p:nvSpPr>
        <p:spPr>
          <a:xfrm>
            <a:off x="2209800" y="1981200"/>
            <a:ext cx="8458200" cy="1231900"/>
          </a:xfrm>
        </p:spPr>
        <p:txBody>
          <a:bodyPr/>
          <a:lstStyle/>
          <a:p>
            <a:pPr eaLnBrk="1" hangingPunct="1"/>
            <a:r>
              <a:rPr lang="en-GB" altLang="en-US" sz="2400"/>
              <a:t>The liquids in these 2 beakers are at the same temperature, so the particles have the same average speed.</a:t>
            </a:r>
          </a:p>
          <a:p>
            <a:pPr eaLnBrk="1" hangingPunct="1">
              <a:buFontTx/>
              <a:buNone/>
            </a:pPr>
            <a:endParaRPr lang="en-US" altLang="en-US"/>
          </a:p>
        </p:txBody>
      </p:sp>
      <p:grpSp>
        <p:nvGrpSpPr>
          <p:cNvPr id="28685" name="Group 13"/>
          <p:cNvGrpSpPr>
            <a:grpSpLocks/>
          </p:cNvGrpSpPr>
          <p:nvPr/>
        </p:nvGrpSpPr>
        <p:grpSpPr bwMode="auto">
          <a:xfrm>
            <a:off x="2208213" y="3744914"/>
            <a:ext cx="4248150" cy="2060575"/>
            <a:chOff x="2018" y="2495"/>
            <a:chExt cx="2676" cy="1298"/>
          </a:xfrm>
        </p:grpSpPr>
        <p:sp>
          <p:nvSpPr>
            <p:cNvPr id="4103" name="Rectangle 4"/>
            <p:cNvSpPr>
              <a:spLocks noChangeArrowheads="1"/>
            </p:cNvSpPr>
            <p:nvPr/>
          </p:nvSpPr>
          <p:spPr bwMode="auto">
            <a:xfrm>
              <a:off x="2018" y="2931"/>
              <a:ext cx="726" cy="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endParaRPr lang="en-US" altLang="en-US"/>
            </a:p>
          </p:txBody>
        </p:sp>
        <p:sp>
          <p:nvSpPr>
            <p:cNvPr id="4104" name="Rectangle 5"/>
            <p:cNvSpPr>
              <a:spLocks noChangeArrowheads="1"/>
            </p:cNvSpPr>
            <p:nvPr/>
          </p:nvSpPr>
          <p:spPr bwMode="auto">
            <a:xfrm>
              <a:off x="3606" y="2931"/>
              <a:ext cx="1088" cy="8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endParaRPr lang="en-US" altLang="en-US"/>
            </a:p>
          </p:txBody>
        </p:sp>
        <p:sp>
          <p:nvSpPr>
            <p:cNvPr id="4105" name="Rectangle 6"/>
            <p:cNvSpPr>
              <a:spLocks noChangeArrowheads="1"/>
            </p:cNvSpPr>
            <p:nvPr/>
          </p:nvSpPr>
          <p:spPr bwMode="auto">
            <a:xfrm>
              <a:off x="2018" y="3339"/>
              <a:ext cx="726" cy="454"/>
            </a:xfrm>
            <a:prstGeom prst="rect">
              <a:avLst/>
            </a:prstGeom>
            <a:gradFill rotWithShape="1">
              <a:gsLst>
                <a:gs pos="0">
                  <a:srgbClr val="3DBFD9"/>
                </a:gs>
                <a:gs pos="100000">
                  <a:srgbClr val="1C5864"/>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r>
                <a:rPr lang="en-GB" altLang="en-US"/>
                <a:t>1 litre</a:t>
              </a:r>
              <a:endParaRPr lang="en-US" altLang="en-US"/>
            </a:p>
          </p:txBody>
        </p:sp>
        <p:sp>
          <p:nvSpPr>
            <p:cNvPr id="4106" name="Rectangle 7"/>
            <p:cNvSpPr>
              <a:spLocks noChangeArrowheads="1"/>
            </p:cNvSpPr>
            <p:nvPr/>
          </p:nvSpPr>
          <p:spPr bwMode="auto">
            <a:xfrm>
              <a:off x="3606" y="3339"/>
              <a:ext cx="1088" cy="454"/>
            </a:xfrm>
            <a:prstGeom prst="rect">
              <a:avLst/>
            </a:prstGeom>
            <a:gradFill rotWithShape="1">
              <a:gsLst>
                <a:gs pos="0">
                  <a:srgbClr val="3DBFD9"/>
                </a:gs>
                <a:gs pos="100000">
                  <a:srgbClr val="1C5864"/>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r>
                <a:rPr lang="en-GB" altLang="en-US"/>
                <a:t>2 litres</a:t>
              </a:r>
              <a:endParaRPr lang="en-US" altLang="en-US"/>
            </a:p>
          </p:txBody>
        </p:sp>
        <p:sp>
          <p:nvSpPr>
            <p:cNvPr id="4107" name="Text Box 8"/>
            <p:cNvSpPr txBox="1">
              <a:spLocks noChangeArrowheads="1"/>
            </p:cNvSpPr>
            <p:nvPr/>
          </p:nvSpPr>
          <p:spPr bwMode="auto">
            <a:xfrm>
              <a:off x="2232" y="2540"/>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r>
                <a:rPr lang="en-GB" altLang="en-US">
                  <a:solidFill>
                    <a:srgbClr val="3DBFD9"/>
                  </a:solidFill>
                </a:rPr>
                <a:t>A</a:t>
              </a:r>
              <a:endParaRPr lang="en-US" altLang="en-US">
                <a:solidFill>
                  <a:srgbClr val="3DBFD9"/>
                </a:solidFill>
              </a:endParaRPr>
            </a:p>
          </p:txBody>
        </p:sp>
        <p:sp>
          <p:nvSpPr>
            <p:cNvPr id="4108" name="Text Box 9"/>
            <p:cNvSpPr txBox="1">
              <a:spLocks noChangeArrowheads="1"/>
            </p:cNvSpPr>
            <p:nvPr/>
          </p:nvSpPr>
          <p:spPr bwMode="auto">
            <a:xfrm>
              <a:off x="4047" y="2495"/>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r>
                <a:rPr lang="en-GB" altLang="en-US">
                  <a:solidFill>
                    <a:srgbClr val="3DBFD9"/>
                  </a:solidFill>
                </a:rPr>
                <a:t>B</a:t>
              </a:r>
              <a:endParaRPr lang="en-US" altLang="en-US">
                <a:solidFill>
                  <a:srgbClr val="3DBFD9"/>
                </a:solidFill>
              </a:endParaRPr>
            </a:p>
          </p:txBody>
        </p:sp>
      </p:grpSp>
      <p:sp>
        <p:nvSpPr>
          <p:cNvPr id="28686" name="Text Box 14"/>
          <p:cNvSpPr txBox="1">
            <a:spLocks noChangeArrowheads="1"/>
          </p:cNvSpPr>
          <p:nvPr/>
        </p:nvSpPr>
        <p:spPr bwMode="auto">
          <a:xfrm>
            <a:off x="6672263" y="3357563"/>
            <a:ext cx="40322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buFontTx/>
              <a:buChar char="•"/>
            </a:pPr>
            <a:r>
              <a:rPr lang="en-GB" altLang="en-US" sz="2400"/>
              <a:t> 2 Beakers of water at 50</a:t>
            </a:r>
            <a:r>
              <a:rPr lang="en-US" altLang="en-US" sz="2400"/>
              <a:t>°C are at the same temperature but if one is twice as big as the other, it will contain twice as much heat energy as the other.</a:t>
            </a:r>
          </a:p>
        </p:txBody>
      </p:sp>
      <p:sp>
        <p:nvSpPr>
          <p:cNvPr id="28687" name="Text Box 15"/>
          <p:cNvSpPr txBox="1">
            <a:spLocks noChangeArrowheads="1"/>
          </p:cNvSpPr>
          <p:nvPr/>
        </p:nvSpPr>
        <p:spPr bwMode="auto">
          <a:xfrm>
            <a:off x="3627439" y="4897438"/>
            <a:ext cx="758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r>
              <a:rPr lang="en-GB" altLang="en-US">
                <a:solidFill>
                  <a:srgbClr val="3DBFD9"/>
                </a:solidFill>
              </a:rPr>
              <a:t>50</a:t>
            </a:r>
            <a:r>
              <a:rPr lang="en-US" altLang="en-US">
                <a:solidFill>
                  <a:srgbClr val="3DBFD9"/>
                </a:solidFill>
              </a:rPr>
              <a:t>°C</a:t>
            </a:r>
          </a:p>
        </p:txBody>
      </p:sp>
    </p:spTree>
    <p:extLst>
      <p:ext uri="{BB962C8B-B14F-4D97-AF65-F5344CB8AC3E}">
        <p14:creationId xmlns:p14="http://schemas.microsoft.com/office/powerpoint/2010/main" val="260237028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blinds(horizontal)">
                                      <p:cBhvr>
                                        <p:cTn id="7" dur="5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12" dur="500"/>
                                        <p:tgtEl>
                                          <p:spTgt spid="286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685"/>
                                        </p:tgtEl>
                                        <p:attrNameLst>
                                          <p:attrName>style.visibility</p:attrName>
                                        </p:attrNameLst>
                                      </p:cBhvr>
                                      <p:to>
                                        <p:strVal val="visible"/>
                                      </p:to>
                                    </p:set>
                                    <p:animEffect transition="in" filter="blinds(horizontal)">
                                      <p:cBhvr>
                                        <p:cTn id="17" dur="500"/>
                                        <p:tgtEl>
                                          <p:spTgt spid="2868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8687"/>
                                        </p:tgtEl>
                                        <p:attrNameLst>
                                          <p:attrName>style.visibility</p:attrName>
                                        </p:attrNameLst>
                                      </p:cBhvr>
                                      <p:to>
                                        <p:strVal val="visible"/>
                                      </p:to>
                                    </p:set>
                                    <p:animEffect transition="in" filter="blinds(horizontal)">
                                      <p:cBhvr>
                                        <p:cTn id="20" dur="500"/>
                                        <p:tgtEl>
                                          <p:spTgt spid="2868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8686"/>
                                        </p:tgtEl>
                                        <p:attrNameLst>
                                          <p:attrName>style.visibility</p:attrName>
                                        </p:attrNameLst>
                                      </p:cBhvr>
                                      <p:to>
                                        <p:strVal val="visible"/>
                                      </p:to>
                                    </p:set>
                                    <p:animEffect transition="in" filter="blinds(horizontal)">
                                      <p:cBhvr>
                                        <p:cTn id="25" dur="500"/>
                                        <p:tgtEl>
                                          <p:spTgt spid="28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P spid="28686" grpId="0"/>
      <p:bldP spid="2868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Cj025082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5151" y="1700214"/>
            <a:ext cx="1668463"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3738563" y="588963"/>
            <a:ext cx="61214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4800">
                <a:solidFill>
                  <a:schemeClr val="folHlink"/>
                </a:solidFill>
                <a:latin typeface="Century Gothic" panose="020B0502020202020204" pitchFamily="34" charset="0"/>
              </a:rPr>
              <a:t>Which object…</a:t>
            </a:r>
            <a:endParaRPr lang="en-US" altLang="en-US" sz="4800">
              <a:solidFill>
                <a:schemeClr val="folHlink"/>
              </a:solidFill>
              <a:latin typeface="Century Gothic" panose="020B0502020202020204" pitchFamily="34" charset="0"/>
            </a:endParaRPr>
          </a:p>
        </p:txBody>
      </p:sp>
      <p:sp>
        <p:nvSpPr>
          <p:cNvPr id="2" name="Text Box 8"/>
          <p:cNvSpPr txBox="1">
            <a:spLocks noChangeArrowheads="1"/>
          </p:cNvSpPr>
          <p:nvPr/>
        </p:nvSpPr>
        <p:spPr bwMode="auto">
          <a:xfrm>
            <a:off x="1847850" y="5445126"/>
            <a:ext cx="84963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a:latin typeface="Century Gothic" panose="020B0502020202020204" pitchFamily="34" charset="0"/>
              </a:rPr>
              <a:t>Has the most heat energy?</a:t>
            </a:r>
          </a:p>
          <a:p>
            <a:pPr eaLnBrk="1" hangingPunct="1">
              <a:spcBef>
                <a:spcPct val="50000"/>
              </a:spcBef>
              <a:buFontTx/>
              <a:buNone/>
            </a:pPr>
            <a:r>
              <a:rPr lang="en-GB" altLang="en-US">
                <a:latin typeface="Century Gothic" panose="020B0502020202020204" pitchFamily="34" charset="0"/>
              </a:rPr>
              <a:t>Has the highest temperature?</a:t>
            </a:r>
          </a:p>
        </p:txBody>
      </p:sp>
      <p:pic>
        <p:nvPicPr>
          <p:cNvPr id="4101" name="Picture 9" descr="MCj022991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95550" y="2349500"/>
            <a:ext cx="1620838"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MCj0298865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92763" y="2349501"/>
            <a:ext cx="1433512"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 Box 11"/>
          <p:cNvSpPr txBox="1">
            <a:spLocks noChangeArrowheads="1"/>
          </p:cNvSpPr>
          <p:nvPr/>
        </p:nvSpPr>
        <p:spPr bwMode="auto">
          <a:xfrm>
            <a:off x="2244725" y="4365625"/>
            <a:ext cx="22685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800" b="1"/>
              <a:t>Bath full of warm water</a:t>
            </a:r>
          </a:p>
        </p:txBody>
      </p:sp>
      <p:sp>
        <p:nvSpPr>
          <p:cNvPr id="4104" name="Text Box 12"/>
          <p:cNvSpPr txBox="1">
            <a:spLocks noChangeArrowheads="1"/>
          </p:cNvSpPr>
          <p:nvPr/>
        </p:nvSpPr>
        <p:spPr bwMode="auto">
          <a:xfrm>
            <a:off x="4908550" y="4365626"/>
            <a:ext cx="22685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800" b="1"/>
              <a:t>Lit sparkler</a:t>
            </a:r>
          </a:p>
        </p:txBody>
      </p:sp>
      <p:sp>
        <p:nvSpPr>
          <p:cNvPr id="4105" name="Text Box 13"/>
          <p:cNvSpPr txBox="1">
            <a:spLocks noChangeArrowheads="1"/>
          </p:cNvSpPr>
          <p:nvPr/>
        </p:nvSpPr>
        <p:spPr bwMode="auto">
          <a:xfrm>
            <a:off x="7716839" y="4365626"/>
            <a:ext cx="2916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GB" altLang="en-US" sz="1800" b="1"/>
              <a:t>Cup of freshly made tea</a:t>
            </a:r>
          </a:p>
        </p:txBody>
      </p:sp>
    </p:spTree>
    <p:extLst>
      <p:ext uri="{BB962C8B-B14F-4D97-AF65-F5344CB8AC3E}">
        <p14:creationId xmlns:p14="http://schemas.microsoft.com/office/powerpoint/2010/main" val="2809405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100"/>
                                        </p:tgtEl>
                                        <p:attrNameLst>
                                          <p:attrName>style.visibility</p:attrName>
                                        </p:attrNameLst>
                                      </p:cBhvr>
                                      <p:to>
                                        <p:strVal val="visible"/>
                                      </p:to>
                                    </p:set>
                                    <p:anim calcmode="lin" valueType="num">
                                      <p:cBhvr>
                                        <p:cTn id="7" dur="500" fill="hold"/>
                                        <p:tgtEl>
                                          <p:spTgt spid="410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100"/>
                                        </p:tgtEl>
                                        <p:attrNameLst>
                                          <p:attrName>ppt_y</p:attrName>
                                        </p:attrNameLst>
                                      </p:cBhvr>
                                      <p:tavLst>
                                        <p:tav tm="0">
                                          <p:val>
                                            <p:strVal val="#ppt_y"/>
                                          </p:val>
                                        </p:tav>
                                        <p:tav tm="100000">
                                          <p:val>
                                            <p:strVal val="#ppt_y"/>
                                          </p:val>
                                        </p:tav>
                                      </p:tavLst>
                                    </p:anim>
                                    <p:anim calcmode="lin" valueType="num">
                                      <p:cBhvr>
                                        <p:cTn id="9" dur="500" fill="hold"/>
                                        <p:tgtEl>
                                          <p:spTgt spid="410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10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icebergwatereurope.com/wp-content/uploads/2013/02/iceber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34" y="302005"/>
            <a:ext cx="5564820" cy="3703326"/>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Image result for firewor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firewor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272" name="Picture 8" descr="http://www.bigfoto.com/themes/fireworks/firework-lc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0553" y="312738"/>
            <a:ext cx="5699484" cy="379965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0375" y="5114926"/>
            <a:ext cx="11269662" cy="584775"/>
          </a:xfrm>
          <a:prstGeom prst="rect">
            <a:avLst/>
          </a:prstGeom>
          <a:noFill/>
        </p:spPr>
        <p:txBody>
          <a:bodyPr wrap="square" rtlCol="0">
            <a:spAutoFit/>
          </a:bodyPr>
          <a:lstStyle/>
          <a:p>
            <a:r>
              <a:rPr lang="en-GB" sz="3200" dirty="0" smtClean="0"/>
              <a:t>Which has the most internal energy, the iceberg or the firework?</a:t>
            </a:r>
            <a:endParaRPr lang="en-US" sz="3200" dirty="0"/>
          </a:p>
        </p:txBody>
      </p:sp>
    </p:spTree>
    <p:extLst>
      <p:ext uri="{BB962C8B-B14F-4D97-AF65-F5344CB8AC3E}">
        <p14:creationId xmlns:p14="http://schemas.microsoft.com/office/powerpoint/2010/main" val="2251244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6163" y="1928812"/>
            <a:ext cx="5912388" cy="769441"/>
          </a:xfrm>
          <a:prstGeom prst="rect">
            <a:avLst/>
          </a:prstGeom>
          <a:noFill/>
        </p:spPr>
        <p:txBody>
          <a:bodyPr wrap="none" rtlCol="0">
            <a:spAutoFit/>
          </a:bodyPr>
          <a:lstStyle/>
          <a:p>
            <a:r>
              <a:rPr lang="en-GB" sz="4400" dirty="0" smtClean="0"/>
              <a:t>Changing internal energy</a:t>
            </a:r>
            <a:endParaRPr lang="en-US" sz="4400" dirty="0"/>
          </a:p>
        </p:txBody>
      </p:sp>
      <p:sp>
        <p:nvSpPr>
          <p:cNvPr id="3" name="TextBox 2"/>
          <p:cNvSpPr txBox="1"/>
          <p:nvPr/>
        </p:nvSpPr>
        <p:spPr>
          <a:xfrm>
            <a:off x="957263" y="3314701"/>
            <a:ext cx="10130530" cy="1077218"/>
          </a:xfrm>
          <a:prstGeom prst="rect">
            <a:avLst/>
          </a:prstGeom>
          <a:noFill/>
        </p:spPr>
        <p:txBody>
          <a:bodyPr wrap="none" rtlCol="0">
            <a:spAutoFit/>
          </a:bodyPr>
          <a:lstStyle/>
          <a:p>
            <a:r>
              <a:rPr lang="en-GB" sz="3200" dirty="0" smtClean="0"/>
              <a:t>Changing state is a physical change- the number of particles</a:t>
            </a:r>
          </a:p>
          <a:p>
            <a:r>
              <a:rPr lang="en-GB" sz="3200" dirty="0" smtClean="0"/>
              <a:t> does not change </a:t>
            </a:r>
            <a:endParaRPr lang="en-US" sz="3200" dirty="0"/>
          </a:p>
        </p:txBody>
      </p:sp>
    </p:spTree>
    <p:extLst>
      <p:ext uri="{BB962C8B-B14F-4D97-AF65-F5344CB8AC3E}">
        <p14:creationId xmlns:p14="http://schemas.microsoft.com/office/powerpoint/2010/main" val="2075531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endParaRPr lang="en-GB" smtClean="0"/>
          </a:p>
        </p:txBody>
      </p:sp>
      <p:sp>
        <p:nvSpPr>
          <p:cNvPr id="30723" name="Content Placeholder 2"/>
          <p:cNvSpPr>
            <a:spLocks noGrp="1"/>
          </p:cNvSpPr>
          <p:nvPr>
            <p:ph idx="1"/>
          </p:nvPr>
        </p:nvSpPr>
        <p:spPr/>
        <p:txBody>
          <a:bodyPr/>
          <a:lstStyle/>
          <a:p>
            <a:pPr eaLnBrk="1" hangingPunct="1"/>
            <a:r>
              <a:rPr lang="en-GB" smtClean="0">
                <a:hlinkClick r:id="rId2"/>
              </a:rPr>
              <a:t>http://www.bgfl.org/bgfl/custom/resources_ftp/client_ftp/ks3/science/changing_matter/index.htm</a:t>
            </a:r>
            <a:endParaRPr lang="en-GB" smtClean="0"/>
          </a:p>
        </p:txBody>
      </p:sp>
    </p:spTree>
    <p:extLst>
      <p:ext uri="{BB962C8B-B14F-4D97-AF65-F5344CB8AC3E}">
        <p14:creationId xmlns:p14="http://schemas.microsoft.com/office/powerpoint/2010/main" val="1434588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ating curve of wa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219" y="450326"/>
            <a:ext cx="9588500" cy="6627348"/>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4"/>
          <p:cNvGrpSpPr>
            <a:grpSpLocks/>
          </p:cNvGrpSpPr>
          <p:nvPr/>
        </p:nvGrpSpPr>
        <p:grpSpPr bwMode="auto">
          <a:xfrm>
            <a:off x="811544" y="5276851"/>
            <a:ext cx="1149350" cy="1069975"/>
            <a:chOff x="1291" y="3361"/>
            <a:chExt cx="7782" cy="7560"/>
          </a:xfrm>
        </p:grpSpPr>
        <p:sp>
          <p:nvSpPr>
            <p:cNvPr id="6" name="Oval 15"/>
            <p:cNvSpPr>
              <a:spLocks noChangeArrowheads="1"/>
            </p:cNvSpPr>
            <p:nvPr/>
          </p:nvSpPr>
          <p:spPr bwMode="auto">
            <a:xfrm>
              <a:off x="4452" y="498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7" name="Oval 16"/>
            <p:cNvSpPr>
              <a:spLocks noChangeArrowheads="1"/>
            </p:cNvSpPr>
            <p:nvPr/>
          </p:nvSpPr>
          <p:spPr bwMode="auto">
            <a:xfrm>
              <a:off x="5944" y="642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8" name="Oval 17"/>
            <p:cNvSpPr>
              <a:spLocks noChangeArrowheads="1"/>
            </p:cNvSpPr>
            <p:nvPr/>
          </p:nvSpPr>
          <p:spPr bwMode="auto">
            <a:xfrm>
              <a:off x="3016" y="4981"/>
              <a:ext cx="1451"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9" name="Oval 18"/>
            <p:cNvSpPr>
              <a:spLocks noChangeArrowheads="1"/>
            </p:cNvSpPr>
            <p:nvPr/>
          </p:nvSpPr>
          <p:spPr bwMode="auto">
            <a:xfrm>
              <a:off x="5944" y="354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0" name="Oval 19"/>
            <p:cNvSpPr>
              <a:spLocks noChangeArrowheads="1"/>
            </p:cNvSpPr>
            <p:nvPr/>
          </p:nvSpPr>
          <p:spPr bwMode="auto">
            <a:xfrm>
              <a:off x="4452" y="642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1" name="Oval 20"/>
            <p:cNvSpPr>
              <a:spLocks noChangeArrowheads="1"/>
            </p:cNvSpPr>
            <p:nvPr/>
          </p:nvSpPr>
          <p:spPr bwMode="auto">
            <a:xfrm>
              <a:off x="2991" y="642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2" name="Oval 21"/>
            <p:cNvSpPr>
              <a:spLocks noChangeArrowheads="1"/>
            </p:cNvSpPr>
            <p:nvPr/>
          </p:nvSpPr>
          <p:spPr bwMode="auto">
            <a:xfrm>
              <a:off x="7437" y="354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3" name="Oval 22"/>
            <p:cNvSpPr>
              <a:spLocks noChangeArrowheads="1"/>
            </p:cNvSpPr>
            <p:nvPr/>
          </p:nvSpPr>
          <p:spPr bwMode="auto">
            <a:xfrm>
              <a:off x="7437" y="498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4" name="Oval 23"/>
            <p:cNvSpPr>
              <a:spLocks noChangeArrowheads="1"/>
            </p:cNvSpPr>
            <p:nvPr/>
          </p:nvSpPr>
          <p:spPr bwMode="auto">
            <a:xfrm>
              <a:off x="2991" y="786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5" name="Oval 24"/>
            <p:cNvSpPr>
              <a:spLocks noChangeArrowheads="1"/>
            </p:cNvSpPr>
            <p:nvPr/>
          </p:nvSpPr>
          <p:spPr bwMode="auto">
            <a:xfrm>
              <a:off x="5944" y="498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6" name="Oval 25"/>
            <p:cNvSpPr>
              <a:spLocks noChangeArrowheads="1"/>
            </p:cNvSpPr>
            <p:nvPr/>
          </p:nvSpPr>
          <p:spPr bwMode="auto">
            <a:xfrm>
              <a:off x="5944" y="786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7" name="Oval 26"/>
            <p:cNvSpPr>
              <a:spLocks noChangeArrowheads="1"/>
            </p:cNvSpPr>
            <p:nvPr/>
          </p:nvSpPr>
          <p:spPr bwMode="auto">
            <a:xfrm>
              <a:off x="7437" y="642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8" name="Oval 27"/>
            <p:cNvSpPr>
              <a:spLocks noChangeArrowheads="1"/>
            </p:cNvSpPr>
            <p:nvPr/>
          </p:nvSpPr>
          <p:spPr bwMode="auto">
            <a:xfrm>
              <a:off x="4452" y="786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9" name="Oval 28"/>
            <p:cNvSpPr>
              <a:spLocks noChangeArrowheads="1"/>
            </p:cNvSpPr>
            <p:nvPr/>
          </p:nvSpPr>
          <p:spPr bwMode="auto">
            <a:xfrm>
              <a:off x="4452" y="354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20" name="Oval 29"/>
            <p:cNvSpPr>
              <a:spLocks noChangeArrowheads="1"/>
            </p:cNvSpPr>
            <p:nvPr/>
          </p:nvSpPr>
          <p:spPr bwMode="auto">
            <a:xfrm>
              <a:off x="7437" y="786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21" name="Oval 30"/>
            <p:cNvSpPr>
              <a:spLocks noChangeArrowheads="1"/>
            </p:cNvSpPr>
            <p:nvPr/>
          </p:nvSpPr>
          <p:spPr bwMode="auto">
            <a:xfrm>
              <a:off x="3145" y="3440"/>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22" name="AutoShape 31"/>
            <p:cNvSpPr>
              <a:spLocks noChangeArrowheads="1"/>
            </p:cNvSpPr>
            <p:nvPr/>
          </p:nvSpPr>
          <p:spPr bwMode="auto">
            <a:xfrm rot="-1879102">
              <a:off x="1405" y="336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3" name="AutoShape 32"/>
            <p:cNvSpPr>
              <a:spLocks noChangeArrowheads="1"/>
            </p:cNvSpPr>
            <p:nvPr/>
          </p:nvSpPr>
          <p:spPr bwMode="auto">
            <a:xfrm rot="-10709268">
              <a:off x="4555" y="948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4" name="AutoShape 33"/>
            <p:cNvSpPr>
              <a:spLocks noChangeArrowheads="1"/>
            </p:cNvSpPr>
            <p:nvPr/>
          </p:nvSpPr>
          <p:spPr bwMode="auto">
            <a:xfrm rot="5110410">
              <a:off x="7633" y="642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5" name="AutoShape 34"/>
            <p:cNvSpPr>
              <a:spLocks noChangeArrowheads="1"/>
            </p:cNvSpPr>
            <p:nvPr/>
          </p:nvSpPr>
          <p:spPr bwMode="auto">
            <a:xfrm rot="8103418">
              <a:off x="7633" y="948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6" name="AutoShape 35"/>
            <p:cNvSpPr>
              <a:spLocks noChangeArrowheads="1"/>
            </p:cNvSpPr>
            <p:nvPr/>
          </p:nvSpPr>
          <p:spPr bwMode="auto">
            <a:xfrm rot="2605376">
              <a:off x="7576" y="336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7" name="AutoShape 36"/>
            <p:cNvSpPr>
              <a:spLocks noChangeArrowheads="1"/>
            </p:cNvSpPr>
            <p:nvPr/>
          </p:nvSpPr>
          <p:spPr bwMode="auto">
            <a:xfrm rot="-5390568">
              <a:off x="1291" y="642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8" name="AutoShape 37"/>
            <p:cNvSpPr>
              <a:spLocks noChangeArrowheads="1"/>
            </p:cNvSpPr>
            <p:nvPr/>
          </p:nvSpPr>
          <p:spPr bwMode="auto">
            <a:xfrm>
              <a:off x="4426" y="336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29" name="AutoShape 38"/>
            <p:cNvSpPr>
              <a:spLocks noChangeArrowheads="1"/>
            </p:cNvSpPr>
            <p:nvPr/>
          </p:nvSpPr>
          <p:spPr bwMode="auto">
            <a:xfrm rot="-7900787">
              <a:off x="1462" y="9481"/>
              <a:ext cx="1440" cy="1440"/>
            </a:xfrm>
            <a:custGeom>
              <a:avLst/>
              <a:gdLst>
                <a:gd name="T0" fmla="*/ 720 w 21600"/>
                <a:gd name="T1" fmla="*/ 0 h 21600"/>
                <a:gd name="T2" fmla="*/ 406 w 21600"/>
                <a:gd name="T3" fmla="*/ 107 h 21600"/>
                <a:gd name="T4" fmla="*/ 720 w 21600"/>
                <a:gd name="T5" fmla="*/ 63 h 21600"/>
                <a:gd name="T6" fmla="*/ 1034 w 21600"/>
                <a:gd name="T7" fmla="*/ 107 h 21600"/>
                <a:gd name="T8" fmla="*/ 0 60000 65536"/>
                <a:gd name="T9" fmla="*/ 0 60000 65536"/>
                <a:gd name="T10" fmla="*/ 0 60000 65536"/>
                <a:gd name="T11" fmla="*/ 0 60000 65536"/>
                <a:gd name="T12" fmla="*/ 4155 w 21600"/>
                <a:gd name="T13" fmla="*/ 0 h 21600"/>
                <a:gd name="T14" fmla="*/ 17445 w 21600"/>
                <a:gd name="T15" fmla="*/ 3030 h 21600"/>
              </a:gdLst>
              <a:ahLst/>
              <a:cxnLst>
                <a:cxn ang="T8">
                  <a:pos x="T0" y="T1"/>
                </a:cxn>
                <a:cxn ang="T9">
                  <a:pos x="T2" y="T3"/>
                </a:cxn>
                <a:cxn ang="T10">
                  <a:pos x="T4" y="T5"/>
                </a:cxn>
                <a:cxn ang="T11">
                  <a:pos x="T6" y="T7"/>
                </a:cxn>
              </a:cxnLst>
              <a:rect l="T12" t="T13" r="T14" b="T15"/>
              <a:pathLst>
                <a:path w="21600" h="21600">
                  <a:moveTo>
                    <a:pt x="6300" y="2025"/>
                  </a:moveTo>
                  <a:cubicBezTo>
                    <a:pt x="7692" y="1311"/>
                    <a:pt x="9235" y="938"/>
                    <a:pt x="10800" y="939"/>
                  </a:cubicBezTo>
                  <a:cubicBezTo>
                    <a:pt x="12364" y="939"/>
                    <a:pt x="13907" y="1311"/>
                    <a:pt x="15299" y="2025"/>
                  </a:cubicBezTo>
                  <a:lnTo>
                    <a:pt x="15728" y="1189"/>
                  </a:lnTo>
                  <a:cubicBezTo>
                    <a:pt x="14203" y="407"/>
                    <a:pt x="12513" y="-1"/>
                    <a:pt x="10799" y="0"/>
                  </a:cubicBezTo>
                  <a:cubicBezTo>
                    <a:pt x="9086" y="0"/>
                    <a:pt x="7396" y="407"/>
                    <a:pt x="5871" y="1189"/>
                  </a:cubicBezTo>
                  <a:lnTo>
                    <a:pt x="6300" y="2025"/>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30" name="Oval 39"/>
            <p:cNvSpPr>
              <a:spLocks noChangeArrowheads="1"/>
            </p:cNvSpPr>
            <p:nvPr/>
          </p:nvSpPr>
          <p:spPr bwMode="auto">
            <a:xfrm>
              <a:off x="1509" y="786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1" name="Oval 40"/>
            <p:cNvSpPr>
              <a:spLocks noChangeArrowheads="1"/>
            </p:cNvSpPr>
            <p:nvPr/>
          </p:nvSpPr>
          <p:spPr bwMode="auto">
            <a:xfrm>
              <a:off x="1509" y="642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2" name="Oval 41"/>
            <p:cNvSpPr>
              <a:spLocks noChangeArrowheads="1"/>
            </p:cNvSpPr>
            <p:nvPr/>
          </p:nvSpPr>
          <p:spPr bwMode="auto">
            <a:xfrm>
              <a:off x="4530" y="930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3" name="Oval 42"/>
            <p:cNvSpPr>
              <a:spLocks noChangeArrowheads="1"/>
            </p:cNvSpPr>
            <p:nvPr/>
          </p:nvSpPr>
          <p:spPr bwMode="auto">
            <a:xfrm>
              <a:off x="6012" y="930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4" name="Oval 43"/>
            <p:cNvSpPr>
              <a:spLocks noChangeArrowheads="1"/>
            </p:cNvSpPr>
            <p:nvPr/>
          </p:nvSpPr>
          <p:spPr bwMode="auto">
            <a:xfrm>
              <a:off x="7519" y="930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5" name="Oval 44"/>
            <p:cNvSpPr>
              <a:spLocks noChangeArrowheads="1"/>
            </p:cNvSpPr>
            <p:nvPr/>
          </p:nvSpPr>
          <p:spPr bwMode="auto">
            <a:xfrm>
              <a:off x="1509" y="498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6" name="Oval 45"/>
            <p:cNvSpPr>
              <a:spLocks noChangeArrowheads="1"/>
            </p:cNvSpPr>
            <p:nvPr/>
          </p:nvSpPr>
          <p:spPr bwMode="auto">
            <a:xfrm>
              <a:off x="1477" y="354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7" name="Oval 46"/>
            <p:cNvSpPr>
              <a:spLocks noChangeArrowheads="1"/>
            </p:cNvSpPr>
            <p:nvPr/>
          </p:nvSpPr>
          <p:spPr bwMode="auto">
            <a:xfrm>
              <a:off x="3073" y="930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38" name="Oval 47"/>
            <p:cNvSpPr>
              <a:spLocks noChangeArrowheads="1"/>
            </p:cNvSpPr>
            <p:nvPr/>
          </p:nvSpPr>
          <p:spPr bwMode="auto">
            <a:xfrm>
              <a:off x="1591" y="9301"/>
              <a:ext cx="145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grpSp>
      <p:sp>
        <p:nvSpPr>
          <p:cNvPr id="40" name="Oval 54"/>
          <p:cNvSpPr>
            <a:spLocks noChangeArrowheads="1"/>
          </p:cNvSpPr>
          <p:nvPr/>
        </p:nvSpPr>
        <p:spPr bwMode="auto">
          <a:xfrm rot="18902853">
            <a:off x="6692481" y="4509291"/>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1" name="Oval 54"/>
          <p:cNvSpPr>
            <a:spLocks noChangeArrowheads="1"/>
          </p:cNvSpPr>
          <p:nvPr/>
        </p:nvSpPr>
        <p:spPr bwMode="auto">
          <a:xfrm rot="18902853">
            <a:off x="6659231" y="4807388"/>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2" name="Oval 54"/>
          <p:cNvSpPr>
            <a:spLocks noChangeArrowheads="1"/>
          </p:cNvSpPr>
          <p:nvPr/>
        </p:nvSpPr>
        <p:spPr bwMode="auto">
          <a:xfrm rot="18902853">
            <a:off x="6235549" y="4398325"/>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3" name="Oval 54"/>
          <p:cNvSpPr>
            <a:spLocks noChangeArrowheads="1"/>
          </p:cNvSpPr>
          <p:nvPr/>
        </p:nvSpPr>
        <p:spPr bwMode="auto">
          <a:xfrm rot="18902853">
            <a:off x="6440280" y="4643764"/>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4" name="Oval 54"/>
          <p:cNvSpPr>
            <a:spLocks noChangeArrowheads="1"/>
          </p:cNvSpPr>
          <p:nvPr/>
        </p:nvSpPr>
        <p:spPr bwMode="auto">
          <a:xfrm rot="18902853">
            <a:off x="6224793" y="4600822"/>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5" name="Oval 54"/>
          <p:cNvSpPr>
            <a:spLocks noChangeArrowheads="1"/>
          </p:cNvSpPr>
          <p:nvPr/>
        </p:nvSpPr>
        <p:spPr bwMode="auto">
          <a:xfrm rot="18902853">
            <a:off x="6404086" y="4830895"/>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6" name="Oval 54"/>
          <p:cNvSpPr>
            <a:spLocks noChangeArrowheads="1"/>
          </p:cNvSpPr>
          <p:nvPr/>
        </p:nvSpPr>
        <p:spPr bwMode="auto">
          <a:xfrm rot="18902853">
            <a:off x="6626065" y="4234700"/>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7" name="Oval 54"/>
          <p:cNvSpPr>
            <a:spLocks noChangeArrowheads="1"/>
          </p:cNvSpPr>
          <p:nvPr/>
        </p:nvSpPr>
        <p:spPr bwMode="auto">
          <a:xfrm rot="18902853">
            <a:off x="6907735" y="4349298"/>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8" name="Oval 54"/>
          <p:cNvSpPr>
            <a:spLocks noChangeArrowheads="1"/>
          </p:cNvSpPr>
          <p:nvPr/>
        </p:nvSpPr>
        <p:spPr bwMode="auto">
          <a:xfrm rot="18902853">
            <a:off x="6505002" y="4417761"/>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49" name="Oval 54"/>
          <p:cNvSpPr>
            <a:spLocks noChangeArrowheads="1"/>
          </p:cNvSpPr>
          <p:nvPr/>
        </p:nvSpPr>
        <p:spPr bwMode="auto">
          <a:xfrm rot="18902853">
            <a:off x="6379746" y="4254136"/>
            <a:ext cx="210285" cy="197556"/>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grpSp>
        <p:nvGrpSpPr>
          <p:cNvPr id="50" name="Group 117"/>
          <p:cNvGrpSpPr>
            <a:grpSpLocks/>
          </p:cNvGrpSpPr>
          <p:nvPr/>
        </p:nvGrpSpPr>
        <p:grpSpPr bwMode="auto">
          <a:xfrm>
            <a:off x="9067800" y="971550"/>
            <a:ext cx="1371600" cy="1695450"/>
            <a:chOff x="1078" y="1021"/>
            <a:chExt cx="9895" cy="11249"/>
          </a:xfrm>
        </p:grpSpPr>
        <p:grpSp>
          <p:nvGrpSpPr>
            <p:cNvPr id="51" name="Group 118"/>
            <p:cNvGrpSpPr>
              <a:grpSpLocks/>
            </p:cNvGrpSpPr>
            <p:nvPr/>
          </p:nvGrpSpPr>
          <p:grpSpPr bwMode="auto">
            <a:xfrm rot="5065432">
              <a:off x="1876" y="3541"/>
              <a:ext cx="2249" cy="1630"/>
              <a:chOff x="6434" y="5511"/>
              <a:chExt cx="2249" cy="1630"/>
            </a:xfrm>
          </p:grpSpPr>
          <p:grpSp>
            <p:nvGrpSpPr>
              <p:cNvPr id="101" name="Group 119"/>
              <p:cNvGrpSpPr>
                <a:grpSpLocks/>
              </p:cNvGrpSpPr>
              <p:nvPr/>
            </p:nvGrpSpPr>
            <p:grpSpPr bwMode="auto">
              <a:xfrm>
                <a:off x="6434" y="5511"/>
                <a:ext cx="2054" cy="1572"/>
                <a:chOff x="6407" y="5511"/>
                <a:chExt cx="2054" cy="1572"/>
              </a:xfrm>
            </p:grpSpPr>
            <p:sp>
              <p:nvSpPr>
                <p:cNvPr id="103" name="Oval 120"/>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104" name="AutoShape 121"/>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105" name="AutoShape 122"/>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106" name="AutoShape 123"/>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102" name="AutoShape 124"/>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2" name="Group 125"/>
            <p:cNvGrpSpPr>
              <a:grpSpLocks/>
            </p:cNvGrpSpPr>
            <p:nvPr/>
          </p:nvGrpSpPr>
          <p:grpSpPr bwMode="auto">
            <a:xfrm rot="-7182328">
              <a:off x="6753" y="10331"/>
              <a:ext cx="2249" cy="1630"/>
              <a:chOff x="6434" y="5511"/>
              <a:chExt cx="2249" cy="1630"/>
            </a:xfrm>
          </p:grpSpPr>
          <p:grpSp>
            <p:nvGrpSpPr>
              <p:cNvPr id="95" name="Group 126"/>
              <p:cNvGrpSpPr>
                <a:grpSpLocks/>
              </p:cNvGrpSpPr>
              <p:nvPr/>
            </p:nvGrpSpPr>
            <p:grpSpPr bwMode="auto">
              <a:xfrm>
                <a:off x="6434" y="5511"/>
                <a:ext cx="2054" cy="1572"/>
                <a:chOff x="6407" y="5511"/>
                <a:chExt cx="2054" cy="1572"/>
              </a:xfrm>
            </p:grpSpPr>
            <p:sp>
              <p:nvSpPr>
                <p:cNvPr id="97" name="Oval 127"/>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98" name="AutoShape 128"/>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99" name="AutoShape 129"/>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100" name="AutoShape 130"/>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96" name="AutoShape 131"/>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3" name="Group 132"/>
            <p:cNvGrpSpPr>
              <a:grpSpLocks/>
            </p:cNvGrpSpPr>
            <p:nvPr/>
          </p:nvGrpSpPr>
          <p:grpSpPr bwMode="auto">
            <a:xfrm rot="3755241">
              <a:off x="5100" y="5651"/>
              <a:ext cx="2249" cy="1630"/>
              <a:chOff x="6434" y="5511"/>
              <a:chExt cx="2249" cy="1630"/>
            </a:xfrm>
          </p:grpSpPr>
          <p:grpSp>
            <p:nvGrpSpPr>
              <p:cNvPr id="89" name="Group 133"/>
              <p:cNvGrpSpPr>
                <a:grpSpLocks/>
              </p:cNvGrpSpPr>
              <p:nvPr/>
            </p:nvGrpSpPr>
            <p:grpSpPr bwMode="auto">
              <a:xfrm>
                <a:off x="6434" y="5511"/>
                <a:ext cx="2054" cy="1572"/>
                <a:chOff x="6407" y="5511"/>
                <a:chExt cx="2054" cy="1572"/>
              </a:xfrm>
            </p:grpSpPr>
            <p:sp>
              <p:nvSpPr>
                <p:cNvPr id="91" name="Oval 134"/>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92" name="AutoShape 135"/>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93" name="AutoShape 136"/>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94" name="AutoShape 137"/>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90" name="AutoShape 138"/>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4" name="Group 139"/>
            <p:cNvGrpSpPr>
              <a:grpSpLocks/>
            </p:cNvGrpSpPr>
            <p:nvPr/>
          </p:nvGrpSpPr>
          <p:grpSpPr bwMode="auto">
            <a:xfrm rot="-2331440">
              <a:off x="8659" y="7501"/>
              <a:ext cx="2249" cy="1630"/>
              <a:chOff x="6434" y="5511"/>
              <a:chExt cx="2249" cy="1630"/>
            </a:xfrm>
          </p:grpSpPr>
          <p:grpSp>
            <p:nvGrpSpPr>
              <p:cNvPr id="83" name="Group 140"/>
              <p:cNvGrpSpPr>
                <a:grpSpLocks/>
              </p:cNvGrpSpPr>
              <p:nvPr/>
            </p:nvGrpSpPr>
            <p:grpSpPr bwMode="auto">
              <a:xfrm>
                <a:off x="6434" y="5511"/>
                <a:ext cx="2054" cy="1572"/>
                <a:chOff x="6407" y="5511"/>
                <a:chExt cx="2054" cy="1572"/>
              </a:xfrm>
            </p:grpSpPr>
            <p:sp>
              <p:nvSpPr>
                <p:cNvPr id="85" name="Oval 141"/>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86" name="AutoShape 142"/>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87" name="AutoShape 143"/>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88" name="AutoShape 144"/>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84" name="AutoShape 145"/>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5" name="Group 146"/>
            <p:cNvGrpSpPr>
              <a:grpSpLocks/>
            </p:cNvGrpSpPr>
            <p:nvPr/>
          </p:nvGrpSpPr>
          <p:grpSpPr bwMode="auto">
            <a:xfrm rot="6292343">
              <a:off x="9033" y="4391"/>
              <a:ext cx="2249" cy="1630"/>
              <a:chOff x="6434" y="5511"/>
              <a:chExt cx="2249" cy="1630"/>
            </a:xfrm>
          </p:grpSpPr>
          <p:grpSp>
            <p:nvGrpSpPr>
              <p:cNvPr id="77" name="Group 147"/>
              <p:cNvGrpSpPr>
                <a:grpSpLocks/>
              </p:cNvGrpSpPr>
              <p:nvPr/>
            </p:nvGrpSpPr>
            <p:grpSpPr bwMode="auto">
              <a:xfrm>
                <a:off x="6434" y="5511"/>
                <a:ext cx="2054" cy="1572"/>
                <a:chOff x="6407" y="5511"/>
                <a:chExt cx="2054" cy="1572"/>
              </a:xfrm>
            </p:grpSpPr>
            <p:sp>
              <p:nvSpPr>
                <p:cNvPr id="79" name="Oval 148"/>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80" name="AutoShape 149"/>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81" name="AutoShape 150"/>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82" name="AutoShape 151"/>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78" name="AutoShape 152"/>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6" name="Group 153"/>
            <p:cNvGrpSpPr>
              <a:grpSpLocks/>
            </p:cNvGrpSpPr>
            <p:nvPr/>
          </p:nvGrpSpPr>
          <p:grpSpPr bwMode="auto">
            <a:xfrm>
              <a:off x="2420" y="10201"/>
              <a:ext cx="2249" cy="1630"/>
              <a:chOff x="6434" y="5511"/>
              <a:chExt cx="2249" cy="1630"/>
            </a:xfrm>
          </p:grpSpPr>
          <p:grpSp>
            <p:nvGrpSpPr>
              <p:cNvPr id="71" name="Group 154"/>
              <p:cNvGrpSpPr>
                <a:grpSpLocks/>
              </p:cNvGrpSpPr>
              <p:nvPr/>
            </p:nvGrpSpPr>
            <p:grpSpPr bwMode="auto">
              <a:xfrm>
                <a:off x="6434" y="5511"/>
                <a:ext cx="2054" cy="1572"/>
                <a:chOff x="6407" y="5511"/>
                <a:chExt cx="2054" cy="1572"/>
              </a:xfrm>
            </p:grpSpPr>
            <p:sp>
              <p:nvSpPr>
                <p:cNvPr id="73" name="Oval 155"/>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74" name="AutoShape 156"/>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75" name="AutoShape 157"/>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76" name="AutoShape 158"/>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72" name="AutoShape 159"/>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7" name="Group 160"/>
            <p:cNvGrpSpPr>
              <a:grpSpLocks/>
            </p:cNvGrpSpPr>
            <p:nvPr/>
          </p:nvGrpSpPr>
          <p:grpSpPr bwMode="auto">
            <a:xfrm rot="-3481005">
              <a:off x="6550" y="1331"/>
              <a:ext cx="2249" cy="1630"/>
              <a:chOff x="6434" y="5511"/>
              <a:chExt cx="2249" cy="1630"/>
            </a:xfrm>
          </p:grpSpPr>
          <p:grpSp>
            <p:nvGrpSpPr>
              <p:cNvPr id="65" name="Group 161"/>
              <p:cNvGrpSpPr>
                <a:grpSpLocks/>
              </p:cNvGrpSpPr>
              <p:nvPr/>
            </p:nvGrpSpPr>
            <p:grpSpPr bwMode="auto">
              <a:xfrm>
                <a:off x="6434" y="5511"/>
                <a:ext cx="2054" cy="1572"/>
                <a:chOff x="6407" y="5511"/>
                <a:chExt cx="2054" cy="1572"/>
              </a:xfrm>
            </p:grpSpPr>
            <p:sp>
              <p:nvSpPr>
                <p:cNvPr id="67" name="Oval 162"/>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68" name="AutoShape 163"/>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69" name="AutoShape 164"/>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70" name="AutoShape 165"/>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66" name="AutoShape 166"/>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nvGrpSpPr>
            <p:cNvPr id="58" name="Group 167"/>
            <p:cNvGrpSpPr>
              <a:grpSpLocks/>
            </p:cNvGrpSpPr>
            <p:nvPr/>
          </p:nvGrpSpPr>
          <p:grpSpPr bwMode="auto">
            <a:xfrm rot="7448727">
              <a:off x="768" y="7362"/>
              <a:ext cx="2249" cy="1630"/>
              <a:chOff x="6434" y="5511"/>
              <a:chExt cx="2249" cy="1630"/>
            </a:xfrm>
          </p:grpSpPr>
          <p:grpSp>
            <p:nvGrpSpPr>
              <p:cNvPr id="59" name="Group 168"/>
              <p:cNvGrpSpPr>
                <a:grpSpLocks/>
              </p:cNvGrpSpPr>
              <p:nvPr/>
            </p:nvGrpSpPr>
            <p:grpSpPr bwMode="auto">
              <a:xfrm>
                <a:off x="6434" y="5511"/>
                <a:ext cx="2054" cy="1572"/>
                <a:chOff x="6407" y="5511"/>
                <a:chExt cx="2054" cy="1572"/>
              </a:xfrm>
            </p:grpSpPr>
            <p:sp>
              <p:nvSpPr>
                <p:cNvPr id="61" name="Oval 169"/>
                <p:cNvSpPr>
                  <a:spLocks noChangeArrowheads="1"/>
                </p:cNvSpPr>
                <p:nvPr/>
              </p:nvSpPr>
              <p:spPr bwMode="auto">
                <a:xfrm rot="8271891">
                  <a:off x="6407" y="5511"/>
                  <a:ext cx="1440" cy="1440"/>
                </a:xfrm>
                <a:prstGeom prst="ellipse">
                  <a:avLst/>
                </a:prstGeom>
                <a:gradFill rotWithShape="0">
                  <a:gsLst>
                    <a:gs pos="0">
                      <a:srgbClr val="FFFFFF"/>
                    </a:gs>
                    <a:gs pos="100000">
                      <a:srgbClr val="FF0000"/>
                    </a:gs>
                  </a:gsLst>
                  <a:path path="rect">
                    <a:fillToRect l="100000" b="100000"/>
                  </a:path>
                </a:gradFill>
                <a:ln w="9525">
                  <a:solidFill>
                    <a:srgbClr val="000000"/>
                  </a:solidFill>
                  <a:round/>
                  <a:headEnd/>
                  <a:tailEnd/>
                </a:ln>
              </p:spPr>
              <p:txBody>
                <a:bodyPr/>
                <a:lstStyle/>
                <a:p>
                  <a:pPr fontAlgn="base">
                    <a:spcBef>
                      <a:spcPct val="0"/>
                    </a:spcBef>
                    <a:spcAft>
                      <a:spcPct val="0"/>
                    </a:spcAft>
                  </a:pPr>
                  <a:endParaRPr lang="en-US">
                    <a:solidFill>
                      <a:prstClr val="black"/>
                    </a:solidFill>
                  </a:endParaRPr>
                </a:p>
              </p:txBody>
            </p:sp>
            <p:sp>
              <p:nvSpPr>
                <p:cNvPr id="62" name="AutoShape 170"/>
                <p:cNvSpPr>
                  <a:spLocks noChangeArrowheads="1"/>
                </p:cNvSpPr>
                <p:nvPr/>
              </p:nvSpPr>
              <p:spPr bwMode="auto">
                <a:xfrm rot="6493410">
                  <a:off x="6581" y="5596"/>
                  <a:ext cx="1440" cy="1440"/>
                </a:xfrm>
                <a:custGeom>
                  <a:avLst/>
                  <a:gdLst>
                    <a:gd name="T0" fmla="*/ 720 w 21600"/>
                    <a:gd name="T1" fmla="*/ 0 h 21600"/>
                    <a:gd name="T2" fmla="*/ 321 w 21600"/>
                    <a:gd name="T3" fmla="*/ 130 h 21600"/>
                    <a:gd name="T4" fmla="*/ 720 w 21600"/>
                    <a:gd name="T5" fmla="*/ 16 h 21600"/>
                    <a:gd name="T6" fmla="*/ 1119 w 21600"/>
                    <a:gd name="T7" fmla="*/ 130 h 21600"/>
                    <a:gd name="T8" fmla="*/ 0 60000 65536"/>
                    <a:gd name="T9" fmla="*/ 0 60000 65536"/>
                    <a:gd name="T10" fmla="*/ 0 60000 65536"/>
                    <a:gd name="T11" fmla="*/ 0 60000 65536"/>
                    <a:gd name="T12" fmla="*/ 3105 w 21600"/>
                    <a:gd name="T13" fmla="*/ 0 h 21600"/>
                    <a:gd name="T14" fmla="*/ 18495 w 21600"/>
                    <a:gd name="T15" fmla="*/ 3405 h 21600"/>
                  </a:gdLst>
                  <a:ahLst/>
                  <a:cxnLst>
                    <a:cxn ang="T8">
                      <a:pos x="T0" y="T1"/>
                    </a:cxn>
                    <a:cxn ang="T9">
                      <a:pos x="T2" y="T3"/>
                    </a:cxn>
                    <a:cxn ang="T10">
                      <a:pos x="T4" y="T5"/>
                    </a:cxn>
                    <a:cxn ang="T11">
                      <a:pos x="T6" y="T7"/>
                    </a:cxn>
                  </a:cxnLst>
                  <a:rect l="T12" t="T13" r="T14" b="T15"/>
                  <a:pathLst>
                    <a:path w="21600" h="21600">
                      <a:moveTo>
                        <a:pt x="4888" y="2051"/>
                      </a:moveTo>
                      <a:cubicBezTo>
                        <a:pt x="6633" y="871"/>
                        <a:pt x="8692" y="240"/>
                        <a:pt x="10800" y="241"/>
                      </a:cubicBezTo>
                      <a:cubicBezTo>
                        <a:pt x="12907" y="241"/>
                        <a:pt x="14966" y="871"/>
                        <a:pt x="16711" y="2051"/>
                      </a:cubicBezTo>
                      <a:lnTo>
                        <a:pt x="16846" y="1851"/>
                      </a:lnTo>
                      <a:cubicBezTo>
                        <a:pt x="15061" y="644"/>
                        <a:pt x="12955" y="-1"/>
                        <a:pt x="10799" y="0"/>
                      </a:cubicBezTo>
                      <a:cubicBezTo>
                        <a:pt x="8644" y="0"/>
                        <a:pt x="6538" y="644"/>
                        <a:pt x="4753" y="1851"/>
                      </a:cubicBezTo>
                      <a:lnTo>
                        <a:pt x="4888" y="2051"/>
                      </a:lnTo>
                      <a:close/>
                    </a:path>
                  </a:pathLst>
                </a:custGeom>
                <a:gradFill rotWithShape="0">
                  <a:gsLst>
                    <a:gs pos="0">
                      <a:srgbClr val="000000"/>
                    </a:gs>
                    <a:gs pos="100000">
                      <a:srgbClr val="000000"/>
                    </a:gs>
                  </a:gsLst>
                  <a:lin ang="2700000" scaled="1"/>
                </a:gra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63" name="AutoShape 171"/>
                <p:cNvSpPr>
                  <a:spLocks noChangeArrowheads="1"/>
                </p:cNvSpPr>
                <p:nvPr/>
              </p:nvSpPr>
              <p:spPr bwMode="auto">
                <a:xfrm rot="6493410">
                  <a:off x="6818" y="5625"/>
                  <a:ext cx="1440" cy="1440"/>
                </a:xfrm>
                <a:custGeom>
                  <a:avLst/>
                  <a:gdLst>
                    <a:gd name="T0" fmla="*/ 720 w 21600"/>
                    <a:gd name="T1" fmla="*/ 0 h 21600"/>
                    <a:gd name="T2" fmla="*/ 440 w 21600"/>
                    <a:gd name="T3" fmla="*/ 68 h 21600"/>
                    <a:gd name="T4" fmla="*/ 720 w 21600"/>
                    <a:gd name="T5" fmla="*/ 20 h 21600"/>
                    <a:gd name="T6" fmla="*/ 1000 w 21600"/>
                    <a:gd name="T7" fmla="*/ 68 h 21600"/>
                    <a:gd name="T8" fmla="*/ 0 60000 65536"/>
                    <a:gd name="T9" fmla="*/ 0 60000 65536"/>
                    <a:gd name="T10" fmla="*/ 0 60000 65536"/>
                    <a:gd name="T11" fmla="*/ 0 60000 65536"/>
                    <a:gd name="T12" fmla="*/ 4800 w 21600"/>
                    <a:gd name="T13" fmla="*/ 0 h 21600"/>
                    <a:gd name="T14" fmla="*/ 16800 w 21600"/>
                    <a:gd name="T15" fmla="*/ 2070 h 21600"/>
                  </a:gdLst>
                  <a:ahLst/>
                  <a:cxnLst>
                    <a:cxn ang="T8">
                      <a:pos x="T0" y="T1"/>
                    </a:cxn>
                    <a:cxn ang="T9">
                      <a:pos x="T2" y="T3"/>
                    </a:cxn>
                    <a:cxn ang="T10">
                      <a:pos x="T4" y="T5"/>
                    </a:cxn>
                    <a:cxn ang="T11">
                      <a:pos x="T6" y="T7"/>
                    </a:cxn>
                  </a:cxnLst>
                  <a:rect l="T12" t="T13" r="T14" b="T15"/>
                  <a:pathLst>
                    <a:path w="21600" h="21600">
                      <a:moveTo>
                        <a:pt x="6655" y="1158"/>
                      </a:moveTo>
                      <a:cubicBezTo>
                        <a:pt x="7964" y="595"/>
                        <a:pt x="9374" y="304"/>
                        <a:pt x="10800" y="305"/>
                      </a:cubicBezTo>
                      <a:cubicBezTo>
                        <a:pt x="12225" y="305"/>
                        <a:pt x="13635" y="595"/>
                        <a:pt x="14944" y="1158"/>
                      </a:cubicBezTo>
                      <a:lnTo>
                        <a:pt x="15065" y="877"/>
                      </a:lnTo>
                      <a:cubicBezTo>
                        <a:pt x="13717" y="298"/>
                        <a:pt x="12266" y="-1"/>
                        <a:pt x="10799" y="0"/>
                      </a:cubicBezTo>
                      <a:cubicBezTo>
                        <a:pt x="9333" y="0"/>
                        <a:pt x="7882" y="298"/>
                        <a:pt x="6534" y="877"/>
                      </a:cubicBezTo>
                      <a:lnTo>
                        <a:pt x="6655" y="1158"/>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sp>
              <p:nvSpPr>
                <p:cNvPr id="64" name="AutoShape 172"/>
                <p:cNvSpPr>
                  <a:spLocks noChangeArrowheads="1"/>
                </p:cNvSpPr>
                <p:nvPr/>
              </p:nvSpPr>
              <p:spPr bwMode="auto">
                <a:xfrm rot="6493410">
                  <a:off x="6931" y="5553"/>
                  <a:ext cx="1440" cy="1620"/>
                </a:xfrm>
                <a:custGeom>
                  <a:avLst/>
                  <a:gdLst>
                    <a:gd name="T0" fmla="*/ 720 w 21600"/>
                    <a:gd name="T1" fmla="*/ 0 h 21600"/>
                    <a:gd name="T2" fmla="*/ 507 w 21600"/>
                    <a:gd name="T3" fmla="*/ 43 h 21600"/>
                    <a:gd name="T4" fmla="*/ 720 w 21600"/>
                    <a:gd name="T5" fmla="*/ 13 h 21600"/>
                    <a:gd name="T6" fmla="*/ 933 w 21600"/>
                    <a:gd name="T7" fmla="*/ 43 h 21600"/>
                    <a:gd name="T8" fmla="*/ 0 60000 65536"/>
                    <a:gd name="T9" fmla="*/ 0 60000 65536"/>
                    <a:gd name="T10" fmla="*/ 0 60000 65536"/>
                    <a:gd name="T11" fmla="*/ 0 60000 65536"/>
                    <a:gd name="T12" fmla="*/ 5865 w 21600"/>
                    <a:gd name="T13" fmla="*/ 0 h 21600"/>
                    <a:gd name="T14" fmla="*/ 15735 w 21600"/>
                    <a:gd name="T15" fmla="*/ 1347 h 21600"/>
                  </a:gdLst>
                  <a:ahLst/>
                  <a:cxnLst>
                    <a:cxn ang="T8">
                      <a:pos x="T0" y="T1"/>
                    </a:cxn>
                    <a:cxn ang="T9">
                      <a:pos x="T2" y="T3"/>
                    </a:cxn>
                    <a:cxn ang="T10">
                      <a:pos x="T4" y="T5"/>
                    </a:cxn>
                    <a:cxn ang="T11">
                      <a:pos x="T6" y="T7"/>
                    </a:cxn>
                  </a:cxnLst>
                  <a:rect l="T12" t="T13" r="T14" b="T15"/>
                  <a:pathLst>
                    <a:path w="21600" h="21600">
                      <a:moveTo>
                        <a:pt x="7634" y="653"/>
                      </a:moveTo>
                      <a:cubicBezTo>
                        <a:pt x="8659" y="333"/>
                        <a:pt x="9726" y="170"/>
                        <a:pt x="10800" y="171"/>
                      </a:cubicBezTo>
                      <a:cubicBezTo>
                        <a:pt x="11873" y="171"/>
                        <a:pt x="12940" y="333"/>
                        <a:pt x="13965" y="653"/>
                      </a:cubicBezTo>
                      <a:lnTo>
                        <a:pt x="14016" y="490"/>
                      </a:lnTo>
                      <a:cubicBezTo>
                        <a:pt x="12975" y="165"/>
                        <a:pt x="11890" y="-1"/>
                        <a:pt x="10799" y="0"/>
                      </a:cubicBezTo>
                      <a:cubicBezTo>
                        <a:pt x="9709" y="0"/>
                        <a:pt x="8624" y="165"/>
                        <a:pt x="7583" y="490"/>
                      </a:cubicBezTo>
                      <a:lnTo>
                        <a:pt x="7634" y="653"/>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sp>
            <p:nvSpPr>
              <p:cNvPr id="60" name="AutoShape 173"/>
              <p:cNvSpPr>
                <a:spLocks noChangeArrowheads="1"/>
              </p:cNvSpPr>
              <p:nvPr/>
            </p:nvSpPr>
            <p:spPr bwMode="auto">
              <a:xfrm rot="6493410">
                <a:off x="7153" y="5611"/>
                <a:ext cx="1440" cy="1620"/>
              </a:xfrm>
              <a:custGeom>
                <a:avLst/>
                <a:gdLst>
                  <a:gd name="T0" fmla="*/ 720 w 21600"/>
                  <a:gd name="T1" fmla="*/ 0 h 21600"/>
                  <a:gd name="T2" fmla="*/ 635 w 21600"/>
                  <a:gd name="T3" fmla="*/ 9 h 21600"/>
                  <a:gd name="T4" fmla="*/ 720 w 21600"/>
                  <a:gd name="T5" fmla="*/ 6 h 21600"/>
                  <a:gd name="T6" fmla="*/ 805 w 21600"/>
                  <a:gd name="T7" fmla="*/ 9 h 21600"/>
                  <a:gd name="T8" fmla="*/ 0 60000 65536"/>
                  <a:gd name="T9" fmla="*/ 0 60000 65536"/>
                  <a:gd name="T10" fmla="*/ 0 60000 65536"/>
                  <a:gd name="T11" fmla="*/ 0 60000 65536"/>
                  <a:gd name="T12" fmla="*/ 7875 w 21600"/>
                  <a:gd name="T13" fmla="*/ 0 h 21600"/>
                  <a:gd name="T14" fmla="*/ 13725 w 21600"/>
                  <a:gd name="T15" fmla="*/ 480 h 21600"/>
                </a:gdLst>
                <a:ahLst/>
                <a:cxnLst>
                  <a:cxn ang="T8">
                    <a:pos x="T0" y="T1"/>
                  </a:cxn>
                  <a:cxn ang="T9">
                    <a:pos x="T2" y="T3"/>
                  </a:cxn>
                  <a:cxn ang="T10">
                    <a:pos x="T4" y="T5"/>
                  </a:cxn>
                  <a:cxn ang="T11">
                    <a:pos x="T6" y="T7"/>
                  </a:cxn>
                </a:cxnLst>
                <a:rect l="T12" t="T13" r="T14" b="T15"/>
                <a:pathLst>
                  <a:path w="21600" h="21600">
                    <a:moveTo>
                      <a:pt x="9537" y="154"/>
                    </a:moveTo>
                    <a:cubicBezTo>
                      <a:pt x="9956" y="104"/>
                      <a:pt x="10377" y="79"/>
                      <a:pt x="10800" y="80"/>
                    </a:cubicBezTo>
                    <a:cubicBezTo>
                      <a:pt x="11222" y="80"/>
                      <a:pt x="11643" y="104"/>
                      <a:pt x="12062" y="154"/>
                    </a:cubicBezTo>
                    <a:lnTo>
                      <a:pt x="12072" y="75"/>
                    </a:lnTo>
                    <a:cubicBezTo>
                      <a:pt x="11650" y="25"/>
                      <a:pt x="11225" y="-1"/>
                      <a:pt x="10799" y="0"/>
                    </a:cubicBezTo>
                    <a:cubicBezTo>
                      <a:pt x="10374" y="0"/>
                      <a:pt x="9949" y="25"/>
                      <a:pt x="9527" y="75"/>
                    </a:cubicBezTo>
                    <a:lnTo>
                      <a:pt x="9537" y="154"/>
                    </a:lnTo>
                    <a:close/>
                  </a:path>
                </a:pathLst>
              </a:custGeom>
              <a:solidFill>
                <a:srgbClr val="000000"/>
              </a:solidFill>
              <a:ln w="9525">
                <a:solidFill>
                  <a:srgbClr val="000000"/>
                </a:solidFill>
                <a:miter lim="800000"/>
                <a:headEnd/>
                <a:tailEnd/>
              </a:ln>
            </p:spPr>
            <p:txBody>
              <a:bodyPr/>
              <a:lstStyle/>
              <a:p>
                <a:pPr fontAlgn="base">
                  <a:spcBef>
                    <a:spcPct val="0"/>
                  </a:spcBef>
                  <a:spcAft>
                    <a:spcPct val="0"/>
                  </a:spcAft>
                </a:pPr>
                <a:endParaRPr lang="en-GB">
                  <a:solidFill>
                    <a:prstClr val="black"/>
                  </a:solidFill>
                </a:endParaRPr>
              </a:p>
            </p:txBody>
          </p:sp>
        </p:grpSp>
      </p:grpSp>
      <p:sp>
        <p:nvSpPr>
          <p:cNvPr id="4" name="TextBox 3"/>
          <p:cNvSpPr txBox="1"/>
          <p:nvPr/>
        </p:nvSpPr>
        <p:spPr>
          <a:xfrm flipH="1">
            <a:off x="2210349" y="6264442"/>
            <a:ext cx="297181" cy="369332"/>
          </a:xfrm>
          <a:prstGeom prst="rect">
            <a:avLst/>
          </a:prstGeom>
          <a:noFill/>
        </p:spPr>
        <p:txBody>
          <a:bodyPr wrap="square" rtlCol="0">
            <a:spAutoFit/>
          </a:bodyPr>
          <a:lstStyle/>
          <a:p>
            <a:r>
              <a:rPr lang="en-GB" b="1" dirty="0" smtClean="0"/>
              <a:t>A</a:t>
            </a:r>
            <a:endParaRPr lang="en-US" b="1" dirty="0"/>
          </a:p>
        </p:txBody>
      </p:sp>
      <p:sp>
        <p:nvSpPr>
          <p:cNvPr id="107" name="TextBox 106"/>
          <p:cNvSpPr txBox="1"/>
          <p:nvPr/>
        </p:nvSpPr>
        <p:spPr>
          <a:xfrm>
            <a:off x="2700338" y="5370573"/>
            <a:ext cx="314510" cy="369332"/>
          </a:xfrm>
          <a:prstGeom prst="rect">
            <a:avLst/>
          </a:prstGeom>
          <a:noFill/>
        </p:spPr>
        <p:txBody>
          <a:bodyPr wrap="none" rtlCol="0">
            <a:spAutoFit/>
          </a:bodyPr>
          <a:lstStyle/>
          <a:p>
            <a:r>
              <a:rPr lang="en-GB" b="1" dirty="0" smtClean="0"/>
              <a:t>B</a:t>
            </a:r>
            <a:endParaRPr lang="en-US" b="1" dirty="0"/>
          </a:p>
        </p:txBody>
      </p:sp>
      <p:sp>
        <p:nvSpPr>
          <p:cNvPr id="108" name="TextBox 107"/>
          <p:cNvSpPr txBox="1"/>
          <p:nvPr/>
        </p:nvSpPr>
        <p:spPr>
          <a:xfrm>
            <a:off x="3628516" y="5336417"/>
            <a:ext cx="306494" cy="369332"/>
          </a:xfrm>
          <a:prstGeom prst="rect">
            <a:avLst/>
          </a:prstGeom>
          <a:noFill/>
        </p:spPr>
        <p:txBody>
          <a:bodyPr wrap="none" rtlCol="0">
            <a:spAutoFit/>
          </a:bodyPr>
          <a:lstStyle/>
          <a:p>
            <a:r>
              <a:rPr lang="en-GB" b="1" dirty="0" smtClean="0"/>
              <a:t>C</a:t>
            </a:r>
            <a:endParaRPr lang="en-US" b="1" dirty="0"/>
          </a:p>
        </p:txBody>
      </p:sp>
      <p:sp>
        <p:nvSpPr>
          <p:cNvPr id="109" name="TextBox 108"/>
          <p:cNvSpPr txBox="1"/>
          <p:nvPr/>
        </p:nvSpPr>
        <p:spPr>
          <a:xfrm>
            <a:off x="5086350" y="2986088"/>
            <a:ext cx="330540" cy="369332"/>
          </a:xfrm>
          <a:prstGeom prst="rect">
            <a:avLst/>
          </a:prstGeom>
          <a:noFill/>
        </p:spPr>
        <p:txBody>
          <a:bodyPr wrap="none" rtlCol="0">
            <a:spAutoFit/>
          </a:bodyPr>
          <a:lstStyle/>
          <a:p>
            <a:r>
              <a:rPr lang="en-GB" b="1" dirty="0" smtClean="0"/>
              <a:t>D</a:t>
            </a:r>
            <a:endParaRPr lang="en-US" b="1" dirty="0"/>
          </a:p>
        </p:txBody>
      </p:sp>
      <p:sp>
        <p:nvSpPr>
          <p:cNvPr id="110" name="TextBox 109"/>
          <p:cNvSpPr txBox="1"/>
          <p:nvPr/>
        </p:nvSpPr>
        <p:spPr>
          <a:xfrm>
            <a:off x="8229600" y="3170754"/>
            <a:ext cx="296876" cy="369332"/>
          </a:xfrm>
          <a:prstGeom prst="rect">
            <a:avLst/>
          </a:prstGeom>
          <a:noFill/>
        </p:spPr>
        <p:txBody>
          <a:bodyPr wrap="none" rtlCol="0">
            <a:spAutoFit/>
          </a:bodyPr>
          <a:lstStyle/>
          <a:p>
            <a:r>
              <a:rPr lang="en-GB" b="1" dirty="0"/>
              <a:t>E</a:t>
            </a:r>
            <a:endParaRPr lang="en-US" b="1" dirty="0"/>
          </a:p>
        </p:txBody>
      </p:sp>
      <p:sp>
        <p:nvSpPr>
          <p:cNvPr id="111" name="TextBox 110"/>
          <p:cNvSpPr txBox="1"/>
          <p:nvPr/>
        </p:nvSpPr>
        <p:spPr>
          <a:xfrm>
            <a:off x="8983139" y="1546638"/>
            <a:ext cx="290464" cy="369332"/>
          </a:xfrm>
          <a:prstGeom prst="rect">
            <a:avLst/>
          </a:prstGeom>
          <a:noFill/>
        </p:spPr>
        <p:txBody>
          <a:bodyPr wrap="none" rtlCol="0">
            <a:spAutoFit/>
          </a:bodyPr>
          <a:lstStyle/>
          <a:p>
            <a:r>
              <a:rPr lang="en-GB" b="1" dirty="0" smtClean="0"/>
              <a:t>F</a:t>
            </a:r>
            <a:endParaRPr lang="en-US" b="1" dirty="0"/>
          </a:p>
        </p:txBody>
      </p:sp>
    </p:spTree>
    <p:extLst>
      <p:ext uri="{BB962C8B-B14F-4D97-AF65-F5344CB8AC3E}">
        <p14:creationId xmlns:p14="http://schemas.microsoft.com/office/powerpoint/2010/main" val="47021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dissolve">
                                      <p:cBhvr>
                                        <p:cTn id="1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88" y="2114550"/>
            <a:ext cx="2254720" cy="584775"/>
          </a:xfrm>
          <a:prstGeom prst="rect">
            <a:avLst/>
          </a:prstGeom>
          <a:noFill/>
        </p:spPr>
        <p:txBody>
          <a:bodyPr wrap="none" rtlCol="0">
            <a:spAutoFit/>
          </a:bodyPr>
          <a:lstStyle/>
          <a:p>
            <a:r>
              <a:rPr lang="en-GB" sz="3200" dirty="0" smtClean="0"/>
              <a:t>From A to B:</a:t>
            </a:r>
            <a:endParaRPr lang="en-US" sz="3200" dirty="0"/>
          </a:p>
        </p:txBody>
      </p:sp>
      <p:sp>
        <p:nvSpPr>
          <p:cNvPr id="5" name="TextBox 4"/>
          <p:cNvSpPr txBox="1"/>
          <p:nvPr/>
        </p:nvSpPr>
        <p:spPr>
          <a:xfrm>
            <a:off x="214313" y="3128963"/>
            <a:ext cx="12188401" cy="1077218"/>
          </a:xfrm>
          <a:prstGeom prst="rect">
            <a:avLst/>
          </a:prstGeom>
          <a:noFill/>
        </p:spPr>
        <p:txBody>
          <a:bodyPr wrap="none" rtlCol="0">
            <a:spAutoFit/>
          </a:bodyPr>
          <a:lstStyle/>
          <a:p>
            <a:r>
              <a:rPr lang="en-GB" sz="3200" dirty="0" smtClean="0"/>
              <a:t>The ice is below 0⁰C- heating increases the average kinetic energy of the</a:t>
            </a:r>
          </a:p>
          <a:p>
            <a:r>
              <a:rPr lang="en-GB" sz="3200" dirty="0"/>
              <a:t>p</a:t>
            </a:r>
            <a:r>
              <a:rPr lang="en-GB" sz="3200" dirty="0" smtClean="0"/>
              <a:t>articles and the temperature rises</a:t>
            </a:r>
            <a:endParaRPr lang="en-US" sz="3200" dirty="0"/>
          </a:p>
        </p:txBody>
      </p:sp>
    </p:spTree>
    <p:extLst>
      <p:ext uri="{BB962C8B-B14F-4D97-AF65-F5344CB8AC3E}">
        <p14:creationId xmlns:p14="http://schemas.microsoft.com/office/powerpoint/2010/main" val="129064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a:grpSpLocks/>
          </p:cNvGrpSpPr>
          <p:nvPr/>
        </p:nvGrpSpPr>
        <p:grpSpPr bwMode="auto">
          <a:xfrm>
            <a:off x="2971800" y="1219200"/>
            <a:ext cx="7315200" cy="4572000"/>
            <a:chOff x="816" y="960"/>
            <a:chExt cx="4608" cy="2880"/>
          </a:xfrm>
        </p:grpSpPr>
        <p:sp>
          <p:nvSpPr>
            <p:cNvPr id="2207" name="Line 8"/>
            <p:cNvSpPr>
              <a:spLocks noChangeShapeType="1"/>
            </p:cNvSpPr>
            <p:nvPr/>
          </p:nvSpPr>
          <p:spPr bwMode="auto">
            <a:xfrm>
              <a:off x="816" y="960"/>
              <a:ext cx="0" cy="288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8" name="Line 9"/>
            <p:cNvSpPr>
              <a:spLocks noChangeShapeType="1"/>
            </p:cNvSpPr>
            <p:nvPr/>
          </p:nvSpPr>
          <p:spPr bwMode="auto">
            <a:xfrm>
              <a:off x="816" y="3360"/>
              <a:ext cx="4608"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3" name="Group 66"/>
          <p:cNvGrpSpPr>
            <a:grpSpLocks/>
          </p:cNvGrpSpPr>
          <p:nvPr/>
        </p:nvGrpSpPr>
        <p:grpSpPr bwMode="auto">
          <a:xfrm>
            <a:off x="2667000" y="1219200"/>
            <a:ext cx="304800" cy="4572000"/>
            <a:chOff x="624" y="960"/>
            <a:chExt cx="192" cy="2880"/>
          </a:xfrm>
        </p:grpSpPr>
        <p:sp>
          <p:nvSpPr>
            <p:cNvPr id="2194" name="Line 12"/>
            <p:cNvSpPr>
              <a:spLocks noChangeShapeType="1"/>
            </p:cNvSpPr>
            <p:nvPr/>
          </p:nvSpPr>
          <p:spPr bwMode="auto">
            <a:xfrm>
              <a:off x="624" y="264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5" name="Line 13"/>
            <p:cNvSpPr>
              <a:spLocks noChangeShapeType="1"/>
            </p:cNvSpPr>
            <p:nvPr/>
          </p:nvSpPr>
          <p:spPr bwMode="auto">
            <a:xfrm>
              <a:off x="624" y="288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6" name="Line 14"/>
            <p:cNvSpPr>
              <a:spLocks noChangeShapeType="1"/>
            </p:cNvSpPr>
            <p:nvPr/>
          </p:nvSpPr>
          <p:spPr bwMode="auto">
            <a:xfrm>
              <a:off x="624" y="312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7" name="Line 15"/>
            <p:cNvSpPr>
              <a:spLocks noChangeShapeType="1"/>
            </p:cNvSpPr>
            <p:nvPr/>
          </p:nvSpPr>
          <p:spPr bwMode="auto">
            <a:xfrm>
              <a:off x="624" y="336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8" name="Line 16"/>
            <p:cNvSpPr>
              <a:spLocks noChangeShapeType="1"/>
            </p:cNvSpPr>
            <p:nvPr/>
          </p:nvSpPr>
          <p:spPr bwMode="auto">
            <a:xfrm>
              <a:off x="624" y="360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9" name="Line 17"/>
            <p:cNvSpPr>
              <a:spLocks noChangeShapeType="1"/>
            </p:cNvSpPr>
            <p:nvPr/>
          </p:nvSpPr>
          <p:spPr bwMode="auto">
            <a:xfrm>
              <a:off x="624" y="384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0" name="Line 18"/>
            <p:cNvSpPr>
              <a:spLocks noChangeShapeType="1"/>
            </p:cNvSpPr>
            <p:nvPr/>
          </p:nvSpPr>
          <p:spPr bwMode="auto">
            <a:xfrm>
              <a:off x="624" y="192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1" name="Line 19"/>
            <p:cNvSpPr>
              <a:spLocks noChangeShapeType="1"/>
            </p:cNvSpPr>
            <p:nvPr/>
          </p:nvSpPr>
          <p:spPr bwMode="auto">
            <a:xfrm>
              <a:off x="624" y="216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2" name="Line 20"/>
            <p:cNvSpPr>
              <a:spLocks noChangeShapeType="1"/>
            </p:cNvSpPr>
            <p:nvPr/>
          </p:nvSpPr>
          <p:spPr bwMode="auto">
            <a:xfrm>
              <a:off x="624" y="240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3" name="Line 21"/>
            <p:cNvSpPr>
              <a:spLocks noChangeShapeType="1"/>
            </p:cNvSpPr>
            <p:nvPr/>
          </p:nvSpPr>
          <p:spPr bwMode="auto">
            <a:xfrm>
              <a:off x="624" y="120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4" name="Line 22"/>
            <p:cNvSpPr>
              <a:spLocks noChangeShapeType="1"/>
            </p:cNvSpPr>
            <p:nvPr/>
          </p:nvSpPr>
          <p:spPr bwMode="auto">
            <a:xfrm>
              <a:off x="624" y="144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5" name="Line 23"/>
            <p:cNvSpPr>
              <a:spLocks noChangeShapeType="1"/>
            </p:cNvSpPr>
            <p:nvPr/>
          </p:nvSpPr>
          <p:spPr bwMode="auto">
            <a:xfrm>
              <a:off x="624" y="168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06" name="Line 26"/>
            <p:cNvSpPr>
              <a:spLocks noChangeShapeType="1"/>
            </p:cNvSpPr>
            <p:nvPr/>
          </p:nvSpPr>
          <p:spPr bwMode="auto">
            <a:xfrm>
              <a:off x="624" y="960"/>
              <a:ext cx="192"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4" name="Group 67"/>
          <p:cNvGrpSpPr>
            <a:grpSpLocks/>
          </p:cNvGrpSpPr>
          <p:nvPr/>
        </p:nvGrpSpPr>
        <p:grpSpPr bwMode="auto">
          <a:xfrm>
            <a:off x="3352800" y="5029200"/>
            <a:ext cx="6781800" cy="304800"/>
            <a:chOff x="1056" y="3360"/>
            <a:chExt cx="4272" cy="192"/>
          </a:xfrm>
        </p:grpSpPr>
        <p:sp>
          <p:nvSpPr>
            <p:cNvPr id="2178" name="Line 27"/>
            <p:cNvSpPr>
              <a:spLocks noChangeShapeType="1"/>
            </p:cNvSpPr>
            <p:nvPr/>
          </p:nvSpPr>
          <p:spPr bwMode="auto">
            <a:xfrm>
              <a:off x="1056"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79" name="Line 28"/>
            <p:cNvSpPr>
              <a:spLocks noChangeShapeType="1"/>
            </p:cNvSpPr>
            <p:nvPr/>
          </p:nvSpPr>
          <p:spPr bwMode="auto">
            <a:xfrm>
              <a:off x="1344"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0" name="Line 29"/>
            <p:cNvSpPr>
              <a:spLocks noChangeShapeType="1"/>
            </p:cNvSpPr>
            <p:nvPr/>
          </p:nvSpPr>
          <p:spPr bwMode="auto">
            <a:xfrm>
              <a:off x="1632"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1" name="Line 30"/>
            <p:cNvSpPr>
              <a:spLocks noChangeShapeType="1"/>
            </p:cNvSpPr>
            <p:nvPr/>
          </p:nvSpPr>
          <p:spPr bwMode="auto">
            <a:xfrm>
              <a:off x="1920"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2" name="Line 31"/>
            <p:cNvSpPr>
              <a:spLocks noChangeShapeType="1"/>
            </p:cNvSpPr>
            <p:nvPr/>
          </p:nvSpPr>
          <p:spPr bwMode="auto">
            <a:xfrm>
              <a:off x="2208"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3" name="Line 32"/>
            <p:cNvSpPr>
              <a:spLocks noChangeShapeType="1"/>
            </p:cNvSpPr>
            <p:nvPr/>
          </p:nvSpPr>
          <p:spPr bwMode="auto">
            <a:xfrm>
              <a:off x="2496"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4" name="Line 33"/>
            <p:cNvSpPr>
              <a:spLocks noChangeShapeType="1"/>
            </p:cNvSpPr>
            <p:nvPr/>
          </p:nvSpPr>
          <p:spPr bwMode="auto">
            <a:xfrm>
              <a:off x="2784"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5" name="Line 34"/>
            <p:cNvSpPr>
              <a:spLocks noChangeShapeType="1"/>
            </p:cNvSpPr>
            <p:nvPr/>
          </p:nvSpPr>
          <p:spPr bwMode="auto">
            <a:xfrm>
              <a:off x="3072"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6" name="Line 35"/>
            <p:cNvSpPr>
              <a:spLocks noChangeShapeType="1"/>
            </p:cNvSpPr>
            <p:nvPr/>
          </p:nvSpPr>
          <p:spPr bwMode="auto">
            <a:xfrm>
              <a:off x="3360"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7" name="Line 36"/>
            <p:cNvSpPr>
              <a:spLocks noChangeShapeType="1"/>
            </p:cNvSpPr>
            <p:nvPr/>
          </p:nvSpPr>
          <p:spPr bwMode="auto">
            <a:xfrm>
              <a:off x="3648"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8" name="Line 37"/>
            <p:cNvSpPr>
              <a:spLocks noChangeShapeType="1"/>
            </p:cNvSpPr>
            <p:nvPr/>
          </p:nvSpPr>
          <p:spPr bwMode="auto">
            <a:xfrm>
              <a:off x="3936"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89" name="Line 38"/>
            <p:cNvSpPr>
              <a:spLocks noChangeShapeType="1"/>
            </p:cNvSpPr>
            <p:nvPr/>
          </p:nvSpPr>
          <p:spPr bwMode="auto">
            <a:xfrm>
              <a:off x="4224"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0" name="Line 39"/>
            <p:cNvSpPr>
              <a:spLocks noChangeShapeType="1"/>
            </p:cNvSpPr>
            <p:nvPr/>
          </p:nvSpPr>
          <p:spPr bwMode="auto">
            <a:xfrm>
              <a:off x="4512"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1" name="Line 40"/>
            <p:cNvSpPr>
              <a:spLocks noChangeShapeType="1"/>
            </p:cNvSpPr>
            <p:nvPr/>
          </p:nvSpPr>
          <p:spPr bwMode="auto">
            <a:xfrm>
              <a:off x="4800"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2" name="Line 41"/>
            <p:cNvSpPr>
              <a:spLocks noChangeShapeType="1"/>
            </p:cNvSpPr>
            <p:nvPr/>
          </p:nvSpPr>
          <p:spPr bwMode="auto">
            <a:xfrm>
              <a:off x="5088"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93" name="Line 42"/>
            <p:cNvSpPr>
              <a:spLocks noChangeShapeType="1"/>
            </p:cNvSpPr>
            <p:nvPr/>
          </p:nvSpPr>
          <p:spPr bwMode="auto">
            <a:xfrm>
              <a:off x="5328" y="336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5" name="Group 63"/>
          <p:cNvGrpSpPr>
            <a:grpSpLocks/>
          </p:cNvGrpSpPr>
          <p:nvPr/>
        </p:nvGrpSpPr>
        <p:grpSpPr bwMode="auto">
          <a:xfrm>
            <a:off x="1905000" y="1066800"/>
            <a:ext cx="990600" cy="4953000"/>
            <a:chOff x="144" y="864"/>
            <a:chExt cx="624" cy="3120"/>
          </a:xfrm>
        </p:grpSpPr>
        <p:sp>
          <p:nvSpPr>
            <p:cNvPr id="2165" name="Text Box 43"/>
            <p:cNvSpPr txBox="1">
              <a:spLocks noChangeArrowheads="1"/>
            </p:cNvSpPr>
            <p:nvPr/>
          </p:nvSpPr>
          <p:spPr bwMode="auto">
            <a:xfrm>
              <a:off x="240" y="3734"/>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-20</a:t>
              </a:r>
              <a:endParaRPr lang="en-US">
                <a:solidFill>
                  <a:srgbClr val="000000"/>
                </a:solidFill>
                <a:latin typeface="Times New Roman" pitchFamily="18" charset="0"/>
              </a:endParaRPr>
            </a:p>
          </p:txBody>
        </p:sp>
        <p:sp>
          <p:nvSpPr>
            <p:cNvPr id="2166" name="Text Box 44"/>
            <p:cNvSpPr txBox="1">
              <a:spLocks noChangeArrowheads="1"/>
            </p:cNvSpPr>
            <p:nvPr/>
          </p:nvSpPr>
          <p:spPr bwMode="auto">
            <a:xfrm>
              <a:off x="240" y="3456"/>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-10</a:t>
              </a:r>
              <a:endParaRPr lang="en-US">
                <a:solidFill>
                  <a:srgbClr val="000000"/>
                </a:solidFill>
                <a:latin typeface="Times New Roman" pitchFamily="18" charset="0"/>
              </a:endParaRPr>
            </a:p>
          </p:txBody>
        </p:sp>
        <p:sp>
          <p:nvSpPr>
            <p:cNvPr id="2167" name="Text Box 45"/>
            <p:cNvSpPr txBox="1">
              <a:spLocks noChangeArrowheads="1"/>
            </p:cNvSpPr>
            <p:nvPr/>
          </p:nvSpPr>
          <p:spPr bwMode="auto">
            <a:xfrm>
              <a:off x="240" y="3216"/>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0</a:t>
              </a:r>
              <a:endParaRPr lang="en-US">
                <a:solidFill>
                  <a:srgbClr val="000000"/>
                </a:solidFill>
                <a:latin typeface="Times New Roman" pitchFamily="18" charset="0"/>
              </a:endParaRPr>
            </a:p>
          </p:txBody>
        </p:sp>
        <p:sp>
          <p:nvSpPr>
            <p:cNvPr id="2168" name="Text Box 46"/>
            <p:cNvSpPr txBox="1">
              <a:spLocks noChangeArrowheads="1"/>
            </p:cNvSpPr>
            <p:nvPr/>
          </p:nvSpPr>
          <p:spPr bwMode="auto">
            <a:xfrm>
              <a:off x="192" y="3014"/>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10</a:t>
              </a:r>
              <a:endParaRPr lang="en-US">
                <a:solidFill>
                  <a:srgbClr val="000000"/>
                </a:solidFill>
                <a:latin typeface="Times New Roman" pitchFamily="18" charset="0"/>
              </a:endParaRPr>
            </a:p>
          </p:txBody>
        </p:sp>
        <p:sp>
          <p:nvSpPr>
            <p:cNvPr id="2169" name="Text Box 47"/>
            <p:cNvSpPr txBox="1">
              <a:spLocks noChangeArrowheads="1"/>
            </p:cNvSpPr>
            <p:nvPr/>
          </p:nvSpPr>
          <p:spPr bwMode="auto">
            <a:xfrm>
              <a:off x="192" y="278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20</a:t>
              </a:r>
              <a:endParaRPr lang="en-US">
                <a:solidFill>
                  <a:srgbClr val="000000"/>
                </a:solidFill>
                <a:latin typeface="Times New Roman" pitchFamily="18" charset="0"/>
              </a:endParaRPr>
            </a:p>
          </p:txBody>
        </p:sp>
        <p:sp>
          <p:nvSpPr>
            <p:cNvPr id="2170" name="Text Box 48"/>
            <p:cNvSpPr txBox="1">
              <a:spLocks noChangeArrowheads="1"/>
            </p:cNvSpPr>
            <p:nvPr/>
          </p:nvSpPr>
          <p:spPr bwMode="auto">
            <a:xfrm>
              <a:off x="192" y="254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30</a:t>
              </a:r>
              <a:endParaRPr lang="en-US">
                <a:solidFill>
                  <a:srgbClr val="000000"/>
                </a:solidFill>
                <a:latin typeface="Times New Roman" pitchFamily="18" charset="0"/>
              </a:endParaRPr>
            </a:p>
          </p:txBody>
        </p:sp>
        <p:sp>
          <p:nvSpPr>
            <p:cNvPr id="2171" name="Text Box 53"/>
            <p:cNvSpPr txBox="1">
              <a:spLocks noChangeArrowheads="1"/>
            </p:cNvSpPr>
            <p:nvPr/>
          </p:nvSpPr>
          <p:spPr bwMode="auto">
            <a:xfrm>
              <a:off x="192" y="2294"/>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40</a:t>
              </a:r>
              <a:endParaRPr lang="en-US">
                <a:solidFill>
                  <a:srgbClr val="000000"/>
                </a:solidFill>
                <a:latin typeface="Times New Roman" pitchFamily="18" charset="0"/>
              </a:endParaRPr>
            </a:p>
          </p:txBody>
        </p:sp>
        <p:sp>
          <p:nvSpPr>
            <p:cNvPr id="2172" name="Text Box 54"/>
            <p:cNvSpPr txBox="1">
              <a:spLocks noChangeArrowheads="1"/>
            </p:cNvSpPr>
            <p:nvPr/>
          </p:nvSpPr>
          <p:spPr bwMode="auto">
            <a:xfrm>
              <a:off x="192" y="205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50</a:t>
              </a:r>
              <a:endParaRPr lang="en-US">
                <a:solidFill>
                  <a:srgbClr val="000000"/>
                </a:solidFill>
                <a:latin typeface="Times New Roman" pitchFamily="18" charset="0"/>
              </a:endParaRPr>
            </a:p>
          </p:txBody>
        </p:sp>
        <p:sp>
          <p:nvSpPr>
            <p:cNvPr id="2173" name="Text Box 55"/>
            <p:cNvSpPr txBox="1">
              <a:spLocks noChangeArrowheads="1"/>
            </p:cNvSpPr>
            <p:nvPr/>
          </p:nvSpPr>
          <p:spPr bwMode="auto">
            <a:xfrm>
              <a:off x="192" y="181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60</a:t>
              </a:r>
              <a:endParaRPr lang="en-US">
                <a:solidFill>
                  <a:srgbClr val="000000"/>
                </a:solidFill>
                <a:latin typeface="Times New Roman" pitchFamily="18" charset="0"/>
              </a:endParaRPr>
            </a:p>
          </p:txBody>
        </p:sp>
        <p:sp>
          <p:nvSpPr>
            <p:cNvPr id="7" name="Text Box 56"/>
            <p:cNvSpPr txBox="1">
              <a:spLocks noChangeArrowheads="1"/>
            </p:cNvSpPr>
            <p:nvPr/>
          </p:nvSpPr>
          <p:spPr bwMode="auto">
            <a:xfrm>
              <a:off x="192" y="1574"/>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70</a:t>
              </a:r>
              <a:endParaRPr lang="en-US">
                <a:solidFill>
                  <a:srgbClr val="000000"/>
                </a:solidFill>
                <a:latin typeface="Times New Roman" pitchFamily="18" charset="0"/>
              </a:endParaRPr>
            </a:p>
          </p:txBody>
        </p:sp>
        <p:sp>
          <p:nvSpPr>
            <p:cNvPr id="12" name="Text Box 57"/>
            <p:cNvSpPr txBox="1">
              <a:spLocks noChangeArrowheads="1"/>
            </p:cNvSpPr>
            <p:nvPr/>
          </p:nvSpPr>
          <p:spPr bwMode="auto">
            <a:xfrm>
              <a:off x="192" y="133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80</a:t>
              </a:r>
              <a:endParaRPr lang="en-US">
                <a:solidFill>
                  <a:srgbClr val="000000"/>
                </a:solidFill>
                <a:latin typeface="Times New Roman" pitchFamily="18" charset="0"/>
              </a:endParaRPr>
            </a:p>
          </p:txBody>
        </p:sp>
        <p:sp>
          <p:nvSpPr>
            <p:cNvPr id="18" name="Text Box 58"/>
            <p:cNvSpPr txBox="1">
              <a:spLocks noChangeArrowheads="1"/>
            </p:cNvSpPr>
            <p:nvPr/>
          </p:nvSpPr>
          <p:spPr bwMode="auto">
            <a:xfrm>
              <a:off x="192" y="109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90</a:t>
              </a:r>
              <a:endParaRPr lang="en-US">
                <a:solidFill>
                  <a:srgbClr val="000000"/>
                </a:solidFill>
                <a:latin typeface="Times New Roman" pitchFamily="18" charset="0"/>
              </a:endParaRPr>
            </a:p>
          </p:txBody>
        </p:sp>
        <p:sp>
          <p:nvSpPr>
            <p:cNvPr id="2177" name="Text Box 59"/>
            <p:cNvSpPr txBox="1">
              <a:spLocks noChangeArrowheads="1"/>
            </p:cNvSpPr>
            <p:nvPr/>
          </p:nvSpPr>
          <p:spPr bwMode="auto">
            <a:xfrm>
              <a:off x="144" y="86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100</a:t>
              </a:r>
              <a:endParaRPr lang="en-US">
                <a:solidFill>
                  <a:srgbClr val="000000"/>
                </a:solidFill>
                <a:latin typeface="Times New Roman" pitchFamily="18" charset="0"/>
              </a:endParaRPr>
            </a:p>
          </p:txBody>
        </p:sp>
      </p:grpSp>
      <p:sp>
        <p:nvSpPr>
          <p:cNvPr id="2109" name="Text Box 61"/>
          <p:cNvSpPr txBox="1">
            <a:spLocks noChangeArrowheads="1"/>
          </p:cNvSpPr>
          <p:nvPr/>
        </p:nvSpPr>
        <p:spPr bwMode="auto">
          <a:xfrm>
            <a:off x="3124200" y="5334001"/>
            <a:ext cx="746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000">
                <a:solidFill>
                  <a:srgbClr val="FFFFFF"/>
                </a:solidFill>
              </a:rPr>
              <a:t> 1    2    3    4    5    6    7    8    9   10   11   12   13  14  15  16</a:t>
            </a:r>
            <a:endParaRPr lang="en-US" sz="2000">
              <a:solidFill>
                <a:srgbClr val="000000"/>
              </a:solidFill>
              <a:latin typeface="Times New Roman" pitchFamily="18" charset="0"/>
            </a:endParaRPr>
          </a:p>
        </p:txBody>
      </p:sp>
      <p:sp>
        <p:nvSpPr>
          <p:cNvPr id="2110" name="Text Box 62"/>
          <p:cNvSpPr txBox="1">
            <a:spLocks noChangeArrowheads="1"/>
          </p:cNvSpPr>
          <p:nvPr/>
        </p:nvSpPr>
        <p:spPr bwMode="auto">
          <a:xfrm>
            <a:off x="5181600" y="59436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a:solidFill>
                  <a:srgbClr val="FFFFFF"/>
                </a:solidFill>
              </a:rPr>
              <a:t>Time (minutes)</a:t>
            </a:r>
            <a:endParaRPr lang="en-US">
              <a:solidFill>
                <a:srgbClr val="000000"/>
              </a:solidFill>
              <a:latin typeface="Times New Roman" pitchFamily="18" charset="0"/>
            </a:endParaRPr>
          </a:p>
        </p:txBody>
      </p:sp>
      <p:sp>
        <p:nvSpPr>
          <p:cNvPr id="2112" name="Text Box 64"/>
          <p:cNvSpPr txBox="1">
            <a:spLocks noChangeArrowheads="1"/>
          </p:cNvSpPr>
          <p:nvPr/>
        </p:nvSpPr>
        <p:spPr bwMode="auto">
          <a:xfrm rot="-5400000">
            <a:off x="342900" y="2913063"/>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a:solidFill>
                  <a:srgbClr val="FFFFFF"/>
                </a:solidFill>
              </a:rPr>
              <a:t>Temperature (°C)</a:t>
            </a:r>
            <a:endParaRPr lang="en-US">
              <a:solidFill>
                <a:srgbClr val="000000"/>
              </a:solidFill>
              <a:latin typeface="Times New Roman" pitchFamily="18" charset="0"/>
            </a:endParaRPr>
          </a:p>
        </p:txBody>
      </p:sp>
      <p:sp>
        <p:nvSpPr>
          <p:cNvPr id="2120" name="Freeform 72"/>
          <p:cNvSpPr>
            <a:spLocks/>
          </p:cNvSpPr>
          <p:nvPr/>
        </p:nvSpPr>
        <p:spPr bwMode="auto">
          <a:xfrm>
            <a:off x="2971800" y="5029200"/>
            <a:ext cx="1143000" cy="762000"/>
          </a:xfrm>
          <a:custGeom>
            <a:avLst/>
            <a:gdLst>
              <a:gd name="T0" fmla="*/ 0 w 528"/>
              <a:gd name="T1" fmla="*/ 756046875 h 768"/>
              <a:gd name="T2" fmla="*/ 674818108 w 528"/>
              <a:gd name="T3" fmla="*/ 283517578 h 768"/>
              <a:gd name="T4" fmla="*/ 2147483647 w 528"/>
              <a:gd name="T5" fmla="*/ 0 h 768"/>
              <a:gd name="T6" fmla="*/ 0 60000 65536"/>
              <a:gd name="T7" fmla="*/ 0 60000 65536"/>
              <a:gd name="T8" fmla="*/ 0 60000 65536"/>
              <a:gd name="T9" fmla="*/ 0 w 528"/>
              <a:gd name="T10" fmla="*/ 0 h 768"/>
              <a:gd name="T11" fmla="*/ 528 w 528"/>
              <a:gd name="T12" fmla="*/ 768 h 768"/>
            </a:gdLst>
            <a:ahLst/>
            <a:cxnLst>
              <a:cxn ang="T6">
                <a:pos x="T0" y="T1"/>
              </a:cxn>
              <a:cxn ang="T7">
                <a:pos x="T2" y="T3"/>
              </a:cxn>
              <a:cxn ang="T8">
                <a:pos x="T4" y="T5"/>
              </a:cxn>
            </a:cxnLst>
            <a:rect l="T9" t="T10" r="T11" b="T12"/>
            <a:pathLst>
              <a:path w="528" h="768">
                <a:moveTo>
                  <a:pt x="0" y="768"/>
                </a:moveTo>
                <a:cubicBezTo>
                  <a:pt x="28" y="592"/>
                  <a:pt x="56" y="416"/>
                  <a:pt x="144" y="288"/>
                </a:cubicBezTo>
                <a:cubicBezTo>
                  <a:pt x="232" y="160"/>
                  <a:pt x="380" y="80"/>
                  <a:pt x="528" y="0"/>
                </a:cubicBezTo>
              </a:path>
            </a:pathLst>
          </a:custGeom>
          <a:noFill/>
          <a:ln w="28575"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3" name="Line 75"/>
          <p:cNvSpPr>
            <a:spLocks noChangeShapeType="1"/>
          </p:cNvSpPr>
          <p:nvPr/>
        </p:nvSpPr>
        <p:spPr bwMode="auto">
          <a:xfrm>
            <a:off x="4114800" y="5029200"/>
            <a:ext cx="914400" cy="1588"/>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nvGrpSpPr>
          <p:cNvPr id="6" name="Group 85"/>
          <p:cNvGrpSpPr>
            <a:grpSpLocks/>
          </p:cNvGrpSpPr>
          <p:nvPr/>
        </p:nvGrpSpPr>
        <p:grpSpPr bwMode="auto">
          <a:xfrm>
            <a:off x="5029200" y="1219200"/>
            <a:ext cx="4876800" cy="3848100"/>
            <a:chOff x="2256" y="960"/>
            <a:chExt cx="3072" cy="2424"/>
          </a:xfrm>
        </p:grpSpPr>
        <p:sp>
          <p:nvSpPr>
            <p:cNvPr id="2161" name="Freeform 76"/>
            <p:cNvSpPr>
              <a:spLocks/>
            </p:cNvSpPr>
            <p:nvPr/>
          </p:nvSpPr>
          <p:spPr bwMode="auto">
            <a:xfrm>
              <a:off x="2256" y="2064"/>
              <a:ext cx="1632" cy="1320"/>
            </a:xfrm>
            <a:custGeom>
              <a:avLst/>
              <a:gdLst>
                <a:gd name="T0" fmla="*/ 0 w 1632"/>
                <a:gd name="T1" fmla="*/ 1296 h 1320"/>
                <a:gd name="T2" fmla="*/ 624 w 1632"/>
                <a:gd name="T3" fmla="*/ 1104 h 1320"/>
                <a:gd name="T4" fmla="*/ 1632 w 1632"/>
                <a:gd name="T5" fmla="*/ 0 h 1320"/>
                <a:gd name="T6" fmla="*/ 0 60000 65536"/>
                <a:gd name="T7" fmla="*/ 0 60000 65536"/>
                <a:gd name="T8" fmla="*/ 0 60000 65536"/>
                <a:gd name="T9" fmla="*/ 0 w 1632"/>
                <a:gd name="T10" fmla="*/ 0 h 1320"/>
                <a:gd name="T11" fmla="*/ 1632 w 1632"/>
                <a:gd name="T12" fmla="*/ 1320 h 1320"/>
              </a:gdLst>
              <a:ahLst/>
              <a:cxnLst>
                <a:cxn ang="T6">
                  <a:pos x="T0" y="T1"/>
                </a:cxn>
                <a:cxn ang="T7">
                  <a:pos x="T2" y="T3"/>
                </a:cxn>
                <a:cxn ang="T8">
                  <a:pos x="T4" y="T5"/>
                </a:cxn>
              </a:cxnLst>
              <a:rect l="T9" t="T10" r="T11" b="T12"/>
              <a:pathLst>
                <a:path w="1632" h="1320">
                  <a:moveTo>
                    <a:pt x="0" y="1296"/>
                  </a:moveTo>
                  <a:cubicBezTo>
                    <a:pt x="176" y="1308"/>
                    <a:pt x="352" y="1320"/>
                    <a:pt x="624" y="1104"/>
                  </a:cubicBezTo>
                  <a:cubicBezTo>
                    <a:pt x="896" y="888"/>
                    <a:pt x="1264" y="444"/>
                    <a:pt x="1632" y="0"/>
                  </a:cubicBezTo>
                </a:path>
              </a:pathLst>
            </a:custGeom>
            <a:noFill/>
            <a:ln w="28575"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nvGrpSpPr>
            <p:cNvPr id="2162" name="Group 84"/>
            <p:cNvGrpSpPr>
              <a:grpSpLocks/>
            </p:cNvGrpSpPr>
            <p:nvPr/>
          </p:nvGrpSpPr>
          <p:grpSpPr bwMode="auto">
            <a:xfrm>
              <a:off x="3888" y="960"/>
              <a:ext cx="1440" cy="1104"/>
              <a:chOff x="3888" y="960"/>
              <a:chExt cx="1440" cy="1104"/>
            </a:xfrm>
          </p:grpSpPr>
          <p:sp>
            <p:nvSpPr>
              <p:cNvPr id="2163" name="Line 77"/>
              <p:cNvSpPr>
                <a:spLocks noChangeShapeType="1"/>
              </p:cNvSpPr>
              <p:nvPr/>
            </p:nvSpPr>
            <p:spPr bwMode="auto">
              <a:xfrm flipV="1">
                <a:off x="3888" y="1248"/>
                <a:ext cx="672" cy="816"/>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64" name="Freeform 82"/>
              <p:cNvSpPr>
                <a:spLocks/>
              </p:cNvSpPr>
              <p:nvPr/>
            </p:nvSpPr>
            <p:spPr bwMode="auto">
              <a:xfrm>
                <a:off x="4560" y="960"/>
                <a:ext cx="768" cy="288"/>
              </a:xfrm>
              <a:custGeom>
                <a:avLst/>
                <a:gdLst>
                  <a:gd name="T0" fmla="*/ 0 w 768"/>
                  <a:gd name="T1" fmla="*/ 288 h 288"/>
                  <a:gd name="T2" fmla="*/ 336 w 768"/>
                  <a:gd name="T3" fmla="*/ 48 h 288"/>
                  <a:gd name="T4" fmla="*/ 768 w 768"/>
                  <a:gd name="T5" fmla="*/ 0 h 288"/>
                  <a:gd name="T6" fmla="*/ 0 60000 65536"/>
                  <a:gd name="T7" fmla="*/ 0 60000 65536"/>
                  <a:gd name="T8" fmla="*/ 0 60000 65536"/>
                  <a:gd name="T9" fmla="*/ 0 w 768"/>
                  <a:gd name="T10" fmla="*/ 0 h 288"/>
                  <a:gd name="T11" fmla="*/ 768 w 768"/>
                  <a:gd name="T12" fmla="*/ 288 h 288"/>
                </a:gdLst>
                <a:ahLst/>
                <a:cxnLst>
                  <a:cxn ang="T6">
                    <a:pos x="T0" y="T1"/>
                  </a:cxn>
                  <a:cxn ang="T7">
                    <a:pos x="T2" y="T3"/>
                  </a:cxn>
                  <a:cxn ang="T8">
                    <a:pos x="T4" y="T5"/>
                  </a:cxn>
                </a:cxnLst>
                <a:rect l="T9" t="T10" r="T11" b="T12"/>
                <a:pathLst>
                  <a:path w="768" h="288">
                    <a:moveTo>
                      <a:pt x="0" y="288"/>
                    </a:moveTo>
                    <a:cubicBezTo>
                      <a:pt x="104" y="192"/>
                      <a:pt x="208" y="96"/>
                      <a:pt x="336" y="48"/>
                    </a:cubicBezTo>
                    <a:cubicBezTo>
                      <a:pt x="464" y="0"/>
                      <a:pt x="616" y="0"/>
                      <a:pt x="768" y="0"/>
                    </a:cubicBezTo>
                  </a:path>
                </a:pathLst>
              </a:custGeom>
              <a:noFill/>
              <a:ln w="28575"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sp>
        <p:nvSpPr>
          <p:cNvPr id="2134" name="Text Box 86"/>
          <p:cNvSpPr txBox="1">
            <a:spLocks noChangeArrowheads="1"/>
          </p:cNvSpPr>
          <p:nvPr/>
        </p:nvSpPr>
        <p:spPr bwMode="auto">
          <a:xfrm>
            <a:off x="2438400" y="152401"/>
            <a:ext cx="7772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u="sng">
                <a:solidFill>
                  <a:srgbClr val="FFFFFF"/>
                </a:solidFill>
              </a:rPr>
              <a:t>Graph to show how the temperature of ice changes as it is gently heated</a:t>
            </a:r>
            <a:endParaRPr lang="en-US" u="sng">
              <a:solidFill>
                <a:srgbClr val="000000"/>
              </a:solidFill>
              <a:latin typeface="Times New Roman" pitchFamily="18" charset="0"/>
            </a:endParaRPr>
          </a:p>
        </p:txBody>
      </p:sp>
      <p:grpSp>
        <p:nvGrpSpPr>
          <p:cNvPr id="8" name="Group 90"/>
          <p:cNvGrpSpPr>
            <a:grpSpLocks/>
          </p:cNvGrpSpPr>
          <p:nvPr/>
        </p:nvGrpSpPr>
        <p:grpSpPr bwMode="auto">
          <a:xfrm>
            <a:off x="3352800" y="5334000"/>
            <a:ext cx="3124200" cy="1384300"/>
            <a:chOff x="1152" y="3360"/>
            <a:chExt cx="1968" cy="872"/>
          </a:xfrm>
        </p:grpSpPr>
        <p:sp>
          <p:nvSpPr>
            <p:cNvPr id="2159" name="Text Box 88"/>
            <p:cNvSpPr txBox="1">
              <a:spLocks noChangeArrowheads="1"/>
            </p:cNvSpPr>
            <p:nvPr/>
          </p:nvSpPr>
          <p:spPr bwMode="auto">
            <a:xfrm>
              <a:off x="1440" y="3696"/>
              <a:ext cx="1680" cy="536"/>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Is it a solid, liquid or gas?</a:t>
              </a:r>
              <a:endParaRPr lang="en-US">
                <a:solidFill>
                  <a:srgbClr val="000000"/>
                </a:solidFill>
                <a:latin typeface="Times New Roman" pitchFamily="18" charset="0"/>
              </a:endParaRPr>
            </a:p>
          </p:txBody>
        </p:sp>
        <p:sp>
          <p:nvSpPr>
            <p:cNvPr id="2160" name="Line 89"/>
            <p:cNvSpPr>
              <a:spLocks noChangeShapeType="1"/>
            </p:cNvSpPr>
            <p:nvPr/>
          </p:nvSpPr>
          <p:spPr bwMode="auto">
            <a:xfrm flipH="1" flipV="1">
              <a:off x="1152" y="3360"/>
              <a:ext cx="288" cy="336"/>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sp>
        <p:nvSpPr>
          <p:cNvPr id="2140" name="Text Box 92"/>
          <p:cNvSpPr txBox="1">
            <a:spLocks noChangeArrowheads="1"/>
          </p:cNvSpPr>
          <p:nvPr/>
        </p:nvSpPr>
        <p:spPr bwMode="auto">
          <a:xfrm>
            <a:off x="3352800" y="5762626"/>
            <a:ext cx="1371600" cy="461665"/>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A solid</a:t>
            </a:r>
            <a:endParaRPr lang="en-US">
              <a:solidFill>
                <a:srgbClr val="000000"/>
              </a:solidFill>
              <a:latin typeface="Times New Roman" pitchFamily="18" charset="0"/>
            </a:endParaRPr>
          </a:p>
        </p:txBody>
      </p:sp>
      <p:grpSp>
        <p:nvGrpSpPr>
          <p:cNvPr id="9" name="Group 99"/>
          <p:cNvGrpSpPr>
            <a:grpSpLocks/>
          </p:cNvGrpSpPr>
          <p:nvPr/>
        </p:nvGrpSpPr>
        <p:grpSpPr bwMode="auto">
          <a:xfrm>
            <a:off x="3962400" y="2667000"/>
            <a:ext cx="3200400" cy="850900"/>
            <a:chOff x="1536" y="1680"/>
            <a:chExt cx="2016" cy="536"/>
          </a:xfrm>
        </p:grpSpPr>
        <p:sp>
          <p:nvSpPr>
            <p:cNvPr id="2157" name="Text Box 94"/>
            <p:cNvSpPr txBox="1">
              <a:spLocks noChangeArrowheads="1"/>
            </p:cNvSpPr>
            <p:nvPr/>
          </p:nvSpPr>
          <p:spPr bwMode="auto">
            <a:xfrm>
              <a:off x="1536" y="1680"/>
              <a:ext cx="1680" cy="536"/>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Is it a solid, liquid or gas?</a:t>
              </a:r>
              <a:endParaRPr lang="en-US">
                <a:solidFill>
                  <a:srgbClr val="000000"/>
                </a:solidFill>
                <a:latin typeface="Times New Roman" pitchFamily="18" charset="0"/>
              </a:endParaRPr>
            </a:p>
          </p:txBody>
        </p:sp>
        <p:sp>
          <p:nvSpPr>
            <p:cNvPr id="2158" name="Line 96"/>
            <p:cNvSpPr>
              <a:spLocks noChangeShapeType="1"/>
            </p:cNvSpPr>
            <p:nvPr/>
          </p:nvSpPr>
          <p:spPr bwMode="auto">
            <a:xfrm flipV="1">
              <a:off x="3216" y="2112"/>
              <a:ext cx="336" cy="96"/>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sp>
        <p:nvSpPr>
          <p:cNvPr id="2145" name="Text Box 97"/>
          <p:cNvSpPr txBox="1">
            <a:spLocks noChangeArrowheads="1"/>
          </p:cNvSpPr>
          <p:nvPr/>
        </p:nvSpPr>
        <p:spPr bwMode="auto">
          <a:xfrm>
            <a:off x="5029200" y="2895601"/>
            <a:ext cx="1371600" cy="461665"/>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A liquid</a:t>
            </a:r>
            <a:endParaRPr lang="en-US">
              <a:solidFill>
                <a:srgbClr val="000000"/>
              </a:solidFill>
              <a:latin typeface="Times New Roman" pitchFamily="18" charset="0"/>
            </a:endParaRPr>
          </a:p>
        </p:txBody>
      </p:sp>
      <p:grpSp>
        <p:nvGrpSpPr>
          <p:cNvPr id="10" name="Group 102"/>
          <p:cNvGrpSpPr>
            <a:grpSpLocks/>
          </p:cNvGrpSpPr>
          <p:nvPr/>
        </p:nvGrpSpPr>
        <p:grpSpPr bwMode="auto">
          <a:xfrm>
            <a:off x="6096000" y="304800"/>
            <a:ext cx="3429000" cy="914400"/>
            <a:chOff x="2880" y="192"/>
            <a:chExt cx="2160" cy="576"/>
          </a:xfrm>
        </p:grpSpPr>
        <p:sp>
          <p:nvSpPr>
            <p:cNvPr id="2155" name="Text Box 98"/>
            <p:cNvSpPr txBox="1">
              <a:spLocks noChangeArrowheads="1"/>
            </p:cNvSpPr>
            <p:nvPr/>
          </p:nvSpPr>
          <p:spPr bwMode="auto">
            <a:xfrm>
              <a:off x="2880" y="192"/>
              <a:ext cx="1680" cy="536"/>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Is it a solid, liquid or gas?</a:t>
              </a:r>
              <a:endParaRPr lang="en-US">
                <a:solidFill>
                  <a:srgbClr val="000000"/>
                </a:solidFill>
                <a:latin typeface="Times New Roman" pitchFamily="18" charset="0"/>
              </a:endParaRPr>
            </a:p>
          </p:txBody>
        </p:sp>
        <p:sp>
          <p:nvSpPr>
            <p:cNvPr id="2156" name="Line 100"/>
            <p:cNvSpPr>
              <a:spLocks noChangeShapeType="1"/>
            </p:cNvSpPr>
            <p:nvPr/>
          </p:nvSpPr>
          <p:spPr bwMode="auto">
            <a:xfrm>
              <a:off x="4560" y="720"/>
              <a:ext cx="480" cy="48"/>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sp>
        <p:nvSpPr>
          <p:cNvPr id="2149" name="Text Box 101"/>
          <p:cNvSpPr txBox="1">
            <a:spLocks noChangeArrowheads="1"/>
          </p:cNvSpPr>
          <p:nvPr/>
        </p:nvSpPr>
        <p:spPr bwMode="auto">
          <a:xfrm>
            <a:off x="6858000" y="1038226"/>
            <a:ext cx="1371600" cy="461665"/>
          </a:xfrm>
          <a:prstGeom prst="rect">
            <a:avLst/>
          </a:prstGeom>
          <a:solidFill>
            <a:srgbClr val="FFFF00"/>
          </a:solidFill>
          <a:ln w="28575">
            <a:solidFill>
              <a:srgbClr val="FF3300"/>
            </a:solidFill>
            <a:miter lim="800000"/>
            <a:headEnd/>
            <a:tailEnd/>
          </a:ln>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algn="ctr" eaLnBrk="0" fontAlgn="base" hangingPunct="0">
              <a:spcBef>
                <a:spcPct val="50000"/>
              </a:spcBef>
              <a:spcAft>
                <a:spcPct val="0"/>
              </a:spcAft>
            </a:pPr>
            <a:r>
              <a:rPr lang="en-US" b="1"/>
              <a:t>A gas</a:t>
            </a:r>
            <a:endParaRPr lang="en-US">
              <a:solidFill>
                <a:srgbClr val="000000"/>
              </a:solidFill>
              <a:latin typeface="Times New Roman" pitchFamily="18" charset="0"/>
            </a:endParaRPr>
          </a:p>
        </p:txBody>
      </p:sp>
      <p:grpSp>
        <p:nvGrpSpPr>
          <p:cNvPr id="11" name="Group 125"/>
          <p:cNvGrpSpPr>
            <a:grpSpLocks/>
          </p:cNvGrpSpPr>
          <p:nvPr/>
        </p:nvGrpSpPr>
        <p:grpSpPr bwMode="auto">
          <a:xfrm>
            <a:off x="1981200" y="203200"/>
            <a:ext cx="9525000" cy="6629400"/>
            <a:chOff x="4128" y="144"/>
            <a:chExt cx="6000" cy="4032"/>
          </a:xfrm>
        </p:grpSpPr>
        <p:grpSp>
          <p:nvGrpSpPr>
            <p:cNvPr id="2139" name="Group 105"/>
            <p:cNvGrpSpPr>
              <a:grpSpLocks/>
            </p:cNvGrpSpPr>
            <p:nvPr/>
          </p:nvGrpSpPr>
          <p:grpSpPr bwMode="auto">
            <a:xfrm>
              <a:off x="4128" y="144"/>
              <a:ext cx="5664" cy="4032"/>
              <a:chOff x="336" y="480"/>
              <a:chExt cx="5280" cy="3456"/>
            </a:xfrm>
          </p:grpSpPr>
          <p:sp>
            <p:nvSpPr>
              <p:cNvPr id="2153" name="Rectangle 103"/>
              <p:cNvSpPr>
                <a:spLocks noChangeArrowheads="1"/>
              </p:cNvSpPr>
              <p:nvPr/>
            </p:nvSpPr>
            <p:spPr bwMode="auto">
              <a:xfrm>
                <a:off x="336" y="480"/>
                <a:ext cx="5280" cy="3456"/>
              </a:xfrm>
              <a:prstGeom prst="rect">
                <a:avLst/>
              </a:prstGeom>
              <a:solidFill>
                <a:schemeClr val="tx1"/>
              </a:solidFill>
              <a:ln w="9525">
                <a:solidFill>
                  <a:schemeClr val="bg1"/>
                </a:solidFill>
                <a:miter lim="800000"/>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54" name="Line 104"/>
              <p:cNvSpPr>
                <a:spLocks noChangeShapeType="1"/>
              </p:cNvSpPr>
              <p:nvPr/>
            </p:nvSpPr>
            <p:spPr bwMode="auto">
              <a:xfrm>
                <a:off x="336" y="2256"/>
                <a:ext cx="5280" cy="0"/>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sp>
          <p:nvSpPr>
            <p:cNvPr id="19" name="Line 106"/>
            <p:cNvSpPr>
              <a:spLocks noChangeShapeType="1"/>
            </p:cNvSpPr>
            <p:nvPr/>
          </p:nvSpPr>
          <p:spPr bwMode="auto">
            <a:xfrm>
              <a:off x="4512" y="2256"/>
              <a:ext cx="0" cy="76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41" name="Line 107"/>
            <p:cNvSpPr>
              <a:spLocks noChangeShapeType="1"/>
            </p:cNvSpPr>
            <p:nvPr/>
          </p:nvSpPr>
          <p:spPr bwMode="auto">
            <a:xfrm>
              <a:off x="5808" y="2256"/>
              <a:ext cx="0" cy="76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42" name="Line 108"/>
            <p:cNvSpPr>
              <a:spLocks noChangeShapeType="1"/>
            </p:cNvSpPr>
            <p:nvPr/>
          </p:nvSpPr>
          <p:spPr bwMode="auto">
            <a:xfrm>
              <a:off x="7104" y="2256"/>
              <a:ext cx="0" cy="76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43" name="Line 109"/>
            <p:cNvSpPr>
              <a:spLocks noChangeShapeType="1"/>
            </p:cNvSpPr>
            <p:nvPr/>
          </p:nvSpPr>
          <p:spPr bwMode="auto">
            <a:xfrm>
              <a:off x="8352" y="2256"/>
              <a:ext cx="0" cy="76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44" name="Line 110"/>
            <p:cNvSpPr>
              <a:spLocks noChangeShapeType="1"/>
            </p:cNvSpPr>
            <p:nvPr/>
          </p:nvSpPr>
          <p:spPr bwMode="auto">
            <a:xfrm>
              <a:off x="9552" y="2256"/>
              <a:ext cx="0" cy="76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 name="Text Box 111"/>
            <p:cNvSpPr txBox="1">
              <a:spLocks noChangeArrowheads="1"/>
            </p:cNvSpPr>
            <p:nvPr/>
          </p:nvSpPr>
          <p:spPr bwMode="auto">
            <a:xfrm>
              <a:off x="4320" y="3024"/>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7200">
                  <a:solidFill>
                    <a:srgbClr val="FFFFFF"/>
                  </a:solidFill>
                </a:rPr>
                <a:t>2</a:t>
              </a:r>
              <a:endParaRPr lang="en-US"/>
            </a:p>
          </p:txBody>
        </p:sp>
        <p:sp>
          <p:nvSpPr>
            <p:cNvPr id="2146" name="Text Box 112"/>
            <p:cNvSpPr txBox="1">
              <a:spLocks noChangeArrowheads="1"/>
            </p:cNvSpPr>
            <p:nvPr/>
          </p:nvSpPr>
          <p:spPr bwMode="auto">
            <a:xfrm>
              <a:off x="5568" y="3024"/>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7200">
                  <a:solidFill>
                    <a:srgbClr val="FFFFFF"/>
                  </a:solidFill>
                </a:rPr>
                <a:t>3</a:t>
              </a:r>
              <a:endParaRPr lang="en-US"/>
            </a:p>
          </p:txBody>
        </p:sp>
        <p:sp>
          <p:nvSpPr>
            <p:cNvPr id="2147" name="Text Box 113"/>
            <p:cNvSpPr txBox="1">
              <a:spLocks noChangeArrowheads="1"/>
            </p:cNvSpPr>
            <p:nvPr/>
          </p:nvSpPr>
          <p:spPr bwMode="auto">
            <a:xfrm>
              <a:off x="6864" y="3024"/>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7200">
                  <a:solidFill>
                    <a:srgbClr val="FFFFFF"/>
                  </a:solidFill>
                </a:rPr>
                <a:t>4</a:t>
              </a:r>
              <a:endParaRPr lang="en-US"/>
            </a:p>
          </p:txBody>
        </p:sp>
        <p:sp>
          <p:nvSpPr>
            <p:cNvPr id="2148" name="Text Box 114"/>
            <p:cNvSpPr txBox="1">
              <a:spLocks noChangeArrowheads="1"/>
            </p:cNvSpPr>
            <p:nvPr/>
          </p:nvSpPr>
          <p:spPr bwMode="auto">
            <a:xfrm>
              <a:off x="8112" y="3024"/>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7200">
                  <a:solidFill>
                    <a:srgbClr val="FFFFFF"/>
                  </a:solidFill>
                </a:rPr>
                <a:t>5</a:t>
              </a:r>
              <a:endParaRPr lang="en-US"/>
            </a:p>
          </p:txBody>
        </p:sp>
        <p:sp>
          <p:nvSpPr>
            <p:cNvPr id="21" name="Text Box 115"/>
            <p:cNvSpPr txBox="1">
              <a:spLocks noChangeArrowheads="1"/>
            </p:cNvSpPr>
            <p:nvPr/>
          </p:nvSpPr>
          <p:spPr bwMode="auto">
            <a:xfrm>
              <a:off x="9312" y="3024"/>
              <a:ext cx="816" cy="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7200">
                  <a:solidFill>
                    <a:srgbClr val="FFFFFF"/>
                  </a:solidFill>
                </a:rPr>
                <a:t>6</a:t>
              </a:r>
              <a:endParaRPr lang="en-US"/>
            </a:p>
          </p:txBody>
        </p:sp>
        <p:sp>
          <p:nvSpPr>
            <p:cNvPr id="2150" name="Line 117"/>
            <p:cNvSpPr>
              <a:spLocks noChangeShapeType="1"/>
            </p:cNvSpPr>
            <p:nvPr/>
          </p:nvSpPr>
          <p:spPr bwMode="auto">
            <a:xfrm>
              <a:off x="5280" y="2208"/>
              <a:ext cx="3936" cy="0"/>
            </a:xfrm>
            <a:prstGeom prst="line">
              <a:avLst/>
            </a:prstGeom>
            <a:noFill/>
            <a:ln w="101600">
              <a:solidFill>
                <a:srgbClr val="FF33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51" name="Line 118"/>
            <p:cNvSpPr>
              <a:spLocks noChangeShapeType="1"/>
            </p:cNvSpPr>
            <p:nvPr/>
          </p:nvSpPr>
          <p:spPr bwMode="auto">
            <a:xfrm flipV="1">
              <a:off x="9168" y="1920"/>
              <a:ext cx="624" cy="288"/>
            </a:xfrm>
            <a:prstGeom prst="line">
              <a:avLst/>
            </a:prstGeom>
            <a:noFill/>
            <a:ln w="101600">
              <a:solidFill>
                <a:srgbClr val="FF33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52" name="Line 122"/>
            <p:cNvSpPr>
              <a:spLocks noChangeShapeType="1"/>
            </p:cNvSpPr>
            <p:nvPr/>
          </p:nvSpPr>
          <p:spPr bwMode="auto">
            <a:xfrm flipH="1">
              <a:off x="4128" y="2208"/>
              <a:ext cx="1152" cy="528"/>
            </a:xfrm>
            <a:prstGeom prst="line">
              <a:avLst/>
            </a:prstGeom>
            <a:noFill/>
            <a:ln w="101600">
              <a:solidFill>
                <a:srgbClr val="FF3300"/>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13" name="Group 193"/>
          <p:cNvGrpSpPr>
            <a:grpSpLocks/>
          </p:cNvGrpSpPr>
          <p:nvPr/>
        </p:nvGrpSpPr>
        <p:grpSpPr bwMode="auto">
          <a:xfrm>
            <a:off x="2057400" y="609600"/>
            <a:ext cx="8186738" cy="1752600"/>
            <a:chOff x="336" y="384"/>
            <a:chExt cx="5157" cy="1104"/>
          </a:xfrm>
        </p:grpSpPr>
        <p:sp>
          <p:nvSpPr>
            <p:cNvPr id="2137" name="Text Box 123"/>
            <p:cNvSpPr txBox="1">
              <a:spLocks noChangeArrowheads="1"/>
            </p:cNvSpPr>
            <p:nvPr/>
          </p:nvSpPr>
          <p:spPr bwMode="auto">
            <a:xfrm>
              <a:off x="336" y="384"/>
              <a:ext cx="5040" cy="75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a:t>This part of the graph is a flat line.  It shows that even though the ice is still being heated, it stays as ice for 3 minutes.  </a:t>
              </a:r>
            </a:p>
          </p:txBody>
        </p:sp>
        <p:sp>
          <p:nvSpPr>
            <p:cNvPr id="2138" name="Rectangle 124"/>
            <p:cNvSpPr>
              <a:spLocks noChangeArrowheads="1"/>
            </p:cNvSpPr>
            <p:nvPr/>
          </p:nvSpPr>
          <p:spPr bwMode="auto">
            <a:xfrm>
              <a:off x="336" y="1200"/>
              <a:ext cx="5157" cy="2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fontAlgn="base" hangingPunct="0">
                <a:spcBef>
                  <a:spcPct val="50000"/>
                </a:spcBef>
                <a:spcAft>
                  <a:spcPct val="0"/>
                </a:spcAft>
              </a:pPr>
              <a:r>
                <a:rPr lang="en-US" sz="2400">
                  <a:solidFill>
                    <a:srgbClr val="FF3300"/>
                  </a:solidFill>
                  <a:latin typeface="Comic Sans MS" pitchFamily="66" charset="0"/>
                </a:rPr>
                <a:t>Why does the ice not change into a liquid straight away?</a:t>
              </a:r>
            </a:p>
          </p:txBody>
        </p:sp>
      </p:grpSp>
      <p:sp>
        <p:nvSpPr>
          <p:cNvPr id="2174" name="Text Box 126"/>
          <p:cNvSpPr txBox="1">
            <a:spLocks noChangeArrowheads="1"/>
          </p:cNvSpPr>
          <p:nvPr/>
        </p:nvSpPr>
        <p:spPr bwMode="auto">
          <a:xfrm>
            <a:off x="2057400" y="304801"/>
            <a:ext cx="8077200" cy="83099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a:solidFill>
                  <a:srgbClr val="FFFF00"/>
                </a:solidFill>
              </a:rPr>
              <a:t>For the ice to change into water the strong forces holding the particles together have to be broken.</a:t>
            </a:r>
            <a:endParaRPr lang="en-US"/>
          </a:p>
        </p:txBody>
      </p:sp>
      <p:sp>
        <p:nvSpPr>
          <p:cNvPr id="2175" name="Text Box 127"/>
          <p:cNvSpPr txBox="1">
            <a:spLocks noChangeArrowheads="1"/>
          </p:cNvSpPr>
          <p:nvPr/>
        </p:nvSpPr>
        <p:spPr bwMode="auto">
          <a:xfrm>
            <a:off x="2057400" y="2895600"/>
            <a:ext cx="8077200" cy="4572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a:solidFill>
                  <a:srgbClr val="FFFF00"/>
                </a:solidFill>
              </a:rPr>
              <a:t>This requires a lot of energy.</a:t>
            </a:r>
            <a:endParaRPr lang="en-US"/>
          </a:p>
        </p:txBody>
      </p:sp>
      <p:sp>
        <p:nvSpPr>
          <p:cNvPr id="2176" name="Text Box 128"/>
          <p:cNvSpPr txBox="1">
            <a:spLocks noChangeArrowheads="1"/>
          </p:cNvSpPr>
          <p:nvPr/>
        </p:nvSpPr>
        <p:spPr bwMode="auto">
          <a:xfrm>
            <a:off x="2209800" y="5867400"/>
            <a:ext cx="8305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sz="2200">
                <a:solidFill>
                  <a:srgbClr val="FFFF00"/>
                </a:solidFill>
              </a:rPr>
              <a:t>The heat being supplied to the ice during these three minutes is getting used up breaking the bonds between the particles.</a:t>
            </a:r>
            <a:endParaRPr lang="en-US"/>
          </a:p>
        </p:txBody>
      </p:sp>
      <p:grpSp>
        <p:nvGrpSpPr>
          <p:cNvPr id="14" name="Group 194"/>
          <p:cNvGrpSpPr>
            <a:grpSpLocks/>
          </p:cNvGrpSpPr>
          <p:nvPr/>
        </p:nvGrpSpPr>
        <p:grpSpPr bwMode="auto">
          <a:xfrm>
            <a:off x="3048000" y="3733800"/>
            <a:ext cx="6858000" cy="2209800"/>
            <a:chOff x="960" y="2352"/>
            <a:chExt cx="4320" cy="1392"/>
          </a:xfrm>
        </p:grpSpPr>
        <p:sp>
          <p:nvSpPr>
            <p:cNvPr id="2135" name="Line 129"/>
            <p:cNvSpPr>
              <a:spLocks noChangeShapeType="1"/>
            </p:cNvSpPr>
            <p:nvPr/>
          </p:nvSpPr>
          <p:spPr bwMode="auto">
            <a:xfrm flipV="1">
              <a:off x="960" y="2352"/>
              <a:ext cx="288" cy="1296"/>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36" name="Line 130"/>
            <p:cNvSpPr>
              <a:spLocks noChangeShapeType="1"/>
            </p:cNvSpPr>
            <p:nvPr/>
          </p:nvSpPr>
          <p:spPr bwMode="auto">
            <a:xfrm flipH="1" flipV="1">
              <a:off x="5136" y="2400"/>
              <a:ext cx="144" cy="1344"/>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15" name="Group 162"/>
          <p:cNvGrpSpPr>
            <a:grpSpLocks/>
          </p:cNvGrpSpPr>
          <p:nvPr/>
        </p:nvGrpSpPr>
        <p:grpSpPr bwMode="auto">
          <a:xfrm>
            <a:off x="3048000" y="1219200"/>
            <a:ext cx="1828800" cy="1524000"/>
            <a:chOff x="960" y="768"/>
            <a:chExt cx="1152" cy="960"/>
          </a:xfrm>
        </p:grpSpPr>
        <p:sp>
          <p:nvSpPr>
            <p:cNvPr id="2104" name="Rectangle 131"/>
            <p:cNvSpPr>
              <a:spLocks noChangeArrowheads="1"/>
            </p:cNvSpPr>
            <p:nvPr/>
          </p:nvSpPr>
          <p:spPr bwMode="auto">
            <a:xfrm>
              <a:off x="960" y="768"/>
              <a:ext cx="1152" cy="96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5" name="Oval 132"/>
            <p:cNvSpPr>
              <a:spLocks noChangeArrowheads="1"/>
            </p:cNvSpPr>
            <p:nvPr/>
          </p:nvSpPr>
          <p:spPr bwMode="auto">
            <a:xfrm>
              <a:off x="960"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6" name="Oval 133"/>
            <p:cNvSpPr>
              <a:spLocks noChangeArrowheads="1"/>
            </p:cNvSpPr>
            <p:nvPr/>
          </p:nvSpPr>
          <p:spPr bwMode="auto">
            <a:xfrm>
              <a:off x="1152"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7" name="Oval 134"/>
            <p:cNvSpPr>
              <a:spLocks noChangeArrowheads="1"/>
            </p:cNvSpPr>
            <p:nvPr/>
          </p:nvSpPr>
          <p:spPr bwMode="auto">
            <a:xfrm>
              <a:off x="1344"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8" name="Oval 135"/>
            <p:cNvSpPr>
              <a:spLocks noChangeArrowheads="1"/>
            </p:cNvSpPr>
            <p:nvPr/>
          </p:nvSpPr>
          <p:spPr bwMode="auto">
            <a:xfrm>
              <a:off x="1536"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2" name="Oval 136"/>
            <p:cNvSpPr>
              <a:spLocks noChangeArrowheads="1"/>
            </p:cNvSpPr>
            <p:nvPr/>
          </p:nvSpPr>
          <p:spPr bwMode="auto">
            <a:xfrm>
              <a:off x="1728"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3" name="Oval 137"/>
            <p:cNvSpPr>
              <a:spLocks noChangeArrowheads="1"/>
            </p:cNvSpPr>
            <p:nvPr/>
          </p:nvSpPr>
          <p:spPr bwMode="auto">
            <a:xfrm>
              <a:off x="1920"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1" name="Oval 138"/>
            <p:cNvSpPr>
              <a:spLocks noChangeArrowheads="1"/>
            </p:cNvSpPr>
            <p:nvPr/>
          </p:nvSpPr>
          <p:spPr bwMode="auto">
            <a:xfrm>
              <a:off x="960"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4" name="Oval 139"/>
            <p:cNvSpPr>
              <a:spLocks noChangeArrowheads="1"/>
            </p:cNvSpPr>
            <p:nvPr/>
          </p:nvSpPr>
          <p:spPr bwMode="auto">
            <a:xfrm>
              <a:off x="1152"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3" name="Oval 140"/>
            <p:cNvSpPr>
              <a:spLocks noChangeArrowheads="1"/>
            </p:cNvSpPr>
            <p:nvPr/>
          </p:nvSpPr>
          <p:spPr bwMode="auto">
            <a:xfrm>
              <a:off x="1344"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4" name="Oval 141"/>
            <p:cNvSpPr>
              <a:spLocks noChangeArrowheads="1"/>
            </p:cNvSpPr>
            <p:nvPr/>
          </p:nvSpPr>
          <p:spPr bwMode="auto">
            <a:xfrm>
              <a:off x="1536"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5" name="Oval 142"/>
            <p:cNvSpPr>
              <a:spLocks noChangeArrowheads="1"/>
            </p:cNvSpPr>
            <p:nvPr/>
          </p:nvSpPr>
          <p:spPr bwMode="auto">
            <a:xfrm>
              <a:off x="1728"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6" name="Oval 143"/>
            <p:cNvSpPr>
              <a:spLocks noChangeArrowheads="1"/>
            </p:cNvSpPr>
            <p:nvPr/>
          </p:nvSpPr>
          <p:spPr bwMode="auto">
            <a:xfrm>
              <a:off x="1920"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7" name="Oval 144"/>
            <p:cNvSpPr>
              <a:spLocks noChangeArrowheads="1"/>
            </p:cNvSpPr>
            <p:nvPr/>
          </p:nvSpPr>
          <p:spPr bwMode="auto">
            <a:xfrm>
              <a:off x="960"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8" name="Oval 145"/>
            <p:cNvSpPr>
              <a:spLocks noChangeArrowheads="1"/>
            </p:cNvSpPr>
            <p:nvPr/>
          </p:nvSpPr>
          <p:spPr bwMode="auto">
            <a:xfrm>
              <a:off x="1152"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19" name="Oval 146"/>
            <p:cNvSpPr>
              <a:spLocks noChangeArrowheads="1"/>
            </p:cNvSpPr>
            <p:nvPr/>
          </p:nvSpPr>
          <p:spPr bwMode="auto">
            <a:xfrm>
              <a:off x="1344"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5" name="Oval 147"/>
            <p:cNvSpPr>
              <a:spLocks noChangeArrowheads="1"/>
            </p:cNvSpPr>
            <p:nvPr/>
          </p:nvSpPr>
          <p:spPr bwMode="auto">
            <a:xfrm>
              <a:off x="1536"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1" name="Oval 148"/>
            <p:cNvSpPr>
              <a:spLocks noChangeArrowheads="1"/>
            </p:cNvSpPr>
            <p:nvPr/>
          </p:nvSpPr>
          <p:spPr bwMode="auto">
            <a:xfrm>
              <a:off x="1728"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2" name="Oval 149"/>
            <p:cNvSpPr>
              <a:spLocks noChangeArrowheads="1"/>
            </p:cNvSpPr>
            <p:nvPr/>
          </p:nvSpPr>
          <p:spPr bwMode="auto">
            <a:xfrm>
              <a:off x="1920"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6" name="Oval 150"/>
            <p:cNvSpPr>
              <a:spLocks noChangeArrowheads="1"/>
            </p:cNvSpPr>
            <p:nvPr/>
          </p:nvSpPr>
          <p:spPr bwMode="auto">
            <a:xfrm>
              <a:off x="960"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4" name="Oval 151"/>
            <p:cNvSpPr>
              <a:spLocks noChangeArrowheads="1"/>
            </p:cNvSpPr>
            <p:nvPr/>
          </p:nvSpPr>
          <p:spPr bwMode="auto">
            <a:xfrm>
              <a:off x="1152"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5" name="Oval 152"/>
            <p:cNvSpPr>
              <a:spLocks noChangeArrowheads="1"/>
            </p:cNvSpPr>
            <p:nvPr/>
          </p:nvSpPr>
          <p:spPr bwMode="auto">
            <a:xfrm>
              <a:off x="1344"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6" name="Oval 153"/>
            <p:cNvSpPr>
              <a:spLocks noChangeArrowheads="1"/>
            </p:cNvSpPr>
            <p:nvPr/>
          </p:nvSpPr>
          <p:spPr bwMode="auto">
            <a:xfrm>
              <a:off x="1536"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7" name="Oval 154"/>
            <p:cNvSpPr>
              <a:spLocks noChangeArrowheads="1"/>
            </p:cNvSpPr>
            <p:nvPr/>
          </p:nvSpPr>
          <p:spPr bwMode="auto">
            <a:xfrm>
              <a:off x="1728"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8" name="Oval 155"/>
            <p:cNvSpPr>
              <a:spLocks noChangeArrowheads="1"/>
            </p:cNvSpPr>
            <p:nvPr/>
          </p:nvSpPr>
          <p:spPr bwMode="auto">
            <a:xfrm>
              <a:off x="1920"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29" name="Oval 156"/>
            <p:cNvSpPr>
              <a:spLocks noChangeArrowheads="1"/>
            </p:cNvSpPr>
            <p:nvPr/>
          </p:nvSpPr>
          <p:spPr bwMode="auto">
            <a:xfrm>
              <a:off x="960"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30" name="Oval 157"/>
            <p:cNvSpPr>
              <a:spLocks noChangeArrowheads="1"/>
            </p:cNvSpPr>
            <p:nvPr/>
          </p:nvSpPr>
          <p:spPr bwMode="auto">
            <a:xfrm>
              <a:off x="1152"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31" name="Oval 158"/>
            <p:cNvSpPr>
              <a:spLocks noChangeArrowheads="1"/>
            </p:cNvSpPr>
            <p:nvPr/>
          </p:nvSpPr>
          <p:spPr bwMode="auto">
            <a:xfrm>
              <a:off x="1344"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32" name="Oval 159"/>
            <p:cNvSpPr>
              <a:spLocks noChangeArrowheads="1"/>
            </p:cNvSpPr>
            <p:nvPr/>
          </p:nvSpPr>
          <p:spPr bwMode="auto">
            <a:xfrm>
              <a:off x="1536"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33" name="Oval 160"/>
            <p:cNvSpPr>
              <a:spLocks noChangeArrowheads="1"/>
            </p:cNvSpPr>
            <p:nvPr/>
          </p:nvSpPr>
          <p:spPr bwMode="auto">
            <a:xfrm>
              <a:off x="1728"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7" name="Oval 161"/>
            <p:cNvSpPr>
              <a:spLocks noChangeArrowheads="1"/>
            </p:cNvSpPr>
            <p:nvPr/>
          </p:nvSpPr>
          <p:spPr bwMode="auto">
            <a:xfrm>
              <a:off x="1920"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16" name="Group 191"/>
          <p:cNvGrpSpPr>
            <a:grpSpLocks/>
          </p:cNvGrpSpPr>
          <p:nvPr/>
        </p:nvGrpSpPr>
        <p:grpSpPr bwMode="auto">
          <a:xfrm>
            <a:off x="7162800" y="1219200"/>
            <a:ext cx="1828800" cy="1524000"/>
            <a:chOff x="3552" y="768"/>
            <a:chExt cx="1152" cy="960"/>
          </a:xfrm>
        </p:grpSpPr>
        <p:sp>
          <p:nvSpPr>
            <p:cNvPr id="2078" name="Rectangle 163"/>
            <p:cNvSpPr>
              <a:spLocks noChangeArrowheads="1"/>
            </p:cNvSpPr>
            <p:nvPr/>
          </p:nvSpPr>
          <p:spPr bwMode="auto">
            <a:xfrm>
              <a:off x="3552" y="768"/>
              <a:ext cx="1152" cy="96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79" name="Oval 164"/>
            <p:cNvSpPr>
              <a:spLocks noChangeArrowheads="1"/>
            </p:cNvSpPr>
            <p:nvPr/>
          </p:nvSpPr>
          <p:spPr bwMode="auto">
            <a:xfrm>
              <a:off x="3744" y="86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0" name="Oval 165"/>
            <p:cNvSpPr>
              <a:spLocks noChangeArrowheads="1"/>
            </p:cNvSpPr>
            <p:nvPr/>
          </p:nvSpPr>
          <p:spPr bwMode="auto">
            <a:xfrm>
              <a:off x="3600"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1" name="Oval 166"/>
            <p:cNvSpPr>
              <a:spLocks noChangeArrowheads="1"/>
            </p:cNvSpPr>
            <p:nvPr/>
          </p:nvSpPr>
          <p:spPr bwMode="auto">
            <a:xfrm>
              <a:off x="3648"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2" name="Oval 167"/>
            <p:cNvSpPr>
              <a:spLocks noChangeArrowheads="1"/>
            </p:cNvSpPr>
            <p:nvPr/>
          </p:nvSpPr>
          <p:spPr bwMode="auto">
            <a:xfrm>
              <a:off x="3600"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3" name="Oval 168"/>
            <p:cNvSpPr>
              <a:spLocks noChangeArrowheads="1"/>
            </p:cNvSpPr>
            <p:nvPr/>
          </p:nvSpPr>
          <p:spPr bwMode="auto">
            <a:xfrm>
              <a:off x="3744" y="144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4" name="Oval 169"/>
            <p:cNvSpPr>
              <a:spLocks noChangeArrowheads="1"/>
            </p:cNvSpPr>
            <p:nvPr/>
          </p:nvSpPr>
          <p:spPr bwMode="auto">
            <a:xfrm>
              <a:off x="3936"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5" name="Oval 170"/>
            <p:cNvSpPr>
              <a:spLocks noChangeArrowheads="1"/>
            </p:cNvSpPr>
            <p:nvPr/>
          </p:nvSpPr>
          <p:spPr bwMode="auto">
            <a:xfrm>
              <a:off x="3552"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6" name="Oval 171"/>
            <p:cNvSpPr>
              <a:spLocks noChangeArrowheads="1"/>
            </p:cNvSpPr>
            <p:nvPr/>
          </p:nvSpPr>
          <p:spPr bwMode="auto">
            <a:xfrm>
              <a:off x="3552"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7" name="Oval 172"/>
            <p:cNvSpPr>
              <a:spLocks noChangeArrowheads="1"/>
            </p:cNvSpPr>
            <p:nvPr/>
          </p:nvSpPr>
          <p:spPr bwMode="auto">
            <a:xfrm>
              <a:off x="3888"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8" name="Oval 173"/>
            <p:cNvSpPr>
              <a:spLocks noChangeArrowheads="1"/>
            </p:cNvSpPr>
            <p:nvPr/>
          </p:nvSpPr>
          <p:spPr bwMode="auto">
            <a:xfrm>
              <a:off x="3888" y="129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89" name="Oval 174"/>
            <p:cNvSpPr>
              <a:spLocks noChangeArrowheads="1"/>
            </p:cNvSpPr>
            <p:nvPr/>
          </p:nvSpPr>
          <p:spPr bwMode="auto">
            <a:xfrm>
              <a:off x="3840" y="105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0" name="Oval 175"/>
            <p:cNvSpPr>
              <a:spLocks noChangeArrowheads="1"/>
            </p:cNvSpPr>
            <p:nvPr/>
          </p:nvSpPr>
          <p:spPr bwMode="auto">
            <a:xfrm>
              <a:off x="4032" y="96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1" name="Oval 176"/>
            <p:cNvSpPr>
              <a:spLocks noChangeArrowheads="1"/>
            </p:cNvSpPr>
            <p:nvPr/>
          </p:nvSpPr>
          <p:spPr bwMode="auto">
            <a:xfrm>
              <a:off x="4080"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2" name="Oval 177"/>
            <p:cNvSpPr>
              <a:spLocks noChangeArrowheads="1"/>
            </p:cNvSpPr>
            <p:nvPr/>
          </p:nvSpPr>
          <p:spPr bwMode="auto">
            <a:xfrm>
              <a:off x="4080" y="139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3" name="Oval 178"/>
            <p:cNvSpPr>
              <a:spLocks noChangeArrowheads="1"/>
            </p:cNvSpPr>
            <p:nvPr/>
          </p:nvSpPr>
          <p:spPr bwMode="auto">
            <a:xfrm>
              <a:off x="4224"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4" name="Oval 179"/>
            <p:cNvSpPr>
              <a:spLocks noChangeArrowheads="1"/>
            </p:cNvSpPr>
            <p:nvPr/>
          </p:nvSpPr>
          <p:spPr bwMode="auto">
            <a:xfrm>
              <a:off x="4272" y="1344"/>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5" name="Oval 180"/>
            <p:cNvSpPr>
              <a:spLocks noChangeArrowheads="1"/>
            </p:cNvSpPr>
            <p:nvPr/>
          </p:nvSpPr>
          <p:spPr bwMode="auto">
            <a:xfrm>
              <a:off x="4272" y="115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6" name="Oval 181"/>
            <p:cNvSpPr>
              <a:spLocks noChangeArrowheads="1"/>
            </p:cNvSpPr>
            <p:nvPr/>
          </p:nvSpPr>
          <p:spPr bwMode="auto">
            <a:xfrm>
              <a:off x="4224" y="960"/>
              <a:ext cx="192" cy="192"/>
            </a:xfrm>
            <a:prstGeom prst="ellipse">
              <a:avLst/>
            </a:prstGeom>
            <a:solidFill>
              <a:schemeClr val="accent2"/>
            </a:solidFill>
            <a:ln w="9525">
              <a:solidFill>
                <a:schemeClr val="tx1"/>
              </a:solidFill>
              <a:round/>
              <a:headEnd/>
              <a:tailEnd/>
            </a:ln>
          </p:spPr>
          <p:txBody>
            <a:bodyPr wrap="none" anchor="ctr"/>
            <a:lstStyle/>
            <a:p>
              <a:pPr algn="ctr" eaLnBrk="0" fontAlgn="base" hangingPunct="0">
                <a:spcBef>
                  <a:spcPct val="0"/>
                </a:spcBef>
                <a:spcAft>
                  <a:spcPct val="0"/>
                </a:spcAft>
              </a:pPr>
              <a:endParaRPr lang="en-US" sz="2400">
                <a:solidFill>
                  <a:srgbClr val="FF3300"/>
                </a:solidFill>
                <a:latin typeface="Comic Sans MS" pitchFamily="66" charset="0"/>
              </a:endParaRPr>
            </a:p>
          </p:txBody>
        </p:sp>
        <p:sp>
          <p:nvSpPr>
            <p:cNvPr id="2097" name="Oval 182"/>
            <p:cNvSpPr>
              <a:spLocks noChangeArrowheads="1"/>
            </p:cNvSpPr>
            <p:nvPr/>
          </p:nvSpPr>
          <p:spPr bwMode="auto">
            <a:xfrm>
              <a:off x="4368" y="81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8" name="Oval 183"/>
            <p:cNvSpPr>
              <a:spLocks noChangeArrowheads="1"/>
            </p:cNvSpPr>
            <p:nvPr/>
          </p:nvSpPr>
          <p:spPr bwMode="auto">
            <a:xfrm>
              <a:off x="4416" y="100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99" name="Oval 184"/>
            <p:cNvSpPr>
              <a:spLocks noChangeArrowheads="1"/>
            </p:cNvSpPr>
            <p:nvPr/>
          </p:nvSpPr>
          <p:spPr bwMode="auto">
            <a:xfrm>
              <a:off x="4464" y="1200"/>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0" name="Oval 185"/>
            <p:cNvSpPr>
              <a:spLocks noChangeArrowheads="1"/>
            </p:cNvSpPr>
            <p:nvPr/>
          </p:nvSpPr>
          <p:spPr bwMode="auto">
            <a:xfrm>
              <a:off x="4464" y="1392"/>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1" name="Oval 186"/>
            <p:cNvSpPr>
              <a:spLocks noChangeArrowheads="1"/>
            </p:cNvSpPr>
            <p:nvPr/>
          </p:nvSpPr>
          <p:spPr bwMode="auto">
            <a:xfrm>
              <a:off x="4176" y="768"/>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2" name="Oval 187"/>
            <p:cNvSpPr>
              <a:spLocks noChangeArrowheads="1"/>
            </p:cNvSpPr>
            <p:nvPr/>
          </p:nvSpPr>
          <p:spPr bwMode="auto">
            <a:xfrm>
              <a:off x="4416" y="153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103" name="Oval 188"/>
            <p:cNvSpPr>
              <a:spLocks noChangeArrowheads="1"/>
            </p:cNvSpPr>
            <p:nvPr/>
          </p:nvSpPr>
          <p:spPr bwMode="auto">
            <a:xfrm>
              <a:off x="4512" y="816"/>
              <a:ext cx="192" cy="192"/>
            </a:xfrm>
            <a:prstGeom prst="ellipse">
              <a:avLst/>
            </a:prstGeom>
            <a:solidFill>
              <a:schemeClr val="accent2"/>
            </a:solidFill>
            <a:ln w="9525">
              <a:solidFill>
                <a:schemeClr val="tx1"/>
              </a:solidFill>
              <a:round/>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grpSp>
      <p:grpSp>
        <p:nvGrpSpPr>
          <p:cNvPr id="17" name="Group 192"/>
          <p:cNvGrpSpPr>
            <a:grpSpLocks/>
          </p:cNvGrpSpPr>
          <p:nvPr/>
        </p:nvGrpSpPr>
        <p:grpSpPr bwMode="auto">
          <a:xfrm>
            <a:off x="5105400" y="1524000"/>
            <a:ext cx="1905000" cy="1143000"/>
            <a:chOff x="2256" y="960"/>
            <a:chExt cx="1200" cy="720"/>
          </a:xfrm>
        </p:grpSpPr>
        <p:sp>
          <p:nvSpPr>
            <p:cNvPr id="2076" name="AutoShape 189"/>
            <p:cNvSpPr>
              <a:spLocks noChangeArrowheads="1"/>
            </p:cNvSpPr>
            <p:nvPr/>
          </p:nvSpPr>
          <p:spPr bwMode="auto">
            <a:xfrm>
              <a:off x="2256" y="960"/>
              <a:ext cx="1200" cy="720"/>
            </a:xfrm>
            <a:prstGeom prst="rightArrow">
              <a:avLst>
                <a:gd name="adj1" fmla="val 50000"/>
                <a:gd name="adj2" fmla="val 41667"/>
              </a:avLst>
            </a:prstGeom>
            <a:solidFill>
              <a:srgbClr val="FF3300"/>
            </a:solidFill>
            <a:ln w="9525">
              <a:solidFill>
                <a:schemeClr val="tx1"/>
              </a:solidFill>
              <a:miter lim="800000"/>
              <a:headEnd/>
              <a:tailEnd/>
            </a:ln>
          </p:spPr>
          <p:txBody>
            <a:bodyPr wrap="none" anchor="ctr"/>
            <a:lstStyle/>
            <a:p>
              <a:pPr eaLnBrk="0" fontAlgn="base" hangingPunct="0">
                <a:spcBef>
                  <a:spcPct val="0"/>
                </a:spcBef>
                <a:spcAft>
                  <a:spcPct val="0"/>
                </a:spcAft>
              </a:pPr>
              <a:endParaRPr lang="en-GB" sz="2400">
                <a:solidFill>
                  <a:srgbClr val="FF3300"/>
                </a:solidFill>
                <a:latin typeface="Comic Sans MS" pitchFamily="66" charset="0"/>
              </a:endParaRPr>
            </a:p>
          </p:txBody>
        </p:sp>
        <p:sp>
          <p:nvSpPr>
            <p:cNvPr id="2077" name="Text Box 190"/>
            <p:cNvSpPr txBox="1">
              <a:spLocks noChangeArrowheads="1"/>
            </p:cNvSpPr>
            <p:nvPr/>
          </p:nvSpPr>
          <p:spPr bwMode="auto">
            <a:xfrm>
              <a:off x="2496" y="1200"/>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FF3300"/>
                  </a:solidFill>
                  <a:latin typeface="Comic Sans MS" pitchFamily="66" charset="0"/>
                </a:defRPr>
              </a:lvl1pPr>
              <a:lvl2pPr marL="742950" indent="-285750">
                <a:defRPr sz="2400">
                  <a:solidFill>
                    <a:srgbClr val="FF3300"/>
                  </a:solidFill>
                  <a:latin typeface="Comic Sans MS" pitchFamily="66" charset="0"/>
                </a:defRPr>
              </a:lvl2pPr>
              <a:lvl3pPr marL="1143000" indent="-228600">
                <a:defRPr sz="2400">
                  <a:solidFill>
                    <a:srgbClr val="FF3300"/>
                  </a:solidFill>
                  <a:latin typeface="Comic Sans MS" pitchFamily="66" charset="0"/>
                </a:defRPr>
              </a:lvl3pPr>
              <a:lvl4pPr marL="1600200" indent="-228600">
                <a:defRPr sz="2400">
                  <a:solidFill>
                    <a:srgbClr val="FF3300"/>
                  </a:solidFill>
                  <a:latin typeface="Comic Sans MS" pitchFamily="66" charset="0"/>
                </a:defRPr>
              </a:lvl4pPr>
              <a:lvl5pPr marL="2057400" indent="-228600">
                <a:defRPr sz="2400">
                  <a:solidFill>
                    <a:srgbClr val="FF3300"/>
                  </a:solidFill>
                  <a:latin typeface="Comic Sans MS" pitchFamily="66" charset="0"/>
                </a:defRPr>
              </a:lvl5pPr>
              <a:lvl6pPr marL="2514600" indent="-228600" eaLnBrk="0" fontAlgn="base" hangingPunct="0">
                <a:spcBef>
                  <a:spcPct val="0"/>
                </a:spcBef>
                <a:spcAft>
                  <a:spcPct val="0"/>
                </a:spcAft>
                <a:defRPr sz="2400">
                  <a:solidFill>
                    <a:srgbClr val="FF3300"/>
                  </a:solidFill>
                  <a:latin typeface="Comic Sans MS" pitchFamily="66" charset="0"/>
                </a:defRPr>
              </a:lvl6pPr>
              <a:lvl7pPr marL="2971800" indent="-228600" eaLnBrk="0" fontAlgn="base" hangingPunct="0">
                <a:spcBef>
                  <a:spcPct val="0"/>
                </a:spcBef>
                <a:spcAft>
                  <a:spcPct val="0"/>
                </a:spcAft>
                <a:defRPr sz="2400">
                  <a:solidFill>
                    <a:srgbClr val="FF3300"/>
                  </a:solidFill>
                  <a:latin typeface="Comic Sans MS" pitchFamily="66" charset="0"/>
                </a:defRPr>
              </a:lvl7pPr>
              <a:lvl8pPr marL="3429000" indent="-228600" eaLnBrk="0" fontAlgn="base" hangingPunct="0">
                <a:spcBef>
                  <a:spcPct val="0"/>
                </a:spcBef>
                <a:spcAft>
                  <a:spcPct val="0"/>
                </a:spcAft>
                <a:defRPr sz="2400">
                  <a:solidFill>
                    <a:srgbClr val="FF3300"/>
                  </a:solidFill>
                  <a:latin typeface="Comic Sans MS" pitchFamily="66" charset="0"/>
                </a:defRPr>
              </a:lvl8pPr>
              <a:lvl9pPr marL="3886200" indent="-228600" eaLnBrk="0" fontAlgn="base" hangingPunct="0">
                <a:spcBef>
                  <a:spcPct val="0"/>
                </a:spcBef>
                <a:spcAft>
                  <a:spcPct val="0"/>
                </a:spcAft>
                <a:defRPr sz="2400">
                  <a:solidFill>
                    <a:srgbClr val="FF3300"/>
                  </a:solidFill>
                  <a:latin typeface="Comic Sans MS" pitchFamily="66" charset="0"/>
                </a:defRPr>
              </a:lvl9pPr>
            </a:lstStyle>
            <a:p>
              <a:pPr eaLnBrk="0" fontAlgn="base" hangingPunct="0">
                <a:spcBef>
                  <a:spcPct val="50000"/>
                </a:spcBef>
                <a:spcAft>
                  <a:spcPct val="0"/>
                </a:spcAft>
              </a:pPr>
              <a:r>
                <a:rPr lang="en-US" b="1">
                  <a:solidFill>
                    <a:srgbClr val="000000"/>
                  </a:solidFill>
                </a:rPr>
                <a:t>Heat</a:t>
              </a:r>
              <a:endParaRPr lang="en-US"/>
            </a:p>
          </p:txBody>
        </p:sp>
      </p:grpSp>
    </p:spTree>
    <p:extLst>
      <p:ext uri="{BB962C8B-B14F-4D97-AF65-F5344CB8AC3E}">
        <p14:creationId xmlns:p14="http://schemas.microsoft.com/office/powerpoint/2010/main" val="3268063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34"/>
                                        </p:tgtEl>
                                        <p:attrNameLst>
                                          <p:attrName>style.visibility</p:attrName>
                                        </p:attrNameLst>
                                      </p:cBhvr>
                                      <p:to>
                                        <p:strVal val="visible"/>
                                      </p:to>
                                    </p:set>
                                    <p:anim calcmode="lin" valueType="num">
                                      <p:cBhvr additive="base">
                                        <p:cTn id="7" dur="500" fill="hold"/>
                                        <p:tgtEl>
                                          <p:spTgt spid="2134"/>
                                        </p:tgtEl>
                                        <p:attrNameLst>
                                          <p:attrName>ppt_x</p:attrName>
                                        </p:attrNameLst>
                                      </p:cBhvr>
                                      <p:tavLst>
                                        <p:tav tm="0">
                                          <p:val>
                                            <p:strVal val="#ppt_x"/>
                                          </p:val>
                                        </p:tav>
                                        <p:tav tm="100000">
                                          <p:val>
                                            <p:strVal val="#ppt_x"/>
                                          </p:val>
                                        </p:tav>
                                      </p:tavLst>
                                    </p:anim>
                                    <p:anim calcmode="lin" valueType="num">
                                      <p:cBhvr additive="base">
                                        <p:cTn id="8" dur="500" fill="hold"/>
                                        <p:tgtEl>
                                          <p:spTgt spid="21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109"/>
                                        </p:tgtEl>
                                        <p:attrNameLst>
                                          <p:attrName>style.visibility</p:attrName>
                                        </p:attrNameLst>
                                      </p:cBhvr>
                                      <p:to>
                                        <p:strVal val="visible"/>
                                      </p:to>
                                    </p:set>
                                    <p:animEffect transition="in" filter="wipe(left)">
                                      <p:cBhvr>
                                        <p:cTn id="34" dur="500"/>
                                        <p:tgtEl>
                                          <p:spTgt spid="210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110"/>
                                        </p:tgtEl>
                                        <p:attrNameLst>
                                          <p:attrName>style.visibility</p:attrName>
                                        </p:attrNameLst>
                                      </p:cBhvr>
                                      <p:to>
                                        <p:strVal val="visible"/>
                                      </p:to>
                                    </p:set>
                                    <p:anim calcmode="lin" valueType="num">
                                      <p:cBhvr additive="base">
                                        <p:cTn id="39" dur="500" fill="hold"/>
                                        <p:tgtEl>
                                          <p:spTgt spid="2110"/>
                                        </p:tgtEl>
                                        <p:attrNameLst>
                                          <p:attrName>ppt_x</p:attrName>
                                        </p:attrNameLst>
                                      </p:cBhvr>
                                      <p:tavLst>
                                        <p:tav tm="0">
                                          <p:val>
                                            <p:strVal val="#ppt_x"/>
                                          </p:val>
                                        </p:tav>
                                        <p:tav tm="100000">
                                          <p:val>
                                            <p:strVal val="#ppt_x"/>
                                          </p:val>
                                        </p:tav>
                                      </p:tavLst>
                                    </p:anim>
                                    <p:anim calcmode="lin" valueType="num">
                                      <p:cBhvr additive="base">
                                        <p:cTn id="40" dur="500" fill="hold"/>
                                        <p:tgtEl>
                                          <p:spTgt spid="2110"/>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112"/>
                                        </p:tgtEl>
                                        <p:attrNameLst>
                                          <p:attrName>style.visibility</p:attrName>
                                        </p:attrNameLst>
                                      </p:cBhvr>
                                      <p:to>
                                        <p:strVal val="visible"/>
                                      </p:to>
                                    </p:set>
                                    <p:anim calcmode="lin" valueType="num">
                                      <p:cBhvr additive="base">
                                        <p:cTn id="45" dur="500" fill="hold"/>
                                        <p:tgtEl>
                                          <p:spTgt spid="2112"/>
                                        </p:tgtEl>
                                        <p:attrNameLst>
                                          <p:attrName>ppt_x</p:attrName>
                                        </p:attrNameLst>
                                      </p:cBhvr>
                                      <p:tavLst>
                                        <p:tav tm="0">
                                          <p:val>
                                            <p:strVal val="0-#ppt_w/2"/>
                                          </p:val>
                                        </p:tav>
                                        <p:tav tm="100000">
                                          <p:val>
                                            <p:strVal val="#ppt_x"/>
                                          </p:val>
                                        </p:tav>
                                      </p:tavLst>
                                    </p:anim>
                                    <p:anim calcmode="lin" valueType="num">
                                      <p:cBhvr additive="base">
                                        <p:cTn id="46" dur="500" fill="hold"/>
                                        <p:tgtEl>
                                          <p:spTgt spid="2112"/>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2120"/>
                                        </p:tgtEl>
                                        <p:attrNameLst>
                                          <p:attrName>style.visibility</p:attrName>
                                        </p:attrNameLst>
                                      </p:cBhvr>
                                      <p:to>
                                        <p:strVal val="visible"/>
                                      </p:to>
                                    </p:set>
                                    <p:animEffect transition="in" filter="wipe(left)">
                                      <p:cBhvr>
                                        <p:cTn id="51" dur="500"/>
                                        <p:tgtEl>
                                          <p:spTgt spid="212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2123"/>
                                        </p:tgtEl>
                                        <p:attrNameLst>
                                          <p:attrName>style.visibility</p:attrName>
                                        </p:attrNameLst>
                                      </p:cBhvr>
                                      <p:to>
                                        <p:strVal val="visible"/>
                                      </p:to>
                                    </p:set>
                                    <p:animEffect transition="in" filter="wipe(left)">
                                      <p:cBhvr>
                                        <p:cTn id="56" dur="500"/>
                                        <p:tgtEl>
                                          <p:spTgt spid="212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left)">
                                      <p:cBhvr>
                                        <p:cTn id="61" dur="500"/>
                                        <p:tgtEl>
                                          <p:spTgt spid="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3" presetClass="entr" presetSubtype="16"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 calcmode="lin" valueType="num">
                                      <p:cBhvr>
                                        <p:cTn id="66" dur="500" fill="hold"/>
                                        <p:tgtEl>
                                          <p:spTgt spid="8"/>
                                        </p:tgtEl>
                                        <p:attrNameLst>
                                          <p:attrName>ppt_w</p:attrName>
                                        </p:attrNameLst>
                                      </p:cBhvr>
                                      <p:tavLst>
                                        <p:tav tm="0">
                                          <p:val>
                                            <p:fltVal val="0"/>
                                          </p:val>
                                        </p:tav>
                                        <p:tav tm="100000">
                                          <p:val>
                                            <p:strVal val="#ppt_w"/>
                                          </p:val>
                                        </p:tav>
                                      </p:tavLst>
                                    </p:anim>
                                    <p:anim calcmode="lin" valueType="num">
                                      <p:cBhvr>
                                        <p:cTn id="67" dur="500" fill="hold"/>
                                        <p:tgtEl>
                                          <p:spTgt spid="8"/>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68" fill="hold" nodeType="clickPar">
                      <p:stCondLst>
                        <p:cond delay="indefinite"/>
                      </p:stCondLst>
                      <p:childTnLst>
                        <p:par>
                          <p:cTn id="69" fill="hold" nodeType="withGroup">
                            <p:stCondLst>
                              <p:cond delay="0"/>
                            </p:stCondLst>
                            <p:childTnLst>
                              <p:par>
                                <p:cTn id="70" presetID="23" presetClass="entr" presetSubtype="16" fill="hold" grpId="0" nodeType="clickEffect">
                                  <p:stCondLst>
                                    <p:cond delay="0"/>
                                  </p:stCondLst>
                                  <p:childTnLst>
                                    <p:set>
                                      <p:cBhvr>
                                        <p:cTn id="71" dur="1" fill="hold">
                                          <p:stCondLst>
                                            <p:cond delay="0"/>
                                          </p:stCondLst>
                                        </p:cTn>
                                        <p:tgtEl>
                                          <p:spTgt spid="2140"/>
                                        </p:tgtEl>
                                        <p:attrNameLst>
                                          <p:attrName>style.visibility</p:attrName>
                                        </p:attrNameLst>
                                      </p:cBhvr>
                                      <p:to>
                                        <p:strVal val="visible"/>
                                      </p:to>
                                    </p:set>
                                    <p:anim calcmode="lin" valueType="num">
                                      <p:cBhvr>
                                        <p:cTn id="72" dur="500" fill="hold"/>
                                        <p:tgtEl>
                                          <p:spTgt spid="2140"/>
                                        </p:tgtEl>
                                        <p:attrNameLst>
                                          <p:attrName>ppt_w</p:attrName>
                                        </p:attrNameLst>
                                      </p:cBhvr>
                                      <p:tavLst>
                                        <p:tav tm="0">
                                          <p:val>
                                            <p:fltVal val="0"/>
                                          </p:val>
                                        </p:tav>
                                        <p:tav tm="100000">
                                          <p:val>
                                            <p:strVal val="#ppt_w"/>
                                          </p:val>
                                        </p:tav>
                                      </p:tavLst>
                                    </p:anim>
                                    <p:anim calcmode="lin" valueType="num">
                                      <p:cBhvr>
                                        <p:cTn id="73" dur="500" fill="hold"/>
                                        <p:tgtEl>
                                          <p:spTgt spid="2140"/>
                                        </p:tgtEl>
                                        <p:attrNameLst>
                                          <p:attrName>ppt_h</p:attrName>
                                        </p:attrNameLst>
                                      </p:cBhvr>
                                      <p:tavLst>
                                        <p:tav tm="0">
                                          <p:val>
                                            <p:fltVal val="0"/>
                                          </p:val>
                                        </p:tav>
                                        <p:tav tm="100000">
                                          <p:val>
                                            <p:strVal val="#ppt_h"/>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3" presetClass="entr" presetSubtype="16" fill="hold" nodeType="clickEffect">
                                  <p:stCondLst>
                                    <p:cond delay="0"/>
                                  </p:stCondLst>
                                  <p:childTnLst>
                                    <p:set>
                                      <p:cBhvr>
                                        <p:cTn id="77" dur="1" fill="hold">
                                          <p:stCondLst>
                                            <p:cond delay="0"/>
                                          </p:stCondLst>
                                        </p:cTn>
                                        <p:tgtEl>
                                          <p:spTgt spid="9"/>
                                        </p:tgtEl>
                                        <p:attrNameLst>
                                          <p:attrName>style.visibility</p:attrName>
                                        </p:attrNameLst>
                                      </p:cBhvr>
                                      <p:to>
                                        <p:strVal val="visible"/>
                                      </p:to>
                                    </p:set>
                                    <p:anim calcmode="lin" valueType="num">
                                      <p:cBhvr>
                                        <p:cTn id="78" dur="500" fill="hold"/>
                                        <p:tgtEl>
                                          <p:spTgt spid="9"/>
                                        </p:tgtEl>
                                        <p:attrNameLst>
                                          <p:attrName>ppt_w</p:attrName>
                                        </p:attrNameLst>
                                      </p:cBhvr>
                                      <p:tavLst>
                                        <p:tav tm="0">
                                          <p:val>
                                            <p:fltVal val="0"/>
                                          </p:val>
                                        </p:tav>
                                        <p:tav tm="100000">
                                          <p:val>
                                            <p:strVal val="#ppt_w"/>
                                          </p:val>
                                        </p:tav>
                                      </p:tavLst>
                                    </p:anim>
                                    <p:anim calcmode="lin" valueType="num">
                                      <p:cBhvr>
                                        <p:cTn id="79" dur="500" fill="hold"/>
                                        <p:tgtEl>
                                          <p:spTgt spid="9"/>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80" fill="hold" nodeType="clickPar">
                      <p:stCondLst>
                        <p:cond delay="indefinite"/>
                      </p:stCondLst>
                      <p:childTnLst>
                        <p:par>
                          <p:cTn id="81" fill="hold" nodeType="withGroup">
                            <p:stCondLst>
                              <p:cond delay="0"/>
                            </p:stCondLst>
                            <p:childTnLst>
                              <p:par>
                                <p:cTn id="82" presetID="23" presetClass="entr" presetSubtype="16" fill="hold" grpId="0" nodeType="clickEffect">
                                  <p:stCondLst>
                                    <p:cond delay="0"/>
                                  </p:stCondLst>
                                  <p:childTnLst>
                                    <p:set>
                                      <p:cBhvr>
                                        <p:cTn id="83" dur="1" fill="hold">
                                          <p:stCondLst>
                                            <p:cond delay="0"/>
                                          </p:stCondLst>
                                        </p:cTn>
                                        <p:tgtEl>
                                          <p:spTgt spid="2145"/>
                                        </p:tgtEl>
                                        <p:attrNameLst>
                                          <p:attrName>style.visibility</p:attrName>
                                        </p:attrNameLst>
                                      </p:cBhvr>
                                      <p:to>
                                        <p:strVal val="visible"/>
                                      </p:to>
                                    </p:set>
                                    <p:anim calcmode="lin" valueType="num">
                                      <p:cBhvr>
                                        <p:cTn id="84" dur="500" fill="hold"/>
                                        <p:tgtEl>
                                          <p:spTgt spid="2145"/>
                                        </p:tgtEl>
                                        <p:attrNameLst>
                                          <p:attrName>ppt_w</p:attrName>
                                        </p:attrNameLst>
                                      </p:cBhvr>
                                      <p:tavLst>
                                        <p:tav tm="0">
                                          <p:val>
                                            <p:fltVal val="0"/>
                                          </p:val>
                                        </p:tav>
                                        <p:tav tm="100000">
                                          <p:val>
                                            <p:strVal val="#ppt_w"/>
                                          </p:val>
                                        </p:tav>
                                      </p:tavLst>
                                    </p:anim>
                                    <p:anim calcmode="lin" valueType="num">
                                      <p:cBhvr>
                                        <p:cTn id="85" dur="500" fill="hold"/>
                                        <p:tgtEl>
                                          <p:spTgt spid="2145"/>
                                        </p:tgtEl>
                                        <p:attrNameLst>
                                          <p:attrName>ppt_h</p:attrName>
                                        </p:attrNameLst>
                                      </p:cBhvr>
                                      <p:tavLst>
                                        <p:tav tm="0">
                                          <p:val>
                                            <p:fltVal val="0"/>
                                          </p:val>
                                        </p:tav>
                                        <p:tav tm="100000">
                                          <p:val>
                                            <p:strVal val="#ppt_h"/>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3" presetClass="entr" presetSubtype="16" fill="hold" nodeType="click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p:cTn id="90" dur="500" fill="hold"/>
                                        <p:tgtEl>
                                          <p:spTgt spid="10"/>
                                        </p:tgtEl>
                                        <p:attrNameLst>
                                          <p:attrName>ppt_w</p:attrName>
                                        </p:attrNameLst>
                                      </p:cBhvr>
                                      <p:tavLst>
                                        <p:tav tm="0">
                                          <p:val>
                                            <p:fltVal val="0"/>
                                          </p:val>
                                        </p:tav>
                                        <p:tav tm="100000">
                                          <p:val>
                                            <p:strVal val="#ppt_w"/>
                                          </p:val>
                                        </p:tav>
                                      </p:tavLst>
                                    </p:anim>
                                    <p:anim calcmode="lin" valueType="num">
                                      <p:cBhvr>
                                        <p:cTn id="91" dur="500" fill="hold"/>
                                        <p:tgtEl>
                                          <p:spTgt spid="10"/>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92" fill="hold" nodeType="clickPar">
                      <p:stCondLst>
                        <p:cond delay="indefinite"/>
                      </p:stCondLst>
                      <p:childTnLst>
                        <p:par>
                          <p:cTn id="93" fill="hold" nodeType="withGroup">
                            <p:stCondLst>
                              <p:cond delay="0"/>
                            </p:stCondLst>
                            <p:childTnLst>
                              <p:par>
                                <p:cTn id="94" presetID="23" presetClass="entr" presetSubtype="16" fill="hold" grpId="0" nodeType="clickEffect">
                                  <p:stCondLst>
                                    <p:cond delay="0"/>
                                  </p:stCondLst>
                                  <p:childTnLst>
                                    <p:set>
                                      <p:cBhvr>
                                        <p:cTn id="95" dur="1" fill="hold">
                                          <p:stCondLst>
                                            <p:cond delay="0"/>
                                          </p:stCondLst>
                                        </p:cTn>
                                        <p:tgtEl>
                                          <p:spTgt spid="2149"/>
                                        </p:tgtEl>
                                        <p:attrNameLst>
                                          <p:attrName>style.visibility</p:attrName>
                                        </p:attrNameLst>
                                      </p:cBhvr>
                                      <p:to>
                                        <p:strVal val="visible"/>
                                      </p:to>
                                    </p:set>
                                    <p:anim calcmode="lin" valueType="num">
                                      <p:cBhvr>
                                        <p:cTn id="96" dur="500" fill="hold"/>
                                        <p:tgtEl>
                                          <p:spTgt spid="2149"/>
                                        </p:tgtEl>
                                        <p:attrNameLst>
                                          <p:attrName>ppt_w</p:attrName>
                                        </p:attrNameLst>
                                      </p:cBhvr>
                                      <p:tavLst>
                                        <p:tav tm="0">
                                          <p:val>
                                            <p:fltVal val="0"/>
                                          </p:val>
                                        </p:tav>
                                        <p:tav tm="100000">
                                          <p:val>
                                            <p:strVal val="#ppt_w"/>
                                          </p:val>
                                        </p:tav>
                                      </p:tavLst>
                                    </p:anim>
                                    <p:anim calcmode="lin" valueType="num">
                                      <p:cBhvr>
                                        <p:cTn id="97" dur="500" fill="hold"/>
                                        <p:tgtEl>
                                          <p:spTgt spid="2149"/>
                                        </p:tgtEl>
                                        <p:attrNameLst>
                                          <p:attrName>ppt_h</p:attrName>
                                        </p:attrNameLst>
                                      </p:cBhvr>
                                      <p:tavLst>
                                        <p:tav tm="0">
                                          <p:val>
                                            <p:fltVal val="0"/>
                                          </p:val>
                                        </p:tav>
                                        <p:tav tm="100000">
                                          <p:val>
                                            <p:strVal val="#ppt_h"/>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3" presetClass="entr" presetSubtype="16" fill="hold" nodeType="clickEffect">
                                  <p:stCondLst>
                                    <p:cond delay="0"/>
                                  </p:stCondLst>
                                  <p:childTnLst>
                                    <p:set>
                                      <p:cBhvr>
                                        <p:cTn id="101" dur="1" fill="hold">
                                          <p:stCondLst>
                                            <p:cond delay="0"/>
                                          </p:stCondLst>
                                        </p:cTn>
                                        <p:tgtEl>
                                          <p:spTgt spid="11"/>
                                        </p:tgtEl>
                                        <p:attrNameLst>
                                          <p:attrName>style.visibility</p:attrName>
                                        </p:attrNameLst>
                                      </p:cBhvr>
                                      <p:to>
                                        <p:strVal val="visible"/>
                                      </p:to>
                                    </p:set>
                                    <p:anim calcmode="lin" valueType="num">
                                      <p:cBhvr>
                                        <p:cTn id="102" dur="500" fill="hold"/>
                                        <p:tgtEl>
                                          <p:spTgt spid="11"/>
                                        </p:tgtEl>
                                        <p:attrNameLst>
                                          <p:attrName>ppt_w</p:attrName>
                                        </p:attrNameLst>
                                      </p:cBhvr>
                                      <p:tavLst>
                                        <p:tav tm="0">
                                          <p:val>
                                            <p:fltVal val="0"/>
                                          </p:val>
                                        </p:tav>
                                        <p:tav tm="100000">
                                          <p:val>
                                            <p:strVal val="#ppt_w"/>
                                          </p:val>
                                        </p:tav>
                                      </p:tavLst>
                                    </p:anim>
                                    <p:anim calcmode="lin" valueType="num">
                                      <p:cBhvr>
                                        <p:cTn id="103"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 presetClass="entr" presetSubtype="8" fill="hold" nodeType="clickEffect">
                                  <p:stCondLst>
                                    <p:cond delay="0"/>
                                  </p:stCondLst>
                                  <p:childTnLst>
                                    <p:set>
                                      <p:cBhvr>
                                        <p:cTn id="107" dur="1" fill="hold">
                                          <p:stCondLst>
                                            <p:cond delay="0"/>
                                          </p:stCondLst>
                                        </p:cTn>
                                        <p:tgtEl>
                                          <p:spTgt spid="13"/>
                                        </p:tgtEl>
                                        <p:attrNameLst>
                                          <p:attrName>style.visibility</p:attrName>
                                        </p:attrNameLst>
                                      </p:cBhvr>
                                      <p:to>
                                        <p:strVal val="visible"/>
                                      </p:to>
                                    </p:set>
                                    <p:anim calcmode="lin" valueType="num">
                                      <p:cBhvr additive="base">
                                        <p:cTn id="108" dur="500" fill="hold"/>
                                        <p:tgtEl>
                                          <p:spTgt spid="13"/>
                                        </p:tgtEl>
                                        <p:attrNameLst>
                                          <p:attrName>ppt_x</p:attrName>
                                        </p:attrNameLst>
                                      </p:cBhvr>
                                      <p:tavLst>
                                        <p:tav tm="0">
                                          <p:val>
                                            <p:strVal val="0-#ppt_w/2"/>
                                          </p:val>
                                        </p:tav>
                                        <p:tav tm="100000">
                                          <p:val>
                                            <p:strVal val="#ppt_x"/>
                                          </p:val>
                                        </p:tav>
                                      </p:tavLst>
                                    </p:anim>
                                    <p:anim calcmode="lin" valueType="num">
                                      <p:cBhvr additive="base">
                                        <p:cTn id="109" dur="500" fill="hold"/>
                                        <p:tgtEl>
                                          <p:spTgt spid="1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8" fill="hold" grpId="0" nodeType="clickEffect">
                                  <p:stCondLst>
                                    <p:cond delay="0"/>
                                  </p:stCondLst>
                                  <p:childTnLst>
                                    <p:set>
                                      <p:cBhvr>
                                        <p:cTn id="113" dur="1" fill="hold">
                                          <p:stCondLst>
                                            <p:cond delay="0"/>
                                          </p:stCondLst>
                                        </p:cTn>
                                        <p:tgtEl>
                                          <p:spTgt spid="2174"/>
                                        </p:tgtEl>
                                        <p:attrNameLst>
                                          <p:attrName>style.visibility</p:attrName>
                                        </p:attrNameLst>
                                      </p:cBhvr>
                                      <p:to>
                                        <p:strVal val="visible"/>
                                      </p:to>
                                    </p:set>
                                    <p:anim calcmode="lin" valueType="num">
                                      <p:cBhvr additive="base">
                                        <p:cTn id="114" dur="500" fill="hold"/>
                                        <p:tgtEl>
                                          <p:spTgt spid="2174"/>
                                        </p:tgtEl>
                                        <p:attrNameLst>
                                          <p:attrName>ppt_x</p:attrName>
                                        </p:attrNameLst>
                                      </p:cBhvr>
                                      <p:tavLst>
                                        <p:tav tm="0">
                                          <p:val>
                                            <p:strVal val="0-#ppt_w/2"/>
                                          </p:val>
                                        </p:tav>
                                        <p:tav tm="100000">
                                          <p:val>
                                            <p:strVal val="#ppt_x"/>
                                          </p:val>
                                        </p:tav>
                                      </p:tavLst>
                                    </p:anim>
                                    <p:anim calcmode="lin" valueType="num">
                                      <p:cBhvr additive="base">
                                        <p:cTn id="115" dur="500" fill="hold"/>
                                        <p:tgtEl>
                                          <p:spTgt spid="2174"/>
                                        </p:tgtEl>
                                        <p:attrNameLst>
                                          <p:attrName>ppt_y</p:attrName>
                                        </p:attrNameLst>
                                      </p:cBhvr>
                                      <p:tavLst>
                                        <p:tav tm="0">
                                          <p:val>
                                            <p:strVal val="#ppt_y"/>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5" presetClass="entr" presetSubtype="0" fill="hold" nodeType="clickEffect">
                                  <p:stCondLst>
                                    <p:cond delay="0"/>
                                  </p:stCondLst>
                                  <p:childTnLst>
                                    <p:set>
                                      <p:cBhvr>
                                        <p:cTn id="119" dur="1" fill="hold">
                                          <p:stCondLst>
                                            <p:cond delay="0"/>
                                          </p:stCondLst>
                                        </p:cTn>
                                        <p:tgtEl>
                                          <p:spTgt spid="15"/>
                                        </p:tgtEl>
                                        <p:attrNameLst>
                                          <p:attrName>style.visibility</p:attrName>
                                        </p:attrNameLst>
                                      </p:cBhvr>
                                      <p:to>
                                        <p:strVal val="visible"/>
                                      </p:to>
                                    </p:set>
                                    <p:anim calcmode="lin" valueType="num">
                                      <p:cBhvr>
                                        <p:cTn id="120" dur="1000" fill="hold"/>
                                        <p:tgtEl>
                                          <p:spTgt spid="15"/>
                                        </p:tgtEl>
                                        <p:attrNameLst>
                                          <p:attrName>ppt_w</p:attrName>
                                        </p:attrNameLst>
                                      </p:cBhvr>
                                      <p:tavLst>
                                        <p:tav tm="0">
                                          <p:val>
                                            <p:fltVal val="0"/>
                                          </p:val>
                                        </p:tav>
                                        <p:tav tm="100000">
                                          <p:val>
                                            <p:strVal val="#ppt_w"/>
                                          </p:val>
                                        </p:tav>
                                      </p:tavLst>
                                    </p:anim>
                                    <p:anim calcmode="lin" valueType="num">
                                      <p:cBhvr>
                                        <p:cTn id="121" dur="1000" fill="hold"/>
                                        <p:tgtEl>
                                          <p:spTgt spid="15"/>
                                        </p:tgtEl>
                                        <p:attrNameLst>
                                          <p:attrName>ppt_h</p:attrName>
                                        </p:attrNameLst>
                                      </p:cBhvr>
                                      <p:tavLst>
                                        <p:tav tm="0">
                                          <p:val>
                                            <p:fltVal val="0"/>
                                          </p:val>
                                        </p:tav>
                                        <p:tav tm="100000">
                                          <p:val>
                                            <p:strVal val="#ppt_h"/>
                                          </p:val>
                                        </p:tav>
                                      </p:tavLst>
                                    </p:anim>
                                    <p:anim calcmode="lin" valueType="num">
                                      <p:cBhvr>
                                        <p:cTn id="122"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123" dur="1000" fill="hold"/>
                                        <p:tgtEl>
                                          <p:spTgt spid="1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 presetClass="entr" presetSubtype="8" fill="hold" grpId="0" nodeType="clickEffect">
                                  <p:stCondLst>
                                    <p:cond delay="0"/>
                                  </p:stCondLst>
                                  <p:childTnLst>
                                    <p:set>
                                      <p:cBhvr>
                                        <p:cTn id="127" dur="1" fill="hold">
                                          <p:stCondLst>
                                            <p:cond delay="0"/>
                                          </p:stCondLst>
                                        </p:cTn>
                                        <p:tgtEl>
                                          <p:spTgt spid="2175"/>
                                        </p:tgtEl>
                                        <p:attrNameLst>
                                          <p:attrName>style.visibility</p:attrName>
                                        </p:attrNameLst>
                                      </p:cBhvr>
                                      <p:to>
                                        <p:strVal val="visible"/>
                                      </p:to>
                                    </p:set>
                                    <p:anim calcmode="lin" valueType="num">
                                      <p:cBhvr additive="base">
                                        <p:cTn id="128" dur="500" fill="hold"/>
                                        <p:tgtEl>
                                          <p:spTgt spid="2175"/>
                                        </p:tgtEl>
                                        <p:attrNameLst>
                                          <p:attrName>ppt_x</p:attrName>
                                        </p:attrNameLst>
                                      </p:cBhvr>
                                      <p:tavLst>
                                        <p:tav tm="0">
                                          <p:val>
                                            <p:strVal val="0-#ppt_w/2"/>
                                          </p:val>
                                        </p:tav>
                                        <p:tav tm="100000">
                                          <p:val>
                                            <p:strVal val="#ppt_x"/>
                                          </p:val>
                                        </p:tav>
                                      </p:tavLst>
                                    </p:anim>
                                    <p:anim calcmode="lin" valueType="num">
                                      <p:cBhvr additive="base">
                                        <p:cTn id="129" dur="500" fill="hold"/>
                                        <p:tgtEl>
                                          <p:spTgt spid="2175"/>
                                        </p:tgtEl>
                                        <p:attrNameLst>
                                          <p:attrName>ppt_y</p:attrName>
                                        </p:attrNameLst>
                                      </p:cBhvr>
                                      <p:tavLst>
                                        <p:tav tm="0">
                                          <p:val>
                                            <p:strVal val="#ppt_y"/>
                                          </p:val>
                                        </p:tav>
                                        <p:tav tm="100000">
                                          <p:val>
                                            <p:strVal val="#ppt_y"/>
                                          </p:val>
                                        </p:tav>
                                      </p:tavLst>
                                    </p:anim>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8" fill="hold" nodeType="clickEffect">
                                  <p:stCondLst>
                                    <p:cond delay="0"/>
                                  </p:stCondLst>
                                  <p:childTnLst>
                                    <p:set>
                                      <p:cBhvr>
                                        <p:cTn id="133" dur="1" fill="hold">
                                          <p:stCondLst>
                                            <p:cond delay="0"/>
                                          </p:stCondLst>
                                        </p:cTn>
                                        <p:tgtEl>
                                          <p:spTgt spid="17"/>
                                        </p:tgtEl>
                                        <p:attrNameLst>
                                          <p:attrName>style.visibility</p:attrName>
                                        </p:attrNameLst>
                                      </p:cBhvr>
                                      <p:to>
                                        <p:strVal val="visible"/>
                                      </p:to>
                                    </p:set>
                                    <p:animEffect transition="in" filter="wipe(left)">
                                      <p:cBhvr>
                                        <p:cTn id="134" dur="500"/>
                                        <p:tgtEl>
                                          <p:spTgt spid="17"/>
                                        </p:tgtEl>
                                      </p:cBhvr>
                                    </p:animEffect>
                                  </p:childTnLst>
                                  <p:subTnLst>
                                    <p:audio>
                                      <p:cMediaNode>
                                        <p:cTn display="0" masterRel="sameClick">
                                          <p:stCondLst>
                                            <p:cond evt="begin" delay="0">
                                              <p:tn val="132"/>
                                            </p:cond>
                                          </p:stCondLst>
                                          <p:endCondLst>
                                            <p:cond evt="onStopAudio" delay="0">
                                              <p:tgtEl>
                                                <p:sldTgt/>
                                              </p:tgtEl>
                                            </p:cond>
                                          </p:endCondLst>
                                        </p:cTn>
                                        <p:tgtEl>
                                          <p:sndTgt r:embed="rId2" name="LASER.WAV"/>
                                        </p:tgtEl>
                                      </p:cMediaNode>
                                    </p:audio>
                                  </p:subTnLst>
                                </p:cTn>
                              </p:par>
                            </p:childTnLst>
                          </p:cTn>
                        </p:par>
                      </p:childTnLst>
                    </p:cTn>
                  </p:par>
                  <p:par>
                    <p:cTn id="135" fill="hold" nodeType="clickPar">
                      <p:stCondLst>
                        <p:cond delay="indefinite"/>
                      </p:stCondLst>
                      <p:childTnLst>
                        <p:par>
                          <p:cTn id="136" fill="hold" nodeType="withGroup">
                            <p:stCondLst>
                              <p:cond delay="0"/>
                            </p:stCondLst>
                            <p:childTnLst>
                              <p:par>
                                <p:cTn id="137" presetID="15" presetClass="entr" presetSubtype="0" fill="hold" nodeType="clickEffect">
                                  <p:stCondLst>
                                    <p:cond delay="0"/>
                                  </p:stCondLst>
                                  <p:childTnLst>
                                    <p:set>
                                      <p:cBhvr>
                                        <p:cTn id="138" dur="1" fill="hold">
                                          <p:stCondLst>
                                            <p:cond delay="0"/>
                                          </p:stCondLst>
                                        </p:cTn>
                                        <p:tgtEl>
                                          <p:spTgt spid="16"/>
                                        </p:tgtEl>
                                        <p:attrNameLst>
                                          <p:attrName>style.visibility</p:attrName>
                                        </p:attrNameLst>
                                      </p:cBhvr>
                                      <p:to>
                                        <p:strVal val="visible"/>
                                      </p:to>
                                    </p:set>
                                    <p:anim calcmode="lin" valueType="num">
                                      <p:cBhvr>
                                        <p:cTn id="139" dur="1000" fill="hold"/>
                                        <p:tgtEl>
                                          <p:spTgt spid="16"/>
                                        </p:tgtEl>
                                        <p:attrNameLst>
                                          <p:attrName>ppt_w</p:attrName>
                                        </p:attrNameLst>
                                      </p:cBhvr>
                                      <p:tavLst>
                                        <p:tav tm="0">
                                          <p:val>
                                            <p:fltVal val="0"/>
                                          </p:val>
                                        </p:tav>
                                        <p:tav tm="100000">
                                          <p:val>
                                            <p:strVal val="#ppt_w"/>
                                          </p:val>
                                        </p:tav>
                                      </p:tavLst>
                                    </p:anim>
                                    <p:anim calcmode="lin" valueType="num">
                                      <p:cBhvr>
                                        <p:cTn id="140" dur="1000" fill="hold"/>
                                        <p:tgtEl>
                                          <p:spTgt spid="16"/>
                                        </p:tgtEl>
                                        <p:attrNameLst>
                                          <p:attrName>ppt_h</p:attrName>
                                        </p:attrNameLst>
                                      </p:cBhvr>
                                      <p:tavLst>
                                        <p:tav tm="0">
                                          <p:val>
                                            <p:fltVal val="0"/>
                                          </p:val>
                                        </p:tav>
                                        <p:tav tm="100000">
                                          <p:val>
                                            <p:strVal val="#ppt_h"/>
                                          </p:val>
                                        </p:tav>
                                      </p:tavLst>
                                    </p:anim>
                                    <p:anim calcmode="lin" valueType="num">
                                      <p:cBhvr>
                                        <p:cTn id="141"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142"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 presetClass="entr" presetSubtype="4" fill="hold" nodeType="clickEffect">
                                  <p:stCondLst>
                                    <p:cond delay="0"/>
                                  </p:stCondLst>
                                  <p:childTnLst>
                                    <p:set>
                                      <p:cBhvr>
                                        <p:cTn id="146" dur="1" fill="hold">
                                          <p:stCondLst>
                                            <p:cond delay="0"/>
                                          </p:stCondLst>
                                        </p:cTn>
                                        <p:tgtEl>
                                          <p:spTgt spid="14"/>
                                        </p:tgtEl>
                                        <p:attrNameLst>
                                          <p:attrName>style.visibility</p:attrName>
                                        </p:attrNameLst>
                                      </p:cBhvr>
                                      <p:to>
                                        <p:strVal val="visible"/>
                                      </p:to>
                                    </p:set>
                                    <p:anim calcmode="lin" valueType="num">
                                      <p:cBhvr additive="base">
                                        <p:cTn id="147" dur="500" fill="hold"/>
                                        <p:tgtEl>
                                          <p:spTgt spid="14"/>
                                        </p:tgtEl>
                                        <p:attrNameLst>
                                          <p:attrName>ppt_x</p:attrName>
                                        </p:attrNameLst>
                                      </p:cBhvr>
                                      <p:tavLst>
                                        <p:tav tm="0">
                                          <p:val>
                                            <p:strVal val="#ppt_x"/>
                                          </p:val>
                                        </p:tav>
                                        <p:tav tm="100000">
                                          <p:val>
                                            <p:strVal val="#ppt_x"/>
                                          </p:val>
                                        </p:tav>
                                      </p:tavLst>
                                    </p:anim>
                                    <p:anim calcmode="lin" valueType="num">
                                      <p:cBhvr additive="base">
                                        <p:cTn id="14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 presetClass="entr" presetSubtype="8" fill="hold" grpId="0" nodeType="clickEffect">
                                  <p:stCondLst>
                                    <p:cond delay="0"/>
                                  </p:stCondLst>
                                  <p:childTnLst>
                                    <p:set>
                                      <p:cBhvr>
                                        <p:cTn id="152" dur="1" fill="hold">
                                          <p:stCondLst>
                                            <p:cond delay="0"/>
                                          </p:stCondLst>
                                        </p:cTn>
                                        <p:tgtEl>
                                          <p:spTgt spid="2176"/>
                                        </p:tgtEl>
                                        <p:attrNameLst>
                                          <p:attrName>style.visibility</p:attrName>
                                        </p:attrNameLst>
                                      </p:cBhvr>
                                      <p:to>
                                        <p:strVal val="visible"/>
                                      </p:to>
                                    </p:set>
                                    <p:anim calcmode="lin" valueType="num">
                                      <p:cBhvr additive="base">
                                        <p:cTn id="153" dur="500" fill="hold"/>
                                        <p:tgtEl>
                                          <p:spTgt spid="2176"/>
                                        </p:tgtEl>
                                        <p:attrNameLst>
                                          <p:attrName>ppt_x</p:attrName>
                                        </p:attrNameLst>
                                      </p:cBhvr>
                                      <p:tavLst>
                                        <p:tav tm="0">
                                          <p:val>
                                            <p:strVal val="0-#ppt_w/2"/>
                                          </p:val>
                                        </p:tav>
                                        <p:tav tm="100000">
                                          <p:val>
                                            <p:strVal val="#ppt_x"/>
                                          </p:val>
                                        </p:tav>
                                      </p:tavLst>
                                    </p:anim>
                                    <p:anim calcmode="lin" valueType="num">
                                      <p:cBhvr additive="base">
                                        <p:cTn id="154" dur="500" fill="hold"/>
                                        <p:tgtEl>
                                          <p:spTgt spid="21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 grpId="0" autoUpdateAnimBg="0"/>
      <p:bldP spid="2110" grpId="0" autoUpdateAnimBg="0"/>
      <p:bldP spid="2112" grpId="0" autoUpdateAnimBg="0"/>
      <p:bldP spid="2120" grpId="0" animBg="1"/>
      <p:bldP spid="2123" grpId="0" animBg="1"/>
      <p:bldP spid="2134" grpId="0" autoUpdateAnimBg="0"/>
      <p:bldP spid="2140" grpId="0" animBg="1" autoUpdateAnimBg="0"/>
      <p:bldP spid="2145" grpId="0" animBg="1" autoUpdateAnimBg="0"/>
      <p:bldP spid="2149" grpId="0" animBg="1" autoUpdateAnimBg="0"/>
      <p:bldP spid="2174" grpId="0" animBg="1" autoUpdateAnimBg="0"/>
      <p:bldP spid="2175" grpId="0" animBg="1" autoUpdateAnimBg="0"/>
      <p:bldP spid="217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5863" y="1000125"/>
            <a:ext cx="3122009" cy="1077218"/>
          </a:xfrm>
          <a:prstGeom prst="rect">
            <a:avLst/>
          </a:prstGeom>
          <a:noFill/>
        </p:spPr>
        <p:txBody>
          <a:bodyPr wrap="none" rtlCol="0">
            <a:spAutoFit/>
          </a:bodyPr>
          <a:lstStyle/>
          <a:p>
            <a:r>
              <a:rPr lang="en-GB" sz="3200" dirty="0" smtClean="0"/>
              <a:t>Between B and C:</a:t>
            </a:r>
          </a:p>
          <a:p>
            <a:endParaRPr lang="en-US" sz="3200" dirty="0"/>
          </a:p>
        </p:txBody>
      </p:sp>
      <p:sp>
        <p:nvSpPr>
          <p:cNvPr id="3" name="TextBox 2"/>
          <p:cNvSpPr txBox="1"/>
          <p:nvPr/>
        </p:nvSpPr>
        <p:spPr>
          <a:xfrm>
            <a:off x="425189" y="1885950"/>
            <a:ext cx="11766811" cy="1077218"/>
          </a:xfrm>
          <a:prstGeom prst="rect">
            <a:avLst/>
          </a:prstGeom>
          <a:noFill/>
        </p:spPr>
        <p:txBody>
          <a:bodyPr wrap="none" rtlCol="0">
            <a:spAutoFit/>
          </a:bodyPr>
          <a:lstStyle/>
          <a:p>
            <a:r>
              <a:rPr lang="en-GB" sz="3200" dirty="0" smtClean="0"/>
              <a:t>The temperature is not rising and so the average kinetic energy of the</a:t>
            </a:r>
          </a:p>
          <a:p>
            <a:r>
              <a:rPr lang="en-GB" sz="3200" dirty="0"/>
              <a:t>p</a:t>
            </a:r>
            <a:r>
              <a:rPr lang="en-GB" sz="3200" dirty="0" smtClean="0"/>
              <a:t>articles is not changing.</a:t>
            </a:r>
            <a:endParaRPr lang="en-US" sz="3200" dirty="0"/>
          </a:p>
        </p:txBody>
      </p:sp>
      <p:sp>
        <p:nvSpPr>
          <p:cNvPr id="4" name="TextBox 3"/>
          <p:cNvSpPr txBox="1"/>
          <p:nvPr/>
        </p:nvSpPr>
        <p:spPr>
          <a:xfrm>
            <a:off x="571500" y="3614738"/>
            <a:ext cx="11278985" cy="1077218"/>
          </a:xfrm>
          <a:prstGeom prst="rect">
            <a:avLst/>
          </a:prstGeom>
          <a:noFill/>
        </p:spPr>
        <p:txBody>
          <a:bodyPr wrap="none" rtlCol="0">
            <a:spAutoFit/>
          </a:bodyPr>
          <a:lstStyle/>
          <a:p>
            <a:r>
              <a:rPr lang="en-GB" sz="3200" dirty="0" smtClean="0"/>
              <a:t>The energy supplied is used to increase the potential energy of the</a:t>
            </a:r>
          </a:p>
          <a:p>
            <a:r>
              <a:rPr lang="en-GB" sz="3200" dirty="0"/>
              <a:t>s</a:t>
            </a:r>
            <a:r>
              <a:rPr lang="en-GB" sz="3200" dirty="0" smtClean="0"/>
              <a:t>ystem.</a:t>
            </a:r>
            <a:endParaRPr lang="en-US" sz="3200" dirty="0"/>
          </a:p>
        </p:txBody>
      </p:sp>
      <p:sp>
        <p:nvSpPr>
          <p:cNvPr id="5" name="TextBox 4"/>
          <p:cNvSpPr txBox="1"/>
          <p:nvPr/>
        </p:nvSpPr>
        <p:spPr>
          <a:xfrm>
            <a:off x="685800" y="5300663"/>
            <a:ext cx="10929082" cy="1077218"/>
          </a:xfrm>
          <a:prstGeom prst="rect">
            <a:avLst/>
          </a:prstGeom>
          <a:noFill/>
        </p:spPr>
        <p:txBody>
          <a:bodyPr wrap="none" rtlCol="0">
            <a:spAutoFit/>
          </a:bodyPr>
          <a:lstStyle/>
          <a:p>
            <a:r>
              <a:rPr lang="en-GB" sz="3200" dirty="0" smtClean="0"/>
              <a:t>The attractive forces between the particles are weakened and so</a:t>
            </a:r>
          </a:p>
          <a:p>
            <a:r>
              <a:rPr lang="en-GB" sz="3200" dirty="0"/>
              <a:t>t</a:t>
            </a:r>
            <a:r>
              <a:rPr lang="en-GB" sz="3200" dirty="0" smtClean="0"/>
              <a:t>he particles can now slide over each other.</a:t>
            </a:r>
            <a:endParaRPr lang="en-US" sz="3200" dirty="0"/>
          </a:p>
        </p:txBody>
      </p:sp>
      <p:sp>
        <p:nvSpPr>
          <p:cNvPr id="6" name="TextBox 5"/>
          <p:cNvSpPr txBox="1"/>
          <p:nvPr/>
        </p:nvSpPr>
        <p:spPr>
          <a:xfrm>
            <a:off x="4714875" y="1000125"/>
            <a:ext cx="4188391" cy="584775"/>
          </a:xfrm>
          <a:prstGeom prst="rect">
            <a:avLst/>
          </a:prstGeom>
          <a:noFill/>
        </p:spPr>
        <p:txBody>
          <a:bodyPr wrap="none" rtlCol="0">
            <a:spAutoFit/>
          </a:bodyPr>
          <a:lstStyle/>
          <a:p>
            <a:r>
              <a:rPr lang="en-GB" sz="3200" dirty="0" smtClean="0"/>
              <a:t>This is the melting point</a:t>
            </a:r>
            <a:endParaRPr lang="en-US" sz="3200" dirty="0"/>
          </a:p>
        </p:txBody>
      </p:sp>
    </p:spTree>
    <p:extLst>
      <p:ext uri="{BB962C8B-B14F-4D97-AF65-F5344CB8AC3E}">
        <p14:creationId xmlns:p14="http://schemas.microsoft.com/office/powerpoint/2010/main" val="343732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4388" y="885825"/>
            <a:ext cx="3152466" cy="584775"/>
          </a:xfrm>
          <a:prstGeom prst="rect">
            <a:avLst/>
          </a:prstGeom>
          <a:noFill/>
        </p:spPr>
        <p:txBody>
          <a:bodyPr wrap="none" rtlCol="0">
            <a:spAutoFit/>
          </a:bodyPr>
          <a:lstStyle/>
          <a:p>
            <a:r>
              <a:rPr lang="en-GB" sz="3200" dirty="0" smtClean="0"/>
              <a:t>Between C and D:</a:t>
            </a:r>
            <a:endParaRPr lang="en-US" sz="3200" dirty="0"/>
          </a:p>
        </p:txBody>
      </p:sp>
      <p:sp>
        <p:nvSpPr>
          <p:cNvPr id="3" name="TextBox 2"/>
          <p:cNvSpPr txBox="1"/>
          <p:nvPr/>
        </p:nvSpPr>
        <p:spPr>
          <a:xfrm>
            <a:off x="442913" y="3286125"/>
            <a:ext cx="10810011" cy="1077218"/>
          </a:xfrm>
          <a:prstGeom prst="rect">
            <a:avLst/>
          </a:prstGeom>
          <a:noFill/>
        </p:spPr>
        <p:txBody>
          <a:bodyPr wrap="none" rtlCol="0">
            <a:spAutoFit/>
          </a:bodyPr>
          <a:lstStyle/>
          <a:p>
            <a:r>
              <a:rPr lang="en-GB" sz="3200" dirty="0" smtClean="0"/>
              <a:t>The temperature is rising which means that the energy supplied</a:t>
            </a:r>
          </a:p>
          <a:p>
            <a:r>
              <a:rPr lang="en-GB" sz="3200" dirty="0"/>
              <a:t>i</a:t>
            </a:r>
            <a:r>
              <a:rPr lang="en-GB" sz="3200" dirty="0" smtClean="0"/>
              <a:t>s increasing the average kinetic energy of the particles.</a:t>
            </a:r>
            <a:endParaRPr lang="en-US" sz="3200" dirty="0"/>
          </a:p>
        </p:txBody>
      </p:sp>
      <p:sp>
        <p:nvSpPr>
          <p:cNvPr id="4" name="TextBox 3"/>
          <p:cNvSpPr txBox="1"/>
          <p:nvPr/>
        </p:nvSpPr>
        <p:spPr>
          <a:xfrm>
            <a:off x="614363" y="2071688"/>
            <a:ext cx="5153590" cy="584775"/>
          </a:xfrm>
          <a:prstGeom prst="rect">
            <a:avLst/>
          </a:prstGeom>
          <a:noFill/>
        </p:spPr>
        <p:txBody>
          <a:bodyPr wrap="none" rtlCol="0">
            <a:spAutoFit/>
          </a:bodyPr>
          <a:lstStyle/>
          <a:p>
            <a:r>
              <a:rPr lang="en-GB" sz="3200" dirty="0" smtClean="0"/>
              <a:t>The substance is now a liquid.</a:t>
            </a:r>
            <a:endParaRPr lang="en-US" sz="3200" dirty="0"/>
          </a:p>
        </p:txBody>
      </p:sp>
      <p:sp>
        <p:nvSpPr>
          <p:cNvPr id="5" name="TextBox 4"/>
          <p:cNvSpPr txBox="1"/>
          <p:nvPr/>
        </p:nvSpPr>
        <p:spPr>
          <a:xfrm>
            <a:off x="414338" y="4972050"/>
            <a:ext cx="11803488" cy="1077218"/>
          </a:xfrm>
          <a:prstGeom prst="rect">
            <a:avLst/>
          </a:prstGeom>
          <a:noFill/>
        </p:spPr>
        <p:txBody>
          <a:bodyPr wrap="none" rtlCol="0">
            <a:spAutoFit/>
          </a:bodyPr>
          <a:lstStyle/>
          <a:p>
            <a:r>
              <a:rPr lang="en-GB" sz="3200" dirty="0" smtClean="0"/>
              <a:t>As the temperature of the liquid rises more particles will have enough</a:t>
            </a:r>
          </a:p>
          <a:p>
            <a:r>
              <a:rPr lang="en-GB" sz="3200" dirty="0"/>
              <a:t>e</a:t>
            </a:r>
            <a:r>
              <a:rPr lang="en-GB" sz="3200" dirty="0" smtClean="0"/>
              <a:t>nergy to leave the surface.-this is evaporation</a:t>
            </a:r>
            <a:endParaRPr lang="en-US" sz="3200" dirty="0"/>
          </a:p>
        </p:txBody>
      </p:sp>
    </p:spTree>
    <p:extLst>
      <p:ext uri="{BB962C8B-B14F-4D97-AF65-F5344CB8AC3E}">
        <p14:creationId xmlns:p14="http://schemas.microsoft.com/office/powerpoint/2010/main" val="364515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7213" y="885825"/>
            <a:ext cx="11528797" cy="4770537"/>
          </a:xfrm>
          <a:prstGeom prst="rect">
            <a:avLst/>
          </a:prstGeom>
          <a:noFill/>
        </p:spPr>
        <p:txBody>
          <a:bodyPr wrap="none" rtlCol="0">
            <a:spAutoFit/>
          </a:bodyPr>
          <a:lstStyle/>
          <a:p>
            <a:r>
              <a:rPr lang="en-GB" sz="2400" dirty="0" smtClean="0"/>
              <a:t>Objectives</a:t>
            </a:r>
          </a:p>
          <a:p>
            <a:pPr marL="457200" indent="-457200">
              <a:buFont typeface="Arial" panose="020B0604020202020204" pitchFamily="34" charset="0"/>
              <a:buChar char="•"/>
            </a:pPr>
            <a:r>
              <a:rPr lang="en-GB" sz="2800" dirty="0" smtClean="0"/>
              <a:t>To understand the difference between heat energy and temperature</a:t>
            </a:r>
          </a:p>
          <a:p>
            <a:pPr marL="457200" indent="-457200">
              <a:buFont typeface="Arial" panose="020B0604020202020204" pitchFamily="34" charset="0"/>
              <a:buChar char="•"/>
            </a:pPr>
            <a:r>
              <a:rPr lang="en-GB" sz="2800" dirty="0" smtClean="0"/>
              <a:t>To appreciate that the internal energy of an object is the sum of the kinetic</a:t>
            </a:r>
          </a:p>
          <a:p>
            <a:r>
              <a:rPr lang="en-GB" sz="2800" dirty="0"/>
              <a:t>a</a:t>
            </a:r>
            <a:r>
              <a:rPr lang="en-GB" sz="2800" dirty="0" smtClean="0"/>
              <a:t>nd potential energies of the particles</a:t>
            </a:r>
          </a:p>
          <a:p>
            <a:pPr marL="457200" indent="-457200">
              <a:buFont typeface="Arial" panose="020B0604020202020204" pitchFamily="34" charset="0"/>
              <a:buChar char="•"/>
            </a:pPr>
            <a:r>
              <a:rPr lang="en-GB" sz="2800" dirty="0" smtClean="0"/>
              <a:t>To be able to explain what happens when a solid is heated up to its boiling</a:t>
            </a:r>
          </a:p>
          <a:p>
            <a:r>
              <a:rPr lang="en-GB" sz="2800" dirty="0"/>
              <a:t>p</a:t>
            </a:r>
            <a:r>
              <a:rPr lang="en-GB" sz="2800" dirty="0" smtClean="0"/>
              <a:t>oint</a:t>
            </a:r>
          </a:p>
          <a:p>
            <a:pPr marL="457200" indent="-457200">
              <a:buFont typeface="Arial" panose="020B0604020202020204" pitchFamily="34" charset="0"/>
              <a:buChar char="•"/>
            </a:pPr>
            <a:r>
              <a:rPr lang="en-GB" sz="2800" dirty="0" smtClean="0"/>
              <a:t>To be able to explain how the melting point of a material depends on the</a:t>
            </a:r>
          </a:p>
          <a:p>
            <a:r>
              <a:rPr lang="en-GB" sz="2800" dirty="0"/>
              <a:t>f</a:t>
            </a:r>
            <a:r>
              <a:rPr lang="en-GB" sz="2800" smtClean="0"/>
              <a:t>orces </a:t>
            </a:r>
            <a:r>
              <a:rPr lang="en-GB" sz="2800" dirty="0" smtClean="0"/>
              <a:t>between the particles</a:t>
            </a:r>
          </a:p>
          <a:p>
            <a:pPr marL="457200" indent="-457200">
              <a:buFont typeface="Arial" panose="020B0604020202020204" pitchFamily="34" charset="0"/>
              <a:buChar char="•"/>
            </a:pPr>
            <a:endParaRPr lang="en-GB" sz="2800" dirty="0" smtClean="0"/>
          </a:p>
          <a:p>
            <a:pPr marL="457200" indent="-457200">
              <a:buFont typeface="Arial" panose="020B0604020202020204" pitchFamily="34" charset="0"/>
              <a:buChar char="•"/>
            </a:pPr>
            <a:endParaRPr lang="en-GB" sz="2800" dirty="0" smtClean="0"/>
          </a:p>
          <a:p>
            <a:endParaRPr lang="en-US" sz="2800" dirty="0"/>
          </a:p>
        </p:txBody>
      </p:sp>
    </p:spTree>
    <p:extLst>
      <p:ext uri="{BB962C8B-B14F-4D97-AF65-F5344CB8AC3E}">
        <p14:creationId xmlns:p14="http://schemas.microsoft.com/office/powerpoint/2010/main" val="1790520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28700" y="1014413"/>
            <a:ext cx="6533199" cy="584775"/>
          </a:xfrm>
          <a:prstGeom prst="rect">
            <a:avLst/>
          </a:prstGeom>
          <a:noFill/>
        </p:spPr>
        <p:txBody>
          <a:bodyPr wrap="none" rtlCol="0">
            <a:spAutoFit/>
          </a:bodyPr>
          <a:lstStyle/>
          <a:p>
            <a:r>
              <a:rPr lang="en-GB" sz="3200" dirty="0" smtClean="0"/>
              <a:t>Between D and E:  The liquid is boiling</a:t>
            </a:r>
            <a:endParaRPr lang="en-US" sz="3200" dirty="0"/>
          </a:p>
        </p:txBody>
      </p:sp>
      <p:sp>
        <p:nvSpPr>
          <p:cNvPr id="4" name="TextBox 3"/>
          <p:cNvSpPr txBox="1"/>
          <p:nvPr/>
        </p:nvSpPr>
        <p:spPr>
          <a:xfrm>
            <a:off x="1157288" y="2100263"/>
            <a:ext cx="10740889" cy="1077218"/>
          </a:xfrm>
          <a:prstGeom prst="rect">
            <a:avLst/>
          </a:prstGeom>
          <a:noFill/>
        </p:spPr>
        <p:txBody>
          <a:bodyPr wrap="none" rtlCol="0">
            <a:spAutoFit/>
          </a:bodyPr>
          <a:lstStyle/>
          <a:p>
            <a:r>
              <a:rPr lang="en-GB" sz="3200" dirty="0" smtClean="0"/>
              <a:t>The temperature is not rising. The average kinetic energy of the</a:t>
            </a:r>
          </a:p>
          <a:p>
            <a:r>
              <a:rPr lang="en-GB" sz="3200" dirty="0"/>
              <a:t>p</a:t>
            </a:r>
            <a:r>
              <a:rPr lang="en-GB" sz="3200" dirty="0" smtClean="0"/>
              <a:t>articles is not increasing.</a:t>
            </a:r>
            <a:endParaRPr lang="en-US" sz="3200" dirty="0"/>
          </a:p>
        </p:txBody>
      </p:sp>
      <p:sp>
        <p:nvSpPr>
          <p:cNvPr id="5" name="TextBox 4"/>
          <p:cNvSpPr txBox="1"/>
          <p:nvPr/>
        </p:nvSpPr>
        <p:spPr>
          <a:xfrm>
            <a:off x="914400" y="3700463"/>
            <a:ext cx="10435036" cy="1077218"/>
          </a:xfrm>
          <a:prstGeom prst="rect">
            <a:avLst/>
          </a:prstGeom>
          <a:noFill/>
        </p:spPr>
        <p:txBody>
          <a:bodyPr wrap="none" rtlCol="0">
            <a:spAutoFit/>
          </a:bodyPr>
          <a:lstStyle/>
          <a:p>
            <a:r>
              <a:rPr lang="en-GB" sz="3200" dirty="0" smtClean="0"/>
              <a:t>All the energy supplied is being used to increase the potential</a:t>
            </a:r>
          </a:p>
          <a:p>
            <a:r>
              <a:rPr lang="en-GB" sz="3200" dirty="0"/>
              <a:t>e</a:t>
            </a:r>
            <a:r>
              <a:rPr lang="en-GB" sz="3200" dirty="0" smtClean="0"/>
              <a:t>nergy of the system.</a:t>
            </a:r>
            <a:endParaRPr lang="en-US" sz="3200" dirty="0"/>
          </a:p>
        </p:txBody>
      </p:sp>
      <p:sp>
        <p:nvSpPr>
          <p:cNvPr id="6" name="TextBox 5"/>
          <p:cNvSpPr txBox="1"/>
          <p:nvPr/>
        </p:nvSpPr>
        <p:spPr>
          <a:xfrm>
            <a:off x="498805" y="5278756"/>
            <a:ext cx="11266226" cy="584775"/>
          </a:xfrm>
          <a:prstGeom prst="rect">
            <a:avLst/>
          </a:prstGeom>
          <a:noFill/>
        </p:spPr>
        <p:txBody>
          <a:bodyPr wrap="none" rtlCol="0">
            <a:spAutoFit/>
          </a:bodyPr>
          <a:lstStyle/>
          <a:p>
            <a:r>
              <a:rPr lang="en-GB" sz="3200" dirty="0" smtClean="0"/>
              <a:t>The energy is being used to break the bonds between the particles</a:t>
            </a:r>
            <a:endParaRPr lang="en-US" sz="3200" dirty="0"/>
          </a:p>
        </p:txBody>
      </p:sp>
    </p:spTree>
    <p:extLst>
      <p:ext uri="{BB962C8B-B14F-4D97-AF65-F5344CB8AC3E}">
        <p14:creationId xmlns:p14="http://schemas.microsoft.com/office/powerpoint/2010/main" val="110769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2950" y="1328738"/>
            <a:ext cx="7629525" cy="584775"/>
          </a:xfrm>
          <a:prstGeom prst="rect">
            <a:avLst/>
          </a:prstGeom>
          <a:noFill/>
        </p:spPr>
        <p:txBody>
          <a:bodyPr wrap="square" rtlCol="0">
            <a:spAutoFit/>
          </a:bodyPr>
          <a:lstStyle/>
          <a:p>
            <a:r>
              <a:rPr lang="en-GB" sz="3200" dirty="0" smtClean="0"/>
              <a:t>Between E and F: the substance is now a gas</a:t>
            </a:r>
            <a:endParaRPr lang="en-US" sz="3200" dirty="0"/>
          </a:p>
        </p:txBody>
      </p:sp>
      <p:sp>
        <p:nvSpPr>
          <p:cNvPr id="3" name="TextBox 2"/>
          <p:cNvSpPr txBox="1"/>
          <p:nvPr/>
        </p:nvSpPr>
        <p:spPr>
          <a:xfrm>
            <a:off x="842963" y="2557463"/>
            <a:ext cx="9890721" cy="1077218"/>
          </a:xfrm>
          <a:prstGeom prst="rect">
            <a:avLst/>
          </a:prstGeom>
          <a:noFill/>
        </p:spPr>
        <p:txBody>
          <a:bodyPr wrap="none" rtlCol="0">
            <a:spAutoFit/>
          </a:bodyPr>
          <a:lstStyle/>
          <a:p>
            <a:r>
              <a:rPr lang="en-GB" sz="3200" dirty="0" smtClean="0"/>
              <a:t>The temperature of the gas is rising, so the average kinetic</a:t>
            </a:r>
          </a:p>
          <a:p>
            <a:r>
              <a:rPr lang="en-GB" sz="3200" dirty="0"/>
              <a:t>e</a:t>
            </a:r>
            <a:r>
              <a:rPr lang="en-GB" sz="3200" dirty="0" smtClean="0"/>
              <a:t>nergy of the particles in the gas is increasing.</a:t>
            </a:r>
            <a:endParaRPr lang="en-US" sz="3200" dirty="0"/>
          </a:p>
        </p:txBody>
      </p:sp>
    </p:spTree>
    <p:extLst>
      <p:ext uri="{BB962C8B-B14F-4D97-AF65-F5344CB8AC3E}">
        <p14:creationId xmlns:p14="http://schemas.microsoft.com/office/powerpoint/2010/main" val="277229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3592" y="1052737"/>
            <a:ext cx="7214860" cy="2246769"/>
          </a:xfrm>
          <a:prstGeom prst="rect">
            <a:avLst/>
          </a:prstGeom>
          <a:noFill/>
        </p:spPr>
        <p:txBody>
          <a:bodyPr wrap="none" rtlCol="0">
            <a:spAutoFit/>
          </a:bodyPr>
          <a:lstStyle/>
          <a:p>
            <a:r>
              <a:rPr lang="en-GB" sz="2800" dirty="0"/>
              <a:t>If we need energy to change a solid into a liquid,</a:t>
            </a:r>
          </a:p>
          <a:p>
            <a:endParaRPr lang="en-GB" sz="2800" dirty="0"/>
          </a:p>
          <a:p>
            <a:r>
              <a:rPr lang="en-GB" sz="2800" dirty="0"/>
              <a:t>what do you think happens when a liquid turns</a:t>
            </a:r>
          </a:p>
          <a:p>
            <a:endParaRPr lang="en-GB" sz="2800" dirty="0"/>
          </a:p>
          <a:p>
            <a:r>
              <a:rPr lang="en-GB" sz="2800" dirty="0"/>
              <a:t>b</a:t>
            </a:r>
            <a:r>
              <a:rPr lang="en-GB" sz="2800"/>
              <a:t>ack </a:t>
            </a:r>
            <a:r>
              <a:rPr lang="en-GB" sz="2800" dirty="0"/>
              <a:t>into a solid?</a:t>
            </a:r>
          </a:p>
        </p:txBody>
      </p:sp>
    </p:spTree>
    <p:extLst>
      <p:ext uri="{BB962C8B-B14F-4D97-AF65-F5344CB8AC3E}">
        <p14:creationId xmlns:p14="http://schemas.microsoft.com/office/powerpoint/2010/main" val="1952437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kentchemistry.com/images/links/matter/salolC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912" y="895350"/>
            <a:ext cx="8345488" cy="558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6636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02633873"/>
              </p:ext>
            </p:extLst>
          </p:nvPr>
        </p:nvGraphicFramePr>
        <p:xfrm>
          <a:off x="257178" y="727546"/>
          <a:ext cx="11215683" cy="5658960"/>
        </p:xfrm>
        <a:graphic>
          <a:graphicData uri="http://schemas.openxmlformats.org/drawingml/2006/table">
            <a:tbl>
              <a:tblPr/>
              <a:tblGrid>
                <a:gridCol w="1246187"/>
                <a:gridCol w="1246187"/>
                <a:gridCol w="1246187"/>
                <a:gridCol w="1246187"/>
                <a:gridCol w="1246187"/>
                <a:gridCol w="1246187"/>
                <a:gridCol w="1246187"/>
                <a:gridCol w="1246187"/>
                <a:gridCol w="1246187"/>
              </a:tblGrid>
              <a:tr h="998640">
                <a:tc>
                  <a:txBody>
                    <a:bodyPr/>
                    <a:lstStyle/>
                    <a:p>
                      <a:r>
                        <a:rPr lang="en-US" sz="1700" i="1" dirty="0"/>
                        <a:t>Name</a:t>
                      </a:r>
                      <a:endParaRPr lang="en-US" sz="1700" dirty="0"/>
                    </a:p>
                  </a:txBody>
                  <a:tcPr marL="0" marR="0" marT="0" marB="0" anchor="b">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i="1"/>
                        <a:t>Molecular</a:t>
                      </a:r>
                      <a:br>
                        <a:rPr lang="en-US" sz="1700" i="1"/>
                      </a:br>
                      <a:r>
                        <a:rPr lang="en-US" sz="1700" i="1"/>
                        <a:t>Formula</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i="1"/>
                        <a:t>Melting</a:t>
                      </a:r>
                      <a:br>
                        <a:rPr lang="en-US" sz="1700" i="1"/>
                      </a:br>
                      <a:r>
                        <a:rPr lang="en-US" sz="1700" i="1"/>
                        <a:t>Point </a:t>
                      </a:r>
                      <a:br>
                        <a:rPr lang="en-US" sz="1700" i="1"/>
                      </a:br>
                      <a:r>
                        <a:rPr lang="en-US" sz="1700" i="1"/>
                        <a:t>(</a:t>
                      </a:r>
                      <a:r>
                        <a:rPr lang="en-US" sz="1700" i="1" baseline="30000"/>
                        <a:t>o</a:t>
                      </a:r>
                      <a:r>
                        <a:rPr lang="en-US" sz="1700" i="1"/>
                        <a:t>C)</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i="1"/>
                        <a:t>Boiling</a:t>
                      </a:r>
                      <a:br>
                        <a:rPr lang="en-US" sz="1700" i="1"/>
                      </a:br>
                      <a:r>
                        <a:rPr lang="en-US" sz="1700" i="1"/>
                        <a:t>Point </a:t>
                      </a:r>
                      <a:br>
                        <a:rPr lang="en-US" sz="1700" i="1"/>
                      </a:br>
                      <a:r>
                        <a:rPr lang="en-US" sz="1700" i="1"/>
                        <a:t>(</a:t>
                      </a:r>
                      <a:r>
                        <a:rPr lang="en-US" sz="1700" i="1" baseline="30000"/>
                        <a:t>o</a:t>
                      </a:r>
                      <a:r>
                        <a:rPr lang="en-US" sz="1700" i="1"/>
                        <a:t>C)</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i="1" dirty="0"/>
                        <a:t>State</a:t>
                      </a:r>
                      <a:r>
                        <a:rPr lang="en-US" sz="1700" dirty="0"/>
                        <a:t> </a:t>
                      </a:r>
                      <a:r>
                        <a:rPr lang="en-US" sz="1700" i="1" dirty="0"/>
                        <a:t>at</a:t>
                      </a:r>
                      <a:br>
                        <a:rPr lang="en-US" sz="1700" i="1" dirty="0"/>
                      </a:br>
                      <a:r>
                        <a:rPr lang="en-US" sz="1700" i="1" dirty="0"/>
                        <a:t>25</a:t>
                      </a:r>
                      <a:r>
                        <a:rPr lang="en-US" sz="1700" i="1" baseline="30000" dirty="0"/>
                        <a:t>o</a:t>
                      </a:r>
                      <a:r>
                        <a:rPr lang="en-US" sz="1700" i="1" dirty="0"/>
                        <a:t>C</a:t>
                      </a:r>
                      <a:endParaRPr lang="en-US" sz="1700" dirty="0"/>
                    </a:p>
                  </a:txBody>
                  <a:tcPr marL="0" marR="0" marT="0" marB="0" anchor="ctr">
                    <a:lnL>
                      <a:noFill/>
                    </a:lnL>
                    <a:lnR>
                      <a:noFill/>
                    </a:lnR>
                    <a:lnT>
                      <a:noFill/>
                    </a:lnT>
                    <a:lnB>
                      <a:noFill/>
                    </a:lnB>
                  </a:tcPr>
                </a:tc>
              </a:tr>
              <a:tr h="332880">
                <a:tc>
                  <a:txBody>
                    <a:bodyPr/>
                    <a:lstStyle/>
                    <a:p>
                      <a:r>
                        <a:rPr lang="en-US" sz="1700"/>
                        <a:t>methane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CH</a:t>
                      </a:r>
                      <a:r>
                        <a:rPr lang="en-US" sz="1700" baseline="-25000"/>
                        <a:t>4</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-183</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-164</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gas</a:t>
                      </a:r>
                    </a:p>
                  </a:txBody>
                  <a:tcPr marL="0" marR="0" marT="0" marB="0" anchor="ctr">
                    <a:lnL>
                      <a:noFill/>
                    </a:lnL>
                    <a:lnR>
                      <a:noFill/>
                    </a:lnR>
                    <a:lnT>
                      <a:noFill/>
                    </a:lnT>
                    <a:lnB>
                      <a:noFill/>
                    </a:lnB>
                  </a:tcPr>
                </a:tc>
              </a:tr>
              <a:tr h="332880">
                <a:tc>
                  <a:txBody>
                    <a:bodyPr/>
                    <a:lstStyle/>
                    <a:p>
                      <a:r>
                        <a:rPr lang="en-US" sz="1700"/>
                        <a:t>ethane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2</a:t>
                      </a:r>
                      <a:r>
                        <a:rPr lang="en-US" sz="1700"/>
                        <a:t>H</a:t>
                      </a:r>
                      <a:r>
                        <a:rPr lang="en-US" sz="1700" baseline="-25000"/>
                        <a:t>6</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-183</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-89</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propane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3</a:t>
                      </a:r>
                      <a:r>
                        <a:rPr lang="en-US" sz="1700"/>
                        <a:t>H</a:t>
                      </a:r>
                      <a:r>
                        <a:rPr lang="en-US" sz="1700" baseline="-25000"/>
                        <a:t>8</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-190</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-42</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butane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4</a:t>
                      </a:r>
                      <a:r>
                        <a:rPr lang="en-US" sz="1700"/>
                        <a:t>H</a:t>
                      </a:r>
                      <a:r>
                        <a:rPr lang="en-US" sz="1700" baseline="-25000"/>
                        <a:t>10</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-138</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-0.5</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pentane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5</a:t>
                      </a:r>
                      <a:r>
                        <a:rPr lang="en-US" sz="1700"/>
                        <a:t>H</a:t>
                      </a:r>
                      <a:r>
                        <a:rPr lang="en-US" sz="1700" baseline="-25000"/>
                        <a:t>12</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-130</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36</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hexane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6</a:t>
                      </a:r>
                      <a:r>
                        <a:rPr lang="en-US" sz="1700"/>
                        <a:t>H</a:t>
                      </a:r>
                      <a:r>
                        <a:rPr lang="en-US" sz="1700" baseline="-25000"/>
                        <a:t>14</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-95</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69</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heptane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7</a:t>
                      </a:r>
                      <a:r>
                        <a:rPr lang="en-US" sz="1700"/>
                        <a:t>H</a:t>
                      </a:r>
                      <a:r>
                        <a:rPr lang="en-US" sz="1700" baseline="-25000"/>
                        <a:t>16</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-91</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98</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octane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8</a:t>
                      </a:r>
                      <a:r>
                        <a:rPr lang="en-US" sz="1700"/>
                        <a:t>H</a:t>
                      </a:r>
                      <a:r>
                        <a:rPr lang="en-US" sz="1700" baseline="-25000"/>
                        <a:t>18</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-57</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125</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nonane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9</a:t>
                      </a:r>
                      <a:r>
                        <a:rPr lang="en-US" sz="1700"/>
                        <a:t>H</a:t>
                      </a:r>
                      <a:r>
                        <a:rPr lang="en-US" sz="1700" baseline="-25000"/>
                        <a:t>20</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-51</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151</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liquid</a:t>
                      </a:r>
                    </a:p>
                  </a:txBody>
                  <a:tcPr marL="0" marR="0" marT="0" marB="0" anchor="ctr">
                    <a:lnL>
                      <a:noFill/>
                    </a:lnL>
                    <a:lnR>
                      <a:noFill/>
                    </a:lnR>
                    <a:lnT>
                      <a:noFill/>
                    </a:lnT>
                    <a:lnB>
                      <a:noFill/>
                    </a:lnB>
                  </a:tcPr>
                </a:tc>
              </a:tr>
              <a:tr h="332880">
                <a:tc>
                  <a:txBody>
                    <a:bodyPr/>
                    <a:lstStyle/>
                    <a:p>
                      <a:r>
                        <a:rPr lang="en-US" sz="1700"/>
                        <a:t>decane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10</a:t>
                      </a:r>
                      <a:r>
                        <a:rPr lang="en-US" sz="1700"/>
                        <a:t>H</a:t>
                      </a:r>
                      <a:r>
                        <a:rPr lang="en-US" sz="1700" baseline="-25000"/>
                        <a:t>22</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-30</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174</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undecane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11</a:t>
                      </a:r>
                      <a:r>
                        <a:rPr lang="en-US" sz="1700"/>
                        <a:t>H</a:t>
                      </a:r>
                      <a:r>
                        <a:rPr lang="en-US" sz="1700" baseline="-25000"/>
                        <a:t>24</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-25</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196</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dodecane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12</a:t>
                      </a:r>
                      <a:r>
                        <a:rPr lang="en-US" sz="1700"/>
                        <a:t>H</a:t>
                      </a:r>
                      <a:r>
                        <a:rPr lang="en-US" sz="1700" baseline="-25000"/>
                        <a:t>26</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-10</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216</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eicosane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20</a:t>
                      </a:r>
                      <a:r>
                        <a:rPr lang="en-US" sz="1700"/>
                        <a:t>H</a:t>
                      </a:r>
                      <a:r>
                        <a:rPr lang="en-US" sz="1700" baseline="-25000"/>
                        <a:t>42</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37</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343</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r>
              <a:tr h="332880">
                <a:tc>
                  <a:txBody>
                    <a:bodyPr/>
                    <a:lstStyle/>
                    <a:p>
                      <a:r>
                        <a:rPr lang="en-US" sz="1700"/>
                        <a:t>triacontane</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C</a:t>
                      </a:r>
                      <a:r>
                        <a:rPr lang="en-US" sz="1700" baseline="-25000"/>
                        <a:t>30</a:t>
                      </a:r>
                      <a:r>
                        <a:rPr lang="en-US" sz="1700"/>
                        <a:t>H</a:t>
                      </a:r>
                      <a:r>
                        <a:rPr lang="en-US" sz="1700" baseline="-25000"/>
                        <a:t>62</a:t>
                      </a:r>
                      <a:endParaRPr lang="en-US" sz="1700"/>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66</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a:t>450</a:t>
                      </a:r>
                    </a:p>
                  </a:txBody>
                  <a:tcPr marL="0" marR="0" marT="0" marB="0" anchor="ctr">
                    <a:lnL>
                      <a:noFill/>
                    </a:lnL>
                    <a:lnR>
                      <a:noFill/>
                    </a:lnR>
                    <a:lnT>
                      <a:noFill/>
                    </a:lnT>
                    <a:lnB>
                      <a:noFill/>
                    </a:lnB>
                  </a:tcPr>
                </a:tc>
                <a:tc>
                  <a:txBody>
                    <a:bodyPr/>
                    <a:lstStyle/>
                    <a:p>
                      <a:endParaRPr lang="en-US" sz="1700"/>
                    </a:p>
                  </a:txBody>
                  <a:tcPr marL="0" marR="0" marT="0" marB="0" anchor="ctr">
                    <a:lnL>
                      <a:noFill/>
                    </a:lnL>
                    <a:lnR>
                      <a:noFill/>
                    </a:lnR>
                    <a:lnT>
                      <a:noFill/>
                    </a:lnT>
                    <a:lnB>
                      <a:noFill/>
                    </a:lnB>
                  </a:tcPr>
                </a:tc>
                <a:tc>
                  <a:txBody>
                    <a:bodyPr/>
                    <a:lstStyle/>
                    <a:p>
                      <a:r>
                        <a:rPr lang="en-US" sz="1700" dirty="0"/>
                        <a:t>solid</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1699753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s-ES" altLang="en-US" b="1" smtClean="0">
                <a:solidFill>
                  <a:srgbClr val="CC0000"/>
                </a:solidFill>
              </a:rPr>
              <a:t>What’s the temperature?</a:t>
            </a:r>
          </a:p>
        </p:txBody>
      </p:sp>
      <p:sp>
        <p:nvSpPr>
          <p:cNvPr id="3075" name="Rectangle 3"/>
          <p:cNvSpPr>
            <a:spLocks noGrp="1" noChangeArrowheads="1"/>
          </p:cNvSpPr>
          <p:nvPr>
            <p:ph type="body" sz="half" idx="3"/>
          </p:nvPr>
        </p:nvSpPr>
        <p:spPr/>
        <p:txBody>
          <a:bodyPr/>
          <a:lstStyle/>
          <a:p>
            <a:pPr eaLnBrk="1" hangingPunct="1">
              <a:lnSpc>
                <a:spcPct val="90000"/>
              </a:lnSpc>
            </a:pPr>
            <a:r>
              <a:rPr lang="es-ES" altLang="en-US" sz="2400"/>
              <a:t>The coldest place on Earth is Antartica, where temperatures as cold as -89</a:t>
            </a:r>
            <a:r>
              <a:rPr lang="es-ES" altLang="en-US" sz="2400">
                <a:cs typeface="Arial" panose="020B0604020202020204" pitchFamily="34" charset="0"/>
              </a:rPr>
              <a:t>˚C have been recorded. At the other extreme, the hottest place on Earth is the El Alzizia desert in Libya where temperatures have soared to 58˚C. </a:t>
            </a:r>
          </a:p>
          <a:p>
            <a:pPr eaLnBrk="1" hangingPunct="1">
              <a:lnSpc>
                <a:spcPct val="90000"/>
              </a:lnSpc>
            </a:pPr>
            <a:r>
              <a:rPr lang="es-ES" altLang="en-US" sz="2400">
                <a:cs typeface="Arial" panose="020B0604020202020204" pitchFamily="34" charset="0"/>
              </a:rPr>
              <a:t>But what exactly do we mean by hot and cold?</a:t>
            </a:r>
          </a:p>
        </p:txBody>
      </p:sp>
      <p:pic>
        <p:nvPicPr>
          <p:cNvPr id="3076" name="Picture 7" descr="antartica1"/>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79650" y="1600200"/>
            <a:ext cx="3354388" cy="2185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7" name="Picture 8" descr="desert"/>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2135189" y="3938588"/>
            <a:ext cx="3673475" cy="2659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4030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p:txBody>
          <a:bodyPr/>
          <a:lstStyle/>
          <a:p>
            <a:pPr eaLnBrk="1" hangingPunct="1"/>
            <a:r>
              <a:rPr lang="es-ES" altLang="en-US" sz="4800" b="1">
                <a:solidFill>
                  <a:srgbClr val="CC0000"/>
                </a:solidFill>
              </a:rPr>
              <a:t>Can you trust your senses?</a:t>
            </a:r>
          </a:p>
        </p:txBody>
      </p:sp>
      <p:sp>
        <p:nvSpPr>
          <p:cNvPr id="4099" name="Rectangle 5"/>
          <p:cNvSpPr>
            <a:spLocks noGrp="1" noChangeArrowheads="1"/>
          </p:cNvSpPr>
          <p:nvPr>
            <p:ph type="body" sz="half" idx="1"/>
          </p:nvPr>
        </p:nvSpPr>
        <p:spPr/>
        <p:txBody>
          <a:bodyPr/>
          <a:lstStyle/>
          <a:p>
            <a:pPr eaLnBrk="1" hangingPunct="1">
              <a:lnSpc>
                <a:spcPct val="90000"/>
              </a:lnSpc>
            </a:pPr>
            <a:r>
              <a:rPr lang="es-ES" altLang="en-US" sz="2400"/>
              <a:t>Try holding one hand in hot water and the other in cold water. Then put them both into warm water. You’ll probably find something strange. The cold hand senses the water as warmer, while the hot hand, feels it colder. We can’t always trust our senses, which is why we use thermometers.</a:t>
            </a:r>
          </a:p>
        </p:txBody>
      </p:sp>
      <p:pic>
        <p:nvPicPr>
          <p:cNvPr id="4100" name="Picture 9" descr="nail-cleaner_300"/>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456364" y="1773239"/>
            <a:ext cx="3311525" cy="4319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56086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s-ES" altLang="en-US" sz="4000" b="1">
                <a:solidFill>
                  <a:srgbClr val="CC0000"/>
                </a:solidFill>
              </a:rPr>
              <a:t>The Celcius temperature scale</a:t>
            </a:r>
          </a:p>
        </p:txBody>
      </p:sp>
      <p:sp>
        <p:nvSpPr>
          <p:cNvPr id="5123" name="Rectangle 3"/>
          <p:cNvSpPr>
            <a:spLocks noGrp="1" noChangeArrowheads="1"/>
          </p:cNvSpPr>
          <p:nvPr>
            <p:ph type="body" sz="half" idx="2"/>
          </p:nvPr>
        </p:nvSpPr>
        <p:spPr/>
        <p:txBody>
          <a:bodyPr>
            <a:normAutofit/>
          </a:bodyPr>
          <a:lstStyle/>
          <a:p>
            <a:pPr eaLnBrk="1" hangingPunct="1"/>
            <a:r>
              <a:rPr lang="es-ES" altLang="en-US" sz="2400" b="1" dirty="0" err="1"/>
              <a:t>We</a:t>
            </a:r>
            <a:r>
              <a:rPr lang="es-ES" altLang="en-US" sz="2400" b="1" dirty="0"/>
              <a:t> </a:t>
            </a:r>
            <a:r>
              <a:rPr lang="es-ES" altLang="en-US" sz="2400" b="1" dirty="0" err="1"/>
              <a:t>measure</a:t>
            </a:r>
            <a:r>
              <a:rPr lang="es-ES" altLang="en-US" sz="2400" b="1" dirty="0"/>
              <a:t> </a:t>
            </a:r>
            <a:r>
              <a:rPr lang="es-ES" altLang="en-US" sz="2400" b="1" dirty="0" err="1"/>
              <a:t>temperature</a:t>
            </a:r>
            <a:r>
              <a:rPr lang="es-ES" altLang="en-US" sz="2400" b="1" dirty="0"/>
              <a:t> to </a:t>
            </a:r>
            <a:r>
              <a:rPr lang="es-ES" altLang="en-US" sz="2400" b="1" dirty="0" err="1"/>
              <a:t>tell</a:t>
            </a:r>
            <a:r>
              <a:rPr lang="es-ES" altLang="en-US" sz="2400" b="1" dirty="0"/>
              <a:t> </a:t>
            </a:r>
            <a:r>
              <a:rPr lang="es-ES" altLang="en-US" sz="2400" b="1" dirty="0" err="1"/>
              <a:t>us</a:t>
            </a:r>
            <a:r>
              <a:rPr lang="es-ES" altLang="en-US" sz="2400" b="1" dirty="0"/>
              <a:t> </a:t>
            </a:r>
            <a:r>
              <a:rPr lang="es-ES" altLang="en-US" sz="2400" b="1" dirty="0" err="1"/>
              <a:t>exactly</a:t>
            </a:r>
            <a:r>
              <a:rPr lang="es-ES" altLang="en-US" sz="2400" b="1" dirty="0"/>
              <a:t> </a:t>
            </a:r>
            <a:r>
              <a:rPr lang="es-ES" altLang="en-US" sz="2400" b="1" dirty="0" err="1"/>
              <a:t>how</a:t>
            </a:r>
            <a:r>
              <a:rPr lang="es-ES" altLang="en-US" sz="2400" b="1" dirty="0"/>
              <a:t> </a:t>
            </a:r>
            <a:r>
              <a:rPr lang="es-ES" altLang="en-US" sz="2400" b="1" dirty="0" err="1"/>
              <a:t>hot</a:t>
            </a:r>
            <a:r>
              <a:rPr lang="es-ES" altLang="en-US" sz="2400" b="1" dirty="0"/>
              <a:t> </a:t>
            </a:r>
            <a:r>
              <a:rPr lang="es-ES" altLang="en-US" sz="2400" b="1" dirty="0" err="1"/>
              <a:t>or</a:t>
            </a:r>
            <a:r>
              <a:rPr lang="es-ES" altLang="en-US" sz="2400" b="1" dirty="0"/>
              <a:t> </a:t>
            </a:r>
            <a:r>
              <a:rPr lang="es-ES" altLang="en-US" sz="2400" b="1" dirty="0" err="1"/>
              <a:t>cold</a:t>
            </a:r>
            <a:r>
              <a:rPr lang="es-ES" altLang="en-US" sz="2400" b="1" dirty="0"/>
              <a:t>  </a:t>
            </a:r>
            <a:r>
              <a:rPr lang="es-ES" altLang="en-US" sz="2400" b="1" dirty="0" err="1"/>
              <a:t>something</a:t>
            </a:r>
            <a:r>
              <a:rPr lang="es-ES" altLang="en-US" sz="2400" b="1" dirty="0"/>
              <a:t> </a:t>
            </a:r>
            <a:r>
              <a:rPr lang="es-ES" altLang="en-US" sz="2400" b="1" dirty="0" err="1"/>
              <a:t>is</a:t>
            </a:r>
            <a:r>
              <a:rPr lang="es-ES" altLang="en-US" sz="2400" b="1" dirty="0"/>
              <a:t>. To do </a:t>
            </a:r>
            <a:r>
              <a:rPr lang="es-ES" altLang="en-US" sz="2400" b="1" dirty="0" err="1"/>
              <a:t>this</a:t>
            </a:r>
            <a:r>
              <a:rPr lang="es-ES" altLang="en-US" sz="2400" b="1" dirty="0"/>
              <a:t> </a:t>
            </a:r>
            <a:r>
              <a:rPr lang="es-ES" altLang="en-US" sz="2400" b="1" dirty="0" err="1"/>
              <a:t>we</a:t>
            </a:r>
            <a:r>
              <a:rPr lang="es-ES" altLang="en-US" sz="2400" b="1" dirty="0"/>
              <a:t> use a </a:t>
            </a:r>
            <a:r>
              <a:rPr lang="es-ES" altLang="en-US" sz="2400" b="1" dirty="0" err="1"/>
              <a:t>thermometer</a:t>
            </a:r>
            <a:r>
              <a:rPr lang="es-ES" altLang="en-US" sz="2400" b="1" dirty="0"/>
              <a:t>, </a:t>
            </a:r>
            <a:r>
              <a:rPr lang="es-ES" altLang="en-US" sz="2400" b="1" dirty="0" err="1"/>
              <a:t>which</a:t>
            </a:r>
            <a:r>
              <a:rPr lang="es-ES" altLang="en-US" sz="2400" b="1" dirty="0"/>
              <a:t> has a </a:t>
            </a:r>
            <a:r>
              <a:rPr lang="es-ES" altLang="en-US" sz="2400" b="1" dirty="0" err="1"/>
              <a:t>scale</a:t>
            </a:r>
            <a:r>
              <a:rPr lang="es-ES" altLang="en-US" sz="2400" b="1" dirty="0"/>
              <a:t> </a:t>
            </a:r>
            <a:r>
              <a:rPr lang="es-ES" altLang="en-US" sz="2400" b="1" dirty="0" err="1"/>
              <a:t>on</a:t>
            </a:r>
            <a:r>
              <a:rPr lang="es-ES" altLang="en-US" sz="2400" b="1" dirty="0"/>
              <a:t> </a:t>
            </a:r>
            <a:r>
              <a:rPr lang="es-ES" altLang="en-US" sz="2400" b="1" dirty="0" err="1"/>
              <a:t>it</a:t>
            </a:r>
            <a:r>
              <a:rPr lang="es-ES" altLang="en-US" sz="2400" b="1" dirty="0"/>
              <a:t>. </a:t>
            </a:r>
            <a:r>
              <a:rPr lang="es-ES" altLang="en-US" sz="2400" b="1" dirty="0" err="1"/>
              <a:t>The</a:t>
            </a:r>
            <a:r>
              <a:rPr lang="es-ES" altLang="en-US" sz="2400" b="1" dirty="0"/>
              <a:t> </a:t>
            </a:r>
            <a:r>
              <a:rPr lang="es-ES" altLang="en-US" sz="2400" b="1" dirty="0" err="1"/>
              <a:t>celcius</a:t>
            </a:r>
            <a:r>
              <a:rPr lang="es-ES" altLang="en-US" sz="2400" b="1" dirty="0"/>
              <a:t> </a:t>
            </a:r>
            <a:r>
              <a:rPr lang="es-ES" altLang="en-US" sz="2400" b="1" dirty="0" err="1"/>
              <a:t>temperature</a:t>
            </a:r>
            <a:r>
              <a:rPr lang="es-ES" altLang="en-US" sz="2400" b="1" dirty="0"/>
              <a:t> </a:t>
            </a:r>
            <a:r>
              <a:rPr lang="es-ES" altLang="en-US" sz="2400" b="1" dirty="0" err="1"/>
              <a:t>scale</a:t>
            </a:r>
            <a:r>
              <a:rPr lang="es-ES" altLang="en-US" sz="2400" b="1" dirty="0"/>
              <a:t> </a:t>
            </a:r>
            <a:r>
              <a:rPr lang="es-ES" altLang="en-US" sz="2400" b="1" dirty="0" err="1"/>
              <a:t>is</a:t>
            </a:r>
            <a:r>
              <a:rPr lang="es-ES" altLang="en-US" sz="2400" b="1" dirty="0"/>
              <a:t> </a:t>
            </a:r>
            <a:r>
              <a:rPr lang="es-ES" altLang="en-US" sz="2400" b="1" dirty="0" err="1"/>
              <a:t>based</a:t>
            </a:r>
            <a:r>
              <a:rPr lang="es-ES" altLang="en-US" sz="2400" b="1" dirty="0"/>
              <a:t> </a:t>
            </a:r>
            <a:r>
              <a:rPr lang="es-ES" altLang="en-US" sz="2400" b="1" dirty="0" err="1"/>
              <a:t>on</a:t>
            </a:r>
            <a:r>
              <a:rPr lang="es-ES" altLang="en-US" sz="2400" b="1" dirty="0"/>
              <a:t> </a:t>
            </a:r>
            <a:r>
              <a:rPr lang="es-ES" altLang="en-US" sz="2400" b="1" dirty="0" err="1"/>
              <a:t>two</a:t>
            </a:r>
            <a:r>
              <a:rPr lang="es-ES" altLang="en-US" sz="2400" b="1" dirty="0"/>
              <a:t> </a:t>
            </a:r>
            <a:r>
              <a:rPr lang="es-ES" altLang="en-US" sz="2400" b="1" dirty="0" err="1"/>
              <a:t>fixed</a:t>
            </a:r>
            <a:r>
              <a:rPr lang="es-ES" altLang="en-US" sz="2400" b="1" dirty="0"/>
              <a:t> </a:t>
            </a:r>
            <a:r>
              <a:rPr lang="es-ES" altLang="en-US" sz="2400" b="1" dirty="0" err="1"/>
              <a:t>points</a:t>
            </a:r>
            <a:r>
              <a:rPr lang="es-ES" altLang="en-US" sz="2400" b="1" dirty="0"/>
              <a:t>, </a:t>
            </a:r>
            <a:r>
              <a:rPr lang="es-ES" altLang="en-US" sz="2400" b="1" dirty="0" err="1"/>
              <a:t>the</a:t>
            </a:r>
            <a:r>
              <a:rPr lang="es-ES" altLang="en-US" sz="2400" b="1" dirty="0"/>
              <a:t> </a:t>
            </a:r>
            <a:r>
              <a:rPr lang="es-ES" altLang="en-US" sz="2400" b="1" dirty="0" err="1"/>
              <a:t>melting</a:t>
            </a:r>
            <a:r>
              <a:rPr lang="es-ES" altLang="en-US" sz="2400" b="1" dirty="0"/>
              <a:t> </a:t>
            </a:r>
            <a:r>
              <a:rPr lang="es-ES" altLang="en-US" sz="2400" b="1" dirty="0" err="1"/>
              <a:t>point</a:t>
            </a:r>
            <a:r>
              <a:rPr lang="es-ES" altLang="en-US" sz="2400" b="1" dirty="0"/>
              <a:t> of ice (</a:t>
            </a:r>
            <a:r>
              <a:rPr lang="es-ES" altLang="en-US" sz="2400" b="1" dirty="0" err="1"/>
              <a:t>water</a:t>
            </a:r>
            <a:r>
              <a:rPr lang="es-ES" altLang="en-US" sz="2400" b="1" dirty="0"/>
              <a:t>) and </a:t>
            </a:r>
            <a:r>
              <a:rPr lang="es-ES" altLang="en-US" sz="2400" b="1" dirty="0" err="1"/>
              <a:t>the</a:t>
            </a:r>
            <a:r>
              <a:rPr lang="es-ES" altLang="en-US" sz="2400" b="1" dirty="0"/>
              <a:t> </a:t>
            </a:r>
            <a:r>
              <a:rPr lang="es-ES" altLang="en-US" sz="2400" b="1" dirty="0" err="1"/>
              <a:t>boiling</a:t>
            </a:r>
            <a:r>
              <a:rPr lang="es-ES" altLang="en-US" sz="2400" b="1" dirty="0"/>
              <a:t> </a:t>
            </a:r>
            <a:r>
              <a:rPr lang="es-ES" altLang="en-US" sz="2400" b="1" dirty="0" err="1"/>
              <a:t>point</a:t>
            </a:r>
            <a:r>
              <a:rPr lang="es-ES" altLang="en-US" sz="2400" b="1" dirty="0"/>
              <a:t> of </a:t>
            </a:r>
            <a:r>
              <a:rPr lang="es-ES" altLang="en-US" sz="2400" b="1" dirty="0" err="1"/>
              <a:t>water</a:t>
            </a:r>
            <a:r>
              <a:rPr lang="es-ES" altLang="en-US" sz="2400" b="1" dirty="0"/>
              <a:t> at normal </a:t>
            </a:r>
            <a:r>
              <a:rPr lang="es-ES" altLang="en-US" sz="2400" b="1" dirty="0" err="1"/>
              <a:t>atmospheric</a:t>
            </a:r>
            <a:r>
              <a:rPr lang="es-ES" altLang="en-US" sz="2400" b="1" dirty="0"/>
              <a:t> </a:t>
            </a:r>
            <a:r>
              <a:rPr lang="es-ES" altLang="en-US" sz="2400" b="1" dirty="0" err="1"/>
              <a:t>pressure</a:t>
            </a:r>
            <a:r>
              <a:rPr lang="es-ES" altLang="en-US" sz="2400" b="1" dirty="0"/>
              <a:t>. </a:t>
            </a:r>
            <a:r>
              <a:rPr lang="es-ES" altLang="en-US" sz="2400" b="1" dirty="0" err="1"/>
              <a:t>The</a:t>
            </a:r>
            <a:r>
              <a:rPr lang="es-ES" altLang="en-US" sz="2400" b="1" dirty="0"/>
              <a:t> </a:t>
            </a:r>
            <a:r>
              <a:rPr lang="es-ES" altLang="en-US" sz="2400" b="1" dirty="0" err="1"/>
              <a:t>melting</a:t>
            </a:r>
            <a:r>
              <a:rPr lang="es-ES" altLang="en-US" sz="2400" b="1" dirty="0"/>
              <a:t> </a:t>
            </a:r>
            <a:r>
              <a:rPr lang="es-ES" altLang="en-US" sz="2400" b="1" dirty="0" err="1"/>
              <a:t>point</a:t>
            </a:r>
            <a:r>
              <a:rPr lang="es-ES" altLang="en-US" sz="2400" b="1" dirty="0"/>
              <a:t> of </a:t>
            </a:r>
            <a:r>
              <a:rPr lang="es-ES" altLang="en-US" sz="2400" b="1" dirty="0" err="1"/>
              <a:t>water</a:t>
            </a:r>
            <a:r>
              <a:rPr lang="es-ES" altLang="en-US" sz="2400" b="1" dirty="0"/>
              <a:t> </a:t>
            </a:r>
            <a:r>
              <a:rPr lang="es-ES" altLang="en-US" sz="2400" b="1" dirty="0" err="1"/>
              <a:t>is</a:t>
            </a:r>
            <a:r>
              <a:rPr lang="es-ES" altLang="en-US" sz="2400" b="1" dirty="0"/>
              <a:t> </a:t>
            </a:r>
            <a:r>
              <a:rPr lang="es-ES" altLang="en-US" sz="2400" b="1" dirty="0" err="1"/>
              <a:t>called</a:t>
            </a:r>
            <a:r>
              <a:rPr lang="es-ES" altLang="en-US" sz="2400" b="1" dirty="0"/>
              <a:t> 0, and </a:t>
            </a:r>
            <a:r>
              <a:rPr lang="es-ES" altLang="en-US" sz="2400" b="1" dirty="0" err="1"/>
              <a:t>the</a:t>
            </a:r>
            <a:r>
              <a:rPr lang="es-ES" altLang="en-US" sz="2400" b="1" dirty="0"/>
              <a:t> </a:t>
            </a:r>
            <a:r>
              <a:rPr lang="es-ES" altLang="en-US" sz="2400" b="1" dirty="0" err="1"/>
              <a:t>boiling</a:t>
            </a:r>
            <a:r>
              <a:rPr lang="es-ES" altLang="en-US" sz="2400" b="1" dirty="0"/>
              <a:t> </a:t>
            </a:r>
            <a:r>
              <a:rPr lang="es-ES" altLang="en-US" sz="2400" b="1" dirty="0" err="1"/>
              <a:t>point</a:t>
            </a:r>
            <a:r>
              <a:rPr lang="es-ES" altLang="en-US" sz="2400" b="1" dirty="0"/>
              <a:t> </a:t>
            </a:r>
            <a:r>
              <a:rPr lang="es-ES" altLang="en-US" sz="2400" b="1" dirty="0" err="1"/>
              <a:t>is</a:t>
            </a:r>
            <a:r>
              <a:rPr lang="es-ES" altLang="en-US" sz="2400" b="1" dirty="0"/>
              <a:t> </a:t>
            </a:r>
            <a:r>
              <a:rPr lang="es-ES" altLang="en-US" sz="2400" b="1" dirty="0" err="1"/>
              <a:t>called</a:t>
            </a:r>
            <a:r>
              <a:rPr lang="es-ES" altLang="en-US" sz="2400" b="1" dirty="0"/>
              <a:t> 100. </a:t>
            </a:r>
            <a:r>
              <a:rPr lang="es-ES" altLang="en-US" sz="2400" b="1" dirty="0" err="1"/>
              <a:t>There</a:t>
            </a:r>
            <a:r>
              <a:rPr lang="es-ES" altLang="en-US" sz="2400" b="1" dirty="0"/>
              <a:t> are 100 </a:t>
            </a:r>
            <a:r>
              <a:rPr lang="es-ES" altLang="en-US" sz="2400" b="1" dirty="0" err="1"/>
              <a:t>divisions</a:t>
            </a:r>
            <a:r>
              <a:rPr lang="es-ES" altLang="en-US" sz="2400" b="1" dirty="0"/>
              <a:t> </a:t>
            </a:r>
            <a:r>
              <a:rPr lang="es-ES" altLang="en-US" sz="2400" b="1" dirty="0" err="1"/>
              <a:t>or</a:t>
            </a:r>
            <a:r>
              <a:rPr lang="es-ES" altLang="en-US" sz="2400" b="1" dirty="0"/>
              <a:t> </a:t>
            </a:r>
            <a:r>
              <a:rPr lang="es-ES" altLang="en-US" sz="2400" b="1" dirty="0" err="1"/>
              <a:t>degrees</a:t>
            </a:r>
            <a:r>
              <a:rPr lang="es-ES" altLang="en-US" sz="2400" b="1" dirty="0"/>
              <a:t> </a:t>
            </a:r>
            <a:r>
              <a:rPr lang="es-ES" altLang="en-US" sz="2400" b="1" dirty="0" err="1"/>
              <a:t>between</a:t>
            </a:r>
            <a:r>
              <a:rPr lang="es-ES" altLang="en-US" sz="2400" b="1" dirty="0"/>
              <a:t> </a:t>
            </a:r>
            <a:r>
              <a:rPr lang="es-ES" altLang="en-US" sz="2400" b="1" dirty="0" err="1"/>
              <a:t>these</a:t>
            </a:r>
            <a:r>
              <a:rPr lang="es-ES" altLang="en-US" sz="2400" b="1" dirty="0"/>
              <a:t> </a:t>
            </a:r>
            <a:r>
              <a:rPr lang="es-ES" altLang="en-US" sz="2400" b="1" dirty="0" err="1"/>
              <a:t>two</a:t>
            </a:r>
            <a:r>
              <a:rPr lang="es-ES" altLang="en-US" sz="2400" b="1" dirty="0"/>
              <a:t> </a:t>
            </a:r>
            <a:r>
              <a:rPr lang="es-ES" altLang="en-US" sz="2400" b="1" dirty="0" err="1"/>
              <a:t>points</a:t>
            </a:r>
            <a:r>
              <a:rPr lang="es-ES" altLang="en-US" sz="2400" b="1" dirty="0"/>
              <a:t>.</a:t>
            </a:r>
          </a:p>
        </p:txBody>
      </p:sp>
      <p:pic>
        <p:nvPicPr>
          <p:cNvPr id="5124" name="Picture 9" descr="104exTCF"/>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351088" y="1557338"/>
            <a:ext cx="3816350" cy="46085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84230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s-ES" altLang="en-US" sz="4000" b="1">
                <a:solidFill>
                  <a:srgbClr val="CC0000"/>
                </a:solidFill>
              </a:rPr>
              <a:t>The right thermometer for the job</a:t>
            </a:r>
          </a:p>
        </p:txBody>
      </p:sp>
      <p:sp>
        <p:nvSpPr>
          <p:cNvPr id="7171" name="Rectangle 8"/>
          <p:cNvSpPr>
            <a:spLocks noGrp="1" noChangeArrowheads="1"/>
          </p:cNvSpPr>
          <p:nvPr>
            <p:ph type="body" sz="half" idx="3"/>
          </p:nvPr>
        </p:nvSpPr>
        <p:spPr/>
        <p:txBody>
          <a:bodyPr/>
          <a:lstStyle/>
          <a:p>
            <a:pPr eaLnBrk="1" hangingPunct="1"/>
            <a:r>
              <a:rPr lang="es-ES" altLang="en-US" sz="2400"/>
              <a:t>There are different thermometers for different jobs. For example, your body temperature is 37</a:t>
            </a:r>
            <a:r>
              <a:rPr lang="es-ES" altLang="en-US" sz="2400">
                <a:cs typeface="Arial" panose="020B0604020202020204" pitchFamily="34" charset="0"/>
              </a:rPr>
              <a:t>˚C but the temperature in a freezer might be -20˚C. You need different thermometers to measure a range of temperatures, from the hottest to the coldest on its scale</a:t>
            </a:r>
          </a:p>
        </p:txBody>
      </p:sp>
      <p:pic>
        <p:nvPicPr>
          <p:cNvPr id="7172" name="Picture 13" descr="LCD_Forehead_Thermomete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495550" y="1557339"/>
            <a:ext cx="2185988" cy="2185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3" name="Picture 14" descr="745413_app"/>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824789" y="1484314"/>
            <a:ext cx="2185987" cy="2185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4" name="Picture 15" descr="imagesCA61VS3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3838" y="1484314"/>
            <a:ext cx="1871662"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8624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23493" y="1197736"/>
            <a:ext cx="10122794" cy="1569660"/>
          </a:xfrm>
          <a:prstGeom prst="rect">
            <a:avLst/>
          </a:prstGeom>
          <a:noFill/>
        </p:spPr>
        <p:txBody>
          <a:bodyPr wrap="square" rtlCol="0">
            <a:spAutoFit/>
          </a:bodyPr>
          <a:lstStyle/>
          <a:p>
            <a:r>
              <a:rPr lang="en-GB" sz="2400" dirty="0" smtClean="0"/>
              <a:t>In science we need to choose the correct thermometer for the experiment we are doing. </a:t>
            </a:r>
          </a:p>
          <a:p>
            <a:r>
              <a:rPr lang="en-GB" sz="2400" dirty="0" smtClean="0"/>
              <a:t>The resolution of the thermometers we use regularly is 1⁰C. –but there are thermometers that read only up to 50⁰C but will have a better resolution</a:t>
            </a:r>
            <a:endParaRPr lang="en-US" sz="2400" dirty="0"/>
          </a:p>
        </p:txBody>
      </p:sp>
      <p:pic>
        <p:nvPicPr>
          <p:cNvPr id="1026" name="Picture 2" descr="http://www.loggershop.co.uk/images/uploads/RTR-71EU_NEW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606" y="3066132"/>
            <a:ext cx="2762250" cy="27622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631842" y="3168203"/>
            <a:ext cx="8239628" cy="1200329"/>
          </a:xfrm>
          <a:prstGeom prst="rect">
            <a:avLst/>
          </a:prstGeom>
          <a:noFill/>
        </p:spPr>
        <p:txBody>
          <a:bodyPr wrap="none" rtlCol="0">
            <a:spAutoFit/>
          </a:bodyPr>
          <a:lstStyle/>
          <a:p>
            <a:r>
              <a:rPr lang="en-GB" sz="2400" dirty="0" smtClean="0"/>
              <a:t>A temperature sensor and </a:t>
            </a:r>
            <a:r>
              <a:rPr lang="en-GB" sz="2400" dirty="0" err="1" smtClean="0"/>
              <a:t>datalogger</a:t>
            </a:r>
            <a:r>
              <a:rPr lang="en-GB" sz="2400" dirty="0" smtClean="0"/>
              <a:t> can be very useful if many </a:t>
            </a:r>
          </a:p>
          <a:p>
            <a:r>
              <a:rPr lang="en-GB" sz="2400" dirty="0"/>
              <a:t>r</a:t>
            </a:r>
            <a:r>
              <a:rPr lang="en-GB" sz="2400" dirty="0" smtClean="0"/>
              <a:t>eadings need to be taken and the results can be displayed on a</a:t>
            </a:r>
          </a:p>
          <a:p>
            <a:r>
              <a:rPr lang="en-GB" sz="2400" dirty="0"/>
              <a:t>c</a:t>
            </a:r>
            <a:r>
              <a:rPr lang="en-GB" sz="2400" dirty="0" smtClean="0"/>
              <a:t>omputer in graph form straight away.</a:t>
            </a:r>
            <a:endParaRPr lang="en-US" sz="2400" dirty="0"/>
          </a:p>
        </p:txBody>
      </p:sp>
    </p:spTree>
    <p:extLst>
      <p:ext uri="{BB962C8B-B14F-4D97-AF65-F5344CB8AC3E}">
        <p14:creationId xmlns:p14="http://schemas.microsoft.com/office/powerpoint/2010/main" val="13212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3792" y="1893194"/>
            <a:ext cx="11422294" cy="1384995"/>
          </a:xfrm>
          <a:prstGeom prst="rect">
            <a:avLst/>
          </a:prstGeom>
          <a:noFill/>
        </p:spPr>
        <p:txBody>
          <a:bodyPr wrap="none" rtlCol="0">
            <a:spAutoFit/>
          </a:bodyPr>
          <a:lstStyle/>
          <a:p>
            <a:r>
              <a:rPr lang="en-GB" sz="2800" dirty="0" smtClean="0"/>
              <a:t>The </a:t>
            </a:r>
            <a:r>
              <a:rPr lang="en-GB" sz="2800" dirty="0" smtClean="0">
                <a:solidFill>
                  <a:srgbClr val="FF0000"/>
                </a:solidFill>
              </a:rPr>
              <a:t>temperature</a:t>
            </a:r>
            <a:r>
              <a:rPr lang="en-GB" sz="2800" dirty="0" smtClean="0"/>
              <a:t> of a object is a measure of the </a:t>
            </a:r>
            <a:r>
              <a:rPr lang="en-GB" sz="2800" dirty="0" smtClean="0">
                <a:solidFill>
                  <a:srgbClr val="FF0000"/>
                </a:solidFill>
              </a:rPr>
              <a:t>average kinetic energy </a:t>
            </a:r>
            <a:r>
              <a:rPr lang="en-GB" sz="2800" dirty="0" smtClean="0"/>
              <a:t>of the</a:t>
            </a:r>
          </a:p>
          <a:p>
            <a:endParaRPr lang="en-GB" sz="2800" dirty="0"/>
          </a:p>
          <a:p>
            <a:r>
              <a:rPr lang="en-GB" sz="2800" dirty="0"/>
              <a:t>p</a:t>
            </a:r>
            <a:r>
              <a:rPr lang="en-GB" sz="2800" dirty="0" smtClean="0"/>
              <a:t>articles in the object.</a:t>
            </a:r>
            <a:endParaRPr lang="en-US" sz="2800" dirty="0"/>
          </a:p>
        </p:txBody>
      </p:sp>
      <p:sp>
        <p:nvSpPr>
          <p:cNvPr id="3" name="TextBox 2"/>
          <p:cNvSpPr txBox="1"/>
          <p:nvPr/>
        </p:nvSpPr>
        <p:spPr>
          <a:xfrm>
            <a:off x="669701" y="4301544"/>
            <a:ext cx="10921285" cy="461665"/>
          </a:xfrm>
          <a:prstGeom prst="rect">
            <a:avLst/>
          </a:prstGeom>
          <a:noFill/>
        </p:spPr>
        <p:txBody>
          <a:bodyPr wrap="square" rtlCol="0">
            <a:spAutoFit/>
          </a:bodyPr>
          <a:lstStyle/>
          <a:p>
            <a:r>
              <a:rPr lang="en-GB" sz="2400" dirty="0" smtClean="0"/>
              <a:t>To raise the temperature of an object we have to supply </a:t>
            </a:r>
            <a:r>
              <a:rPr lang="en-GB" sz="2400" dirty="0" smtClean="0">
                <a:solidFill>
                  <a:srgbClr val="FF0000"/>
                </a:solidFill>
              </a:rPr>
              <a:t>heat energy </a:t>
            </a:r>
            <a:r>
              <a:rPr lang="en-GB" sz="2400" dirty="0" smtClean="0"/>
              <a:t>to it.</a:t>
            </a:r>
            <a:endParaRPr lang="en-US" sz="2400" dirty="0"/>
          </a:p>
        </p:txBody>
      </p:sp>
    </p:spTree>
    <p:extLst>
      <p:ext uri="{BB962C8B-B14F-4D97-AF65-F5344CB8AC3E}">
        <p14:creationId xmlns:p14="http://schemas.microsoft.com/office/powerpoint/2010/main" val="285451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65915" y="875763"/>
            <a:ext cx="184731" cy="369332"/>
          </a:xfrm>
          <a:prstGeom prst="rect">
            <a:avLst/>
          </a:prstGeom>
          <a:noFill/>
        </p:spPr>
        <p:txBody>
          <a:bodyPr wrap="none" rtlCol="0">
            <a:spAutoFit/>
          </a:bodyPr>
          <a:lstStyle/>
          <a:p>
            <a:endParaRPr lang="en-US" dirty="0"/>
          </a:p>
        </p:txBody>
      </p:sp>
      <p:pic>
        <p:nvPicPr>
          <p:cNvPr id="10242" name="Picture 2" descr="Beaker with blue liquid inside Stock Photo - 520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1682" y="379927"/>
            <a:ext cx="428625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5307" y="785611"/>
            <a:ext cx="6644511" cy="523220"/>
          </a:xfrm>
          <a:prstGeom prst="rect">
            <a:avLst/>
          </a:prstGeom>
          <a:noFill/>
        </p:spPr>
        <p:txBody>
          <a:bodyPr wrap="none" rtlCol="0">
            <a:spAutoFit/>
          </a:bodyPr>
          <a:lstStyle/>
          <a:p>
            <a:r>
              <a:rPr lang="en-GB" sz="2800" dirty="0" smtClean="0"/>
              <a:t>How much energy is in this beaker of water?</a:t>
            </a:r>
            <a:endParaRPr lang="en-US" sz="2800" dirty="0"/>
          </a:p>
        </p:txBody>
      </p:sp>
      <p:sp>
        <p:nvSpPr>
          <p:cNvPr id="5" name="TextBox 4"/>
          <p:cNvSpPr txBox="1"/>
          <p:nvPr/>
        </p:nvSpPr>
        <p:spPr>
          <a:xfrm>
            <a:off x="695459" y="1957589"/>
            <a:ext cx="6214394" cy="954107"/>
          </a:xfrm>
          <a:prstGeom prst="rect">
            <a:avLst/>
          </a:prstGeom>
          <a:noFill/>
        </p:spPr>
        <p:txBody>
          <a:bodyPr wrap="none" rtlCol="0">
            <a:spAutoFit/>
          </a:bodyPr>
          <a:lstStyle/>
          <a:p>
            <a:r>
              <a:rPr lang="en-GB" sz="2800" dirty="0" smtClean="0"/>
              <a:t>We need to add up the energies of all the</a:t>
            </a:r>
          </a:p>
          <a:p>
            <a:r>
              <a:rPr lang="en-GB" sz="2800" dirty="0"/>
              <a:t>p</a:t>
            </a:r>
            <a:r>
              <a:rPr lang="en-GB" sz="2800" dirty="0" smtClean="0"/>
              <a:t>articles in the water.</a:t>
            </a:r>
            <a:endParaRPr lang="en-US" sz="2800" dirty="0"/>
          </a:p>
        </p:txBody>
      </p:sp>
      <p:sp>
        <p:nvSpPr>
          <p:cNvPr id="6" name="TextBox 5"/>
          <p:cNvSpPr txBox="1"/>
          <p:nvPr/>
        </p:nvSpPr>
        <p:spPr>
          <a:xfrm>
            <a:off x="-97058" y="3425766"/>
            <a:ext cx="12514323" cy="523220"/>
          </a:xfrm>
          <a:prstGeom prst="rect">
            <a:avLst/>
          </a:prstGeom>
          <a:noFill/>
        </p:spPr>
        <p:txBody>
          <a:bodyPr wrap="none" rtlCol="0">
            <a:spAutoFit/>
          </a:bodyPr>
          <a:lstStyle/>
          <a:p>
            <a:r>
              <a:rPr lang="en-GB" sz="2800" dirty="0" smtClean="0"/>
              <a:t>The particles have random </a:t>
            </a:r>
            <a:r>
              <a:rPr lang="en-GB" sz="2800" dirty="0" smtClean="0">
                <a:solidFill>
                  <a:schemeClr val="accent1">
                    <a:lumMod val="50000"/>
                  </a:schemeClr>
                </a:solidFill>
              </a:rPr>
              <a:t>kinetic energy </a:t>
            </a:r>
            <a:r>
              <a:rPr lang="en-GB" sz="2800" dirty="0" smtClean="0"/>
              <a:t>as they are moving about all over the place</a:t>
            </a:r>
            <a:endParaRPr lang="en-US" sz="2800" dirty="0"/>
          </a:p>
        </p:txBody>
      </p:sp>
      <p:sp>
        <p:nvSpPr>
          <p:cNvPr id="7" name="TextBox 6"/>
          <p:cNvSpPr txBox="1"/>
          <p:nvPr/>
        </p:nvSpPr>
        <p:spPr>
          <a:xfrm>
            <a:off x="-43294" y="4505411"/>
            <a:ext cx="12406794" cy="523220"/>
          </a:xfrm>
          <a:prstGeom prst="rect">
            <a:avLst/>
          </a:prstGeom>
          <a:noFill/>
        </p:spPr>
        <p:txBody>
          <a:bodyPr wrap="none" rtlCol="0">
            <a:spAutoFit/>
          </a:bodyPr>
          <a:lstStyle/>
          <a:p>
            <a:r>
              <a:rPr lang="en-GB" sz="2800" dirty="0" smtClean="0"/>
              <a:t>The particles also have </a:t>
            </a:r>
            <a:r>
              <a:rPr lang="en-GB" sz="2800" dirty="0" smtClean="0">
                <a:solidFill>
                  <a:srgbClr val="00B050"/>
                </a:solidFill>
              </a:rPr>
              <a:t>potential energy </a:t>
            </a:r>
            <a:r>
              <a:rPr lang="en-GB" sz="2800" dirty="0" smtClean="0"/>
              <a:t>because of the forces between the particles</a:t>
            </a:r>
            <a:endParaRPr lang="en-US" sz="2800" dirty="0"/>
          </a:p>
        </p:txBody>
      </p:sp>
      <p:sp>
        <p:nvSpPr>
          <p:cNvPr id="8" name="TextBox 7"/>
          <p:cNvSpPr txBox="1"/>
          <p:nvPr/>
        </p:nvSpPr>
        <p:spPr>
          <a:xfrm>
            <a:off x="304800" y="5323446"/>
            <a:ext cx="11423374" cy="954107"/>
          </a:xfrm>
          <a:prstGeom prst="rect">
            <a:avLst/>
          </a:prstGeom>
          <a:noFill/>
        </p:spPr>
        <p:txBody>
          <a:bodyPr wrap="square" rtlCol="0">
            <a:spAutoFit/>
          </a:bodyPr>
          <a:lstStyle/>
          <a:p>
            <a:r>
              <a:rPr lang="en-GB" sz="2800" dirty="0" smtClean="0"/>
              <a:t>If we add up all the energies for all the particles, we have the </a:t>
            </a:r>
            <a:r>
              <a:rPr lang="en-GB" sz="2800" dirty="0" smtClean="0">
                <a:solidFill>
                  <a:srgbClr val="FF0000"/>
                </a:solidFill>
              </a:rPr>
              <a:t>internal energy</a:t>
            </a:r>
          </a:p>
          <a:p>
            <a:r>
              <a:rPr lang="en-GB" sz="2800" dirty="0"/>
              <a:t>o</a:t>
            </a:r>
            <a:r>
              <a:rPr lang="en-GB" sz="2800" dirty="0" smtClean="0"/>
              <a:t>f the liquid.</a:t>
            </a:r>
            <a:endParaRPr lang="en-US" sz="2800" dirty="0"/>
          </a:p>
        </p:txBody>
      </p:sp>
    </p:spTree>
    <p:extLst>
      <p:ext uri="{BB962C8B-B14F-4D97-AF65-F5344CB8AC3E}">
        <p14:creationId xmlns:p14="http://schemas.microsoft.com/office/powerpoint/2010/main" val="343794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1206</Words>
  <Application>Microsoft Office PowerPoint</Application>
  <PresentationFormat>Widescreen</PresentationFormat>
  <Paragraphs>189</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Black</vt:lpstr>
      <vt:lpstr>Calibri</vt:lpstr>
      <vt:lpstr>Calibri Light</vt:lpstr>
      <vt:lpstr>Century Gothic</vt:lpstr>
      <vt:lpstr>Comic Sans MS</vt:lpstr>
      <vt:lpstr>Times New Roman</vt:lpstr>
      <vt:lpstr>Office Theme</vt:lpstr>
      <vt:lpstr>Temperature, heat, internal energy and change of state</vt:lpstr>
      <vt:lpstr>PowerPoint Presentation</vt:lpstr>
      <vt:lpstr>What’s the temperature?</vt:lpstr>
      <vt:lpstr>Can you trust your senses?</vt:lpstr>
      <vt:lpstr>The Celcius temperature scale</vt:lpstr>
      <vt:lpstr>The right thermometer for the job</vt:lpstr>
      <vt:lpstr>PowerPoint Presentation</vt:lpstr>
      <vt:lpstr>PowerPoint Presentation</vt:lpstr>
      <vt:lpstr>PowerPoint Presentation</vt:lpstr>
      <vt:lpstr>How are temperature and heat energy different?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Temperature, heat, internal energy and change of state</dc:title>
  <dc:creator>rosalyn</dc:creator>
  <cp:lastModifiedBy>rosalyn</cp:lastModifiedBy>
  <cp:revision>22</cp:revision>
  <dcterms:created xsi:type="dcterms:W3CDTF">2015-11-06T11:58:50Z</dcterms:created>
  <dcterms:modified xsi:type="dcterms:W3CDTF">2016-04-05T20:39:39Z</dcterms:modified>
</cp:coreProperties>
</file>