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58" r:id="rId13"/>
    <p:sldId id="272" r:id="rId14"/>
    <p:sldId id="271" r:id="rId15"/>
    <p:sldId id="273" r:id="rId16"/>
    <p:sldId id="274" r:id="rId17"/>
    <p:sldId id="268" r:id="rId18"/>
    <p:sldId id="269" r:id="rId19"/>
    <p:sldId id="275" r:id="rId20"/>
    <p:sldId id="277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F-80B0-4FA0-9405-8222D29CF165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8031-AD3E-4A7A-A51C-5BDB7CD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2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F-80B0-4FA0-9405-8222D29CF165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8031-AD3E-4A7A-A51C-5BDB7CD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6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F-80B0-4FA0-9405-8222D29CF165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8031-AD3E-4A7A-A51C-5BDB7CD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F-80B0-4FA0-9405-8222D29CF165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8031-AD3E-4A7A-A51C-5BDB7CD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7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F-80B0-4FA0-9405-8222D29CF165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8031-AD3E-4A7A-A51C-5BDB7CD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9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F-80B0-4FA0-9405-8222D29CF165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8031-AD3E-4A7A-A51C-5BDB7CD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9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F-80B0-4FA0-9405-8222D29CF165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8031-AD3E-4A7A-A51C-5BDB7CD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7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F-80B0-4FA0-9405-8222D29CF165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8031-AD3E-4A7A-A51C-5BDB7CD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0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F-80B0-4FA0-9405-8222D29CF165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8031-AD3E-4A7A-A51C-5BDB7CD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F-80B0-4FA0-9405-8222D29CF165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8031-AD3E-4A7A-A51C-5BDB7CD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1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C58F-80B0-4FA0-9405-8222D29CF165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8031-AD3E-4A7A-A51C-5BDB7CD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0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C58F-80B0-4FA0-9405-8222D29CF165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8031-AD3E-4A7A-A51C-5BDB7CD2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6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education/guides/zwqycdm/activit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Read pg. 116 and answer question 4 on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124652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495753"/>
            <a:ext cx="30239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Effect of Temperature</a:t>
            </a:r>
          </a:p>
        </p:txBody>
      </p:sp>
      <p:pic>
        <p:nvPicPr>
          <p:cNvPr id="6146" name="Picture 2" descr="Image result for effect of temperature on enzy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18" y="495753"/>
            <a:ext cx="8155668" cy="59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3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3" y="659039"/>
            <a:ext cx="2901043" cy="1325563"/>
          </a:xfrm>
        </p:spPr>
        <p:txBody>
          <a:bodyPr/>
          <a:lstStyle/>
          <a:p>
            <a:r>
              <a:rPr lang="en-US" dirty="0"/>
              <a:t>Effect of pH</a:t>
            </a:r>
          </a:p>
        </p:txBody>
      </p:sp>
      <p:pic>
        <p:nvPicPr>
          <p:cNvPr id="9218" name="Picture 2" descr="Image result for denatured enzyme 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46" y="659039"/>
            <a:ext cx="7329109" cy="54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6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282" y="339287"/>
            <a:ext cx="7683883" cy="617665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927271" y="2596243"/>
            <a:ext cx="2188029" cy="5878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27271" y="3264327"/>
            <a:ext cx="2563586" cy="5878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70121" y="1272241"/>
            <a:ext cx="3543300" cy="43107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L3: Digestive System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Learning Objectives:</a:t>
            </a:r>
          </a:p>
          <a:p>
            <a:pPr marL="514350" indent="-514350">
              <a:buAutoNum type="arabicPeriod"/>
            </a:pPr>
            <a:r>
              <a:rPr lang="en-US" dirty="0"/>
              <a:t>Describe the structure and function of enzymes.</a:t>
            </a:r>
          </a:p>
          <a:p>
            <a:pPr marL="514350" indent="-514350">
              <a:buAutoNum type="arabicPeriod"/>
            </a:pPr>
            <a:r>
              <a:rPr lang="en-US" dirty="0"/>
              <a:t>Describe the lock and key model of enzyme action.</a:t>
            </a:r>
          </a:p>
          <a:p>
            <a:pPr marL="514350" indent="-514350">
              <a:buAutoNum type="arabicPeriod"/>
            </a:pPr>
            <a:r>
              <a:rPr lang="en-US" dirty="0"/>
              <a:t>Describe the optimum conditions that allow enzymes to work best.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Explain the role of bile in the digestive system.</a:t>
            </a:r>
          </a:p>
          <a:p>
            <a:pPr marL="514350" indent="-514350">
              <a:buAutoNum type="arabicPeriod"/>
            </a:pPr>
            <a:r>
              <a:rPr lang="en-US" dirty="0"/>
              <a:t>Explain why enzymes become denatured under certain conditions.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" y="2291990"/>
            <a:ext cx="687154" cy="525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" y="2758355"/>
            <a:ext cx="687154" cy="525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" y="3284277"/>
            <a:ext cx="687154" cy="5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5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85114" cy="1325563"/>
          </a:xfrm>
        </p:spPr>
        <p:txBody>
          <a:bodyPr/>
          <a:lstStyle/>
          <a:p>
            <a:r>
              <a:rPr lang="en-US" dirty="0"/>
              <a:t>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65" y="1830639"/>
            <a:ext cx="6085114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Bile</a:t>
            </a:r>
            <a:r>
              <a:rPr lang="en-US" sz="3600" dirty="0"/>
              <a:t> is </a:t>
            </a:r>
            <a:r>
              <a:rPr lang="en-US" sz="3600" b="1" dirty="0">
                <a:solidFill>
                  <a:srgbClr val="FF0000"/>
                </a:solidFill>
              </a:rPr>
              <a:t>alkaline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FF0000"/>
                </a:solidFill>
              </a:rPr>
              <a:t>neutralises</a:t>
            </a:r>
            <a:r>
              <a:rPr lang="en-US" sz="3600" dirty="0"/>
              <a:t> the hydrochloric acid produced in the stomach.</a:t>
            </a:r>
          </a:p>
          <a:p>
            <a:endParaRPr lang="en-US" sz="3600" dirty="0"/>
          </a:p>
          <a:p>
            <a:r>
              <a:rPr lang="en-US" sz="3600" dirty="0"/>
              <a:t>This allows the enzymes in the </a:t>
            </a:r>
            <a:r>
              <a:rPr lang="en-US" sz="3600" b="1" dirty="0">
                <a:solidFill>
                  <a:srgbClr val="FF0000"/>
                </a:solidFill>
              </a:rPr>
              <a:t>small intestine </a:t>
            </a:r>
            <a:r>
              <a:rPr lang="en-US" sz="3600" dirty="0"/>
              <a:t>to function under </a:t>
            </a:r>
            <a:r>
              <a:rPr lang="en-US" sz="3600" b="1" dirty="0">
                <a:solidFill>
                  <a:srgbClr val="FF0000"/>
                </a:solidFill>
              </a:rPr>
              <a:t>optimum pH </a:t>
            </a:r>
            <a:r>
              <a:rPr lang="en-US" sz="3600" dirty="0"/>
              <a:t>conditions.</a:t>
            </a:r>
          </a:p>
        </p:txBody>
      </p:sp>
      <p:pic>
        <p:nvPicPr>
          <p:cNvPr id="10242" name="Picture 2" descr="Image result for liver and gallbladder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18" y="1856012"/>
            <a:ext cx="46863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06886" y="225174"/>
            <a:ext cx="2841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Produced in the liver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7527472" y="1425503"/>
            <a:ext cx="1845128" cy="1285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54647" y="225174"/>
            <a:ext cx="2841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Stored in the gall bladder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9372600" y="1425503"/>
            <a:ext cx="1102633" cy="25757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9450" y="5397567"/>
            <a:ext cx="486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Released into the small intestine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462634" y="4431803"/>
            <a:ext cx="461282" cy="965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4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3" y="522513"/>
            <a:ext cx="4547961" cy="5976257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It also </a:t>
            </a:r>
            <a:r>
              <a:rPr lang="en-US" sz="3600" b="1" dirty="0">
                <a:solidFill>
                  <a:srgbClr val="FF0000"/>
                </a:solidFill>
              </a:rPr>
              <a:t>emulsifies</a:t>
            </a:r>
            <a:r>
              <a:rPr lang="en-US" sz="3600" dirty="0"/>
              <a:t> lipids into smaller droplets.</a:t>
            </a:r>
          </a:p>
          <a:p>
            <a:endParaRPr lang="en-US" sz="3600" dirty="0"/>
          </a:p>
          <a:p>
            <a:r>
              <a:rPr lang="en-US" sz="3600" dirty="0"/>
              <a:t>This </a:t>
            </a:r>
            <a:r>
              <a:rPr lang="en-US" sz="3600" b="1" dirty="0">
                <a:solidFill>
                  <a:srgbClr val="FF0000"/>
                </a:solidFill>
              </a:rPr>
              <a:t>increases the surface area </a:t>
            </a:r>
            <a:r>
              <a:rPr lang="en-US" sz="3600" dirty="0"/>
              <a:t>where enzymes can attach to the substrate.</a:t>
            </a:r>
          </a:p>
          <a:p>
            <a:endParaRPr lang="en-US" sz="3600" dirty="0"/>
          </a:p>
          <a:p>
            <a:r>
              <a:rPr lang="en-US" sz="3600" dirty="0"/>
              <a:t>This also </a:t>
            </a:r>
            <a:r>
              <a:rPr lang="en-US" sz="3600" b="1" dirty="0">
                <a:solidFill>
                  <a:srgbClr val="FF0000"/>
                </a:solidFill>
              </a:rPr>
              <a:t>speeds up </a:t>
            </a:r>
            <a:r>
              <a:rPr lang="en-US" sz="3600" dirty="0"/>
              <a:t>the rate of reaction for digestion.</a:t>
            </a:r>
          </a:p>
          <a:p>
            <a:endParaRPr lang="en-US" dirty="0"/>
          </a:p>
        </p:txBody>
      </p:sp>
      <p:pic>
        <p:nvPicPr>
          <p:cNvPr id="11266" name="Picture 2" descr="Image result for emulsif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32" y="1736666"/>
            <a:ext cx="7095898" cy="35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40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L3: Digestive System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Learning Objectives:</a:t>
            </a:r>
          </a:p>
          <a:p>
            <a:pPr marL="514350" indent="-514350">
              <a:buAutoNum type="arabicPeriod"/>
            </a:pPr>
            <a:r>
              <a:rPr lang="en-US" dirty="0"/>
              <a:t>Describe the structure and function of enzymes.</a:t>
            </a:r>
          </a:p>
          <a:p>
            <a:pPr marL="514350" indent="-514350">
              <a:buAutoNum type="arabicPeriod"/>
            </a:pPr>
            <a:r>
              <a:rPr lang="en-US" dirty="0"/>
              <a:t>Describe the lock and key model of enzyme action.</a:t>
            </a:r>
          </a:p>
          <a:p>
            <a:pPr marL="514350" indent="-514350">
              <a:buAutoNum type="arabicPeriod"/>
            </a:pPr>
            <a:r>
              <a:rPr lang="en-US" dirty="0"/>
              <a:t>Describe the optimum conditions that allow enzymes to work best.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Explain the role of bile in the digestive system.</a:t>
            </a:r>
          </a:p>
          <a:p>
            <a:pPr marL="514350" indent="-514350">
              <a:buAutoNum type="arabicPeriod"/>
            </a:pPr>
            <a:r>
              <a:rPr lang="en-US" dirty="0"/>
              <a:t>Explain why enzymes become denatured under certain conditions.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" y="2291990"/>
            <a:ext cx="687154" cy="525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" y="2758355"/>
            <a:ext cx="687154" cy="525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" y="3284277"/>
            <a:ext cx="687154" cy="525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" y="3810199"/>
            <a:ext cx="687154" cy="5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5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Enzymes can become Denatured</a:t>
            </a:r>
          </a:p>
        </p:txBody>
      </p:sp>
      <p:pic>
        <p:nvPicPr>
          <p:cNvPr id="7170" name="Picture 2" descr="Image result for denatured enzy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5324" r="7023" b="15476"/>
          <a:stretch/>
        </p:blipFill>
        <p:spPr bwMode="auto">
          <a:xfrm>
            <a:off x="2177142" y="1227589"/>
            <a:ext cx="8213273" cy="543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46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denatured enzy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1"/>
          <a:stretch/>
        </p:blipFill>
        <p:spPr bwMode="auto">
          <a:xfrm>
            <a:off x="612774" y="987651"/>
            <a:ext cx="10975151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49861" y="3988675"/>
            <a:ext cx="186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denatured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L3: Digestive System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Learning Objectives:</a:t>
            </a:r>
          </a:p>
          <a:p>
            <a:pPr marL="514350" indent="-514350">
              <a:buAutoNum type="arabicPeriod"/>
            </a:pPr>
            <a:r>
              <a:rPr lang="en-US" dirty="0"/>
              <a:t>Describe the structure and function of enzymes.</a:t>
            </a:r>
          </a:p>
          <a:p>
            <a:pPr marL="514350" indent="-514350">
              <a:buAutoNum type="arabicPeriod"/>
            </a:pPr>
            <a:r>
              <a:rPr lang="en-US" dirty="0"/>
              <a:t>Describe the lock and key model of enzyme action.</a:t>
            </a:r>
          </a:p>
          <a:p>
            <a:pPr marL="514350" indent="-514350">
              <a:buAutoNum type="arabicPeriod"/>
            </a:pPr>
            <a:r>
              <a:rPr lang="en-US" dirty="0"/>
              <a:t>Describe the optimum conditions that allow enzymes to work best.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Explain the role of bile in the digestive system.</a:t>
            </a:r>
          </a:p>
          <a:p>
            <a:pPr marL="514350" indent="-514350">
              <a:buAutoNum type="arabicPeriod"/>
            </a:pPr>
            <a:r>
              <a:rPr lang="en-US" dirty="0"/>
              <a:t>Explain why enzymes become denatured under certain conditions.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" y="2291990"/>
            <a:ext cx="687154" cy="525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" y="2758355"/>
            <a:ext cx="687154" cy="525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" y="3284277"/>
            <a:ext cx="687154" cy="525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" y="3810199"/>
            <a:ext cx="687154" cy="525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7" y="4334599"/>
            <a:ext cx="687154" cy="5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L5: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Learning Objectives:</a:t>
            </a:r>
          </a:p>
          <a:p>
            <a:pPr marL="514350" indent="-514350">
              <a:buAutoNum type="arabicPeriod"/>
            </a:pPr>
            <a:r>
              <a:rPr lang="en-US" dirty="0"/>
              <a:t>Describe the structure and function of enzymes.</a:t>
            </a:r>
          </a:p>
          <a:p>
            <a:pPr marL="514350" indent="-514350">
              <a:buAutoNum type="arabicPeriod"/>
            </a:pPr>
            <a:r>
              <a:rPr lang="en-US" dirty="0"/>
              <a:t>Describe the lock and key model of enzyme action.</a:t>
            </a:r>
          </a:p>
          <a:p>
            <a:pPr marL="514350" indent="-514350">
              <a:buAutoNum type="arabicPeriod"/>
            </a:pPr>
            <a:r>
              <a:rPr lang="en-US" dirty="0"/>
              <a:t>Describe the optimum conditions that allow enzymes to work best.</a:t>
            </a:r>
          </a:p>
          <a:p>
            <a:pPr marL="514350" indent="-514350">
              <a:buAutoNum type="arabicPeriod"/>
            </a:pPr>
            <a:r>
              <a:rPr lang="en-US" dirty="0"/>
              <a:t>Explain the role of bile in the digestive system.</a:t>
            </a:r>
          </a:p>
          <a:p>
            <a:pPr marL="514350" indent="-514350">
              <a:buAutoNum type="arabicPeriod"/>
            </a:pPr>
            <a:r>
              <a:rPr lang="en-US" dirty="0"/>
              <a:t>Explain why enzymes become denatured under certain conditions.</a:t>
            </a:r>
          </a:p>
        </p:txBody>
      </p:sp>
    </p:spTree>
    <p:extLst>
      <p:ext uri="{BB962C8B-B14F-4D97-AF65-F5344CB8AC3E}">
        <p14:creationId xmlns:p14="http://schemas.microsoft.com/office/powerpoint/2010/main" val="255590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Read pg. 70 – 81.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5207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751" y="2999405"/>
            <a:ext cx="3972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BBC Bitesize - Enzymes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1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56514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Enzymes</a:t>
            </a:r>
            <a:r>
              <a:rPr lang="en-US" sz="3600" dirty="0"/>
              <a:t> are large </a:t>
            </a:r>
            <a:r>
              <a:rPr lang="en-US" sz="3600" b="1" dirty="0">
                <a:solidFill>
                  <a:srgbClr val="FF0000"/>
                </a:solidFill>
              </a:rPr>
              <a:t>proteins</a:t>
            </a:r>
            <a:r>
              <a:rPr lang="en-US" sz="3600" dirty="0"/>
              <a:t> (chain of amino acids).</a:t>
            </a:r>
          </a:p>
          <a:p>
            <a:r>
              <a:rPr lang="en-US" sz="3600" dirty="0"/>
              <a:t>They are folded into a unique shape forming an </a:t>
            </a:r>
            <a:r>
              <a:rPr lang="en-US" sz="3600" b="1" dirty="0">
                <a:solidFill>
                  <a:srgbClr val="FF0000"/>
                </a:solidFill>
              </a:rPr>
              <a:t>active site</a:t>
            </a:r>
            <a:r>
              <a:rPr lang="en-US" sz="3600" dirty="0"/>
              <a:t>.</a:t>
            </a:r>
          </a:p>
          <a:p>
            <a:r>
              <a:rPr lang="en-US" sz="3600" dirty="0"/>
              <a:t>Only the </a:t>
            </a:r>
            <a:r>
              <a:rPr lang="en-US" sz="3600" b="1" dirty="0">
                <a:solidFill>
                  <a:srgbClr val="FF0000"/>
                </a:solidFill>
              </a:rPr>
              <a:t>substrate</a:t>
            </a:r>
            <a:r>
              <a:rPr lang="en-US" sz="3600" dirty="0"/>
              <a:t> (substance involved in the reaction being catalyzed) fits and </a:t>
            </a:r>
            <a:r>
              <a:rPr lang="en-US" sz="3600" b="1" dirty="0">
                <a:solidFill>
                  <a:srgbClr val="FF0000"/>
                </a:solidFill>
              </a:rPr>
              <a:t>binds</a:t>
            </a:r>
            <a:r>
              <a:rPr lang="en-US" sz="3600" dirty="0"/>
              <a:t> to the active site.</a:t>
            </a:r>
          </a:p>
        </p:txBody>
      </p:sp>
      <p:pic>
        <p:nvPicPr>
          <p:cNvPr id="1026" name="Picture 2" descr="Image result for protein active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21" y="1229407"/>
            <a:ext cx="4420879" cy="494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2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otein active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8364"/>
            <a:ext cx="1112520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3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rotein active si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4" y="656090"/>
            <a:ext cx="10953311" cy="569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and Key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44" y="1825625"/>
            <a:ext cx="5470070" cy="4351338"/>
          </a:xfrm>
        </p:spPr>
        <p:txBody>
          <a:bodyPr>
            <a:noAutofit/>
          </a:bodyPr>
          <a:lstStyle/>
          <a:p>
            <a:r>
              <a:rPr lang="en-US" sz="3600" dirty="0"/>
              <a:t>Once the substrate (key) binds to the active site (lock) it changes the shape of the protein slightly.</a:t>
            </a:r>
          </a:p>
          <a:p>
            <a:endParaRPr lang="en-US" sz="3600" dirty="0"/>
          </a:p>
          <a:p>
            <a:r>
              <a:rPr lang="en-US" sz="3600" dirty="0"/>
              <a:t>The substrate interacts with the protein, </a:t>
            </a:r>
            <a:r>
              <a:rPr lang="en-US" sz="3600" b="1" dirty="0">
                <a:solidFill>
                  <a:srgbClr val="FF0000"/>
                </a:solidFill>
              </a:rPr>
              <a:t>speeding up the chemical reaction</a:t>
            </a:r>
            <a:r>
              <a:rPr lang="en-US" sz="3600" dirty="0"/>
              <a:t>.</a:t>
            </a:r>
          </a:p>
        </p:txBody>
      </p:sp>
      <p:pic>
        <p:nvPicPr>
          <p:cNvPr id="4098" name="Picture 2" descr="Image result for protein active sit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71" y="1825625"/>
            <a:ext cx="6178366" cy="40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8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898071"/>
            <a:ext cx="4816928" cy="5278892"/>
          </a:xfrm>
        </p:spPr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b="1" dirty="0">
                <a:solidFill>
                  <a:srgbClr val="FF0000"/>
                </a:solidFill>
              </a:rPr>
              <a:t>products</a:t>
            </a:r>
            <a:r>
              <a:rPr lang="en-US" sz="3600" dirty="0"/>
              <a:t> of the reaction are then </a:t>
            </a:r>
            <a:r>
              <a:rPr lang="en-US" sz="3600" b="1" dirty="0">
                <a:solidFill>
                  <a:srgbClr val="FF0000"/>
                </a:solidFill>
              </a:rPr>
              <a:t>released</a:t>
            </a:r>
            <a:r>
              <a:rPr lang="en-US" sz="3600" dirty="0"/>
              <a:t> from the active site as they no longer fit.</a:t>
            </a:r>
          </a:p>
          <a:p>
            <a:endParaRPr lang="en-US" sz="3600" dirty="0"/>
          </a:p>
          <a:p>
            <a:r>
              <a:rPr lang="en-US" sz="3600" dirty="0"/>
              <a:t>The </a:t>
            </a:r>
            <a:r>
              <a:rPr lang="en-US" sz="3600" b="1" dirty="0">
                <a:solidFill>
                  <a:srgbClr val="FF0000"/>
                </a:solidFill>
              </a:rPr>
              <a:t>enzyme molecule is unchanged</a:t>
            </a:r>
            <a:r>
              <a:rPr lang="en-US" sz="3600" dirty="0"/>
              <a:t> and can be used again.</a:t>
            </a:r>
          </a:p>
        </p:txBody>
      </p:sp>
      <p:pic>
        <p:nvPicPr>
          <p:cNvPr id="5122" name="Picture 2" descr="Image result for protein active site products relea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58308"/>
            <a:ext cx="5134882" cy="61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8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L3: Digestive System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Learning Objectives:</a:t>
            </a:r>
          </a:p>
          <a:p>
            <a:pPr marL="514350" indent="-514350">
              <a:buAutoNum type="arabicPeriod"/>
            </a:pPr>
            <a:r>
              <a:rPr lang="en-US" dirty="0"/>
              <a:t>Describe the structure and function of enzymes.</a:t>
            </a:r>
          </a:p>
          <a:p>
            <a:pPr marL="514350" indent="-514350">
              <a:buAutoNum type="arabicPeriod"/>
            </a:pPr>
            <a:r>
              <a:rPr lang="en-US" dirty="0"/>
              <a:t>Describe the lock and key model of enzyme action.</a:t>
            </a:r>
          </a:p>
          <a:p>
            <a:pPr marL="514350" indent="-514350">
              <a:buAutoNum type="arabicPeriod"/>
            </a:pPr>
            <a:r>
              <a:rPr lang="en-US" dirty="0"/>
              <a:t>Describe the optimum conditions that allow enzymes to work best.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Explain the role of bile in the digestive system.</a:t>
            </a:r>
          </a:p>
          <a:p>
            <a:pPr marL="514350" indent="-514350">
              <a:buAutoNum type="arabicPeriod"/>
            </a:pPr>
            <a:r>
              <a:rPr lang="en-US" dirty="0"/>
              <a:t>Explain why enzymes become denatured under certain conditions.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" y="2291990"/>
            <a:ext cx="687154" cy="525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8" y="2758355"/>
            <a:ext cx="687154" cy="5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5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Optimum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conditions will affect enzyme function? How?</a:t>
            </a:r>
          </a:p>
          <a:p>
            <a:endParaRPr lang="en-US" sz="3600" dirty="0"/>
          </a:p>
          <a:p>
            <a:r>
              <a:rPr lang="en-US" sz="3600" dirty="0"/>
              <a:t>Temperature</a:t>
            </a:r>
          </a:p>
          <a:p>
            <a:r>
              <a:rPr lang="en-US" sz="3600" dirty="0"/>
              <a:t>pH</a:t>
            </a:r>
          </a:p>
          <a:p>
            <a:endParaRPr lang="en-US" sz="3600" dirty="0"/>
          </a:p>
          <a:p>
            <a:r>
              <a:rPr lang="en-US" sz="3600" dirty="0"/>
              <a:t>Under </a:t>
            </a:r>
            <a:r>
              <a:rPr lang="en-US" sz="3600" b="1" dirty="0">
                <a:solidFill>
                  <a:srgbClr val="FF0000"/>
                </a:solidFill>
              </a:rPr>
              <a:t>optimum conditions</a:t>
            </a:r>
            <a:r>
              <a:rPr lang="en-US" sz="3600" dirty="0"/>
              <a:t>, enzymes work best and the </a:t>
            </a:r>
            <a:r>
              <a:rPr lang="en-US" sz="3600" b="1" dirty="0">
                <a:solidFill>
                  <a:srgbClr val="FF0000"/>
                </a:solidFill>
              </a:rPr>
              <a:t>rate of reaction </a:t>
            </a:r>
            <a:r>
              <a:rPr lang="en-US" sz="3600" dirty="0"/>
              <a:t>is </a:t>
            </a:r>
            <a:r>
              <a:rPr lang="en-US" sz="3600" b="1" dirty="0">
                <a:solidFill>
                  <a:srgbClr val="FF0000"/>
                </a:solidFill>
              </a:rPr>
              <a:t>fastest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8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542</Words>
  <Application>Microsoft Office PowerPoint</Application>
  <PresentationFormat>Widescreen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Starter</vt:lpstr>
      <vt:lpstr>L5: Enzymes</vt:lpstr>
      <vt:lpstr>Enzyme Structure</vt:lpstr>
      <vt:lpstr>PowerPoint Presentation</vt:lpstr>
      <vt:lpstr>PowerPoint Presentation</vt:lpstr>
      <vt:lpstr>Lock and Key Theory</vt:lpstr>
      <vt:lpstr>PowerPoint Presentation</vt:lpstr>
      <vt:lpstr>L3: Digestive System (Part 2)</vt:lpstr>
      <vt:lpstr>Optimum Conditions</vt:lpstr>
      <vt:lpstr>Effect of Temperature</vt:lpstr>
      <vt:lpstr>Effect of pH</vt:lpstr>
      <vt:lpstr>PowerPoint Presentation</vt:lpstr>
      <vt:lpstr>L3: Digestive System (Part 2)</vt:lpstr>
      <vt:lpstr>Bile</vt:lpstr>
      <vt:lpstr>PowerPoint Presentation</vt:lpstr>
      <vt:lpstr>L3: Digestive System (Part 2)</vt:lpstr>
      <vt:lpstr>Enzymes can become Denatured</vt:lpstr>
      <vt:lpstr>PowerPoint Presentation</vt:lpstr>
      <vt:lpstr>L3: Digestive System (Part 2)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Penguizaur</dc:creator>
  <cp:lastModifiedBy>Penguizaur</cp:lastModifiedBy>
  <cp:revision>29</cp:revision>
  <dcterms:created xsi:type="dcterms:W3CDTF">2016-09-01T08:36:03Z</dcterms:created>
  <dcterms:modified xsi:type="dcterms:W3CDTF">2016-10-13T12:28:49Z</dcterms:modified>
</cp:coreProperties>
</file>