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80421" autoAdjust="0"/>
  </p:normalViewPr>
  <p:slideViewPr>
    <p:cSldViewPr snapToGrid="0">
      <p:cViewPr varScale="1">
        <p:scale>
          <a:sx n="66" d="100"/>
          <a:sy n="66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FDD1A-8323-4FBB-9E44-4348AC0FC917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69026-6150-4D96-978A-3A56C584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4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 – food colouring </a:t>
            </a:r>
            <a:r>
              <a:rPr lang="en-GB" baseline="0" dirty="0" smtClean="0"/>
              <a:t>in three beakers; cold, medium, and hot water.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9026-6150-4D96-978A-3A56C584AF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6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http://www.nuffieldfoundation.org/practical-biology/effect-size-uptake-diffusion</a:t>
            </a:r>
          </a:p>
          <a:p>
            <a:endParaRPr lang="en-GB" dirty="0" smtClean="0"/>
          </a:p>
          <a:p>
            <a:r>
              <a:rPr lang="en-GB" dirty="0" smtClean="0"/>
              <a:t>Technician notes:</a:t>
            </a:r>
            <a:r>
              <a:rPr lang="en-GB" baseline="0" dirty="0" smtClean="0"/>
              <a:t> https://www.youtube.com/watch?v=Xs_ilcbtbq8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9026-6150-4D96-978A-3A56C584AF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single-celled organism has a relatively large surface area to volume ratio. This allows sufficient transport of molecules into and out of the cell to meet the needs of the organism.</a:t>
            </a:r>
          </a:p>
          <a:p>
            <a:r>
              <a:rPr lang="en-GB" dirty="0" smtClean="0"/>
              <a:t>If the surface area to volume</a:t>
            </a:r>
            <a:r>
              <a:rPr lang="en-GB" baseline="0" dirty="0" smtClean="0"/>
              <a:t> ratio is too low, diffusion is too slow to meet the needs of the cell for new materials and removal of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9026-6150-4D96-978A-3A56C584AF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Agar jelly with cubes</a:t>
            </a:r>
            <a:r>
              <a:rPr lang="en-GB" baseline="0" dirty="0" smtClean="0"/>
              <a:t> of the same size using warm hydrochloric acid of different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69026-6150-4D96-978A-3A56C584AF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9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2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60BC-906E-4377-A11C-F9B9D5DE02BD}" type="datetimeFigureOut">
              <a:rPr lang="en-US" smtClean="0"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CAE7C-385F-4D63-A1E2-F2D886599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G4ZZ1Gbz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495855/student_view0/chapter2/animation__how_diffusion_work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can you smell something that is across the room?</a:t>
            </a:r>
            <a:endParaRPr lang="en-US" dirty="0"/>
          </a:p>
        </p:txBody>
      </p:sp>
      <p:pic>
        <p:nvPicPr>
          <p:cNvPr id="1028" name="Picture 4" descr="http://trend2wear.com/wp-content/uploads/2015/10/bigstock-Spraying-Perfume-376417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47" y="1935747"/>
            <a:ext cx="6059905" cy="4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7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Thinking about the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www.youtube.com/watch?v=xuG4ZZ1GbzI</a:t>
            </a:r>
            <a:endParaRPr lang="en-US" dirty="0" smtClean="0"/>
          </a:p>
          <a:p>
            <a:endParaRPr lang="en-GB" dirty="0"/>
          </a:p>
          <a:p>
            <a:r>
              <a:rPr lang="en-GB" dirty="0" smtClean="0"/>
              <a:t>Watch the video and answer the following question.</a:t>
            </a:r>
          </a:p>
          <a:p>
            <a:endParaRPr lang="en-GB" dirty="0"/>
          </a:p>
          <a:p>
            <a:r>
              <a:rPr lang="en-GB" dirty="0" smtClean="0"/>
              <a:t>Why is it that cells cannot be too large? Why is surface are to volume ratio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2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– Effect of Concentration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difference in concentrations between two areas is called the concentration gradient.</a:t>
            </a:r>
          </a:p>
          <a:p>
            <a:r>
              <a:rPr lang="en-GB" dirty="0" smtClean="0"/>
              <a:t>The larger the difference in concentrations, the steeper the concentration gradient.</a:t>
            </a:r>
          </a:p>
          <a:p>
            <a:endParaRPr lang="en-GB" dirty="0"/>
          </a:p>
          <a:p>
            <a:r>
              <a:rPr lang="en-GB" dirty="0" smtClean="0"/>
              <a:t>Watch the demo and describe the effect of the steepness of the concentration gradient on the rate of diffusion.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224"/>
            <a:ext cx="10515600" cy="1325563"/>
          </a:xfrm>
        </p:spPr>
        <p:txBody>
          <a:bodyPr/>
          <a:lstStyle/>
          <a:p>
            <a:r>
              <a:rPr lang="en-GB" dirty="0" smtClean="0"/>
              <a:t>Why is diffusion important to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3416"/>
            <a:ext cx="10515600" cy="99778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Cells </a:t>
            </a:r>
            <a:r>
              <a:rPr lang="en-GB" dirty="0" smtClean="0">
                <a:solidFill>
                  <a:srgbClr val="FF0000"/>
                </a:solidFill>
              </a:rPr>
              <a:t>get materials they need </a:t>
            </a:r>
            <a:r>
              <a:rPr lang="en-GB" dirty="0" smtClean="0"/>
              <a:t>(such as </a:t>
            </a:r>
            <a:r>
              <a:rPr lang="en-GB" b="1" dirty="0" smtClean="0">
                <a:solidFill>
                  <a:srgbClr val="FF0000"/>
                </a:solidFill>
              </a:rPr>
              <a:t>oxygen</a:t>
            </a:r>
            <a:r>
              <a:rPr lang="en-GB" dirty="0" smtClean="0"/>
              <a:t>) and </a:t>
            </a:r>
            <a:r>
              <a:rPr lang="en-GB" dirty="0" smtClean="0">
                <a:solidFill>
                  <a:srgbClr val="0070C0"/>
                </a:solidFill>
              </a:rPr>
              <a:t>removing waste </a:t>
            </a:r>
            <a:r>
              <a:rPr lang="en-GB" dirty="0" smtClean="0"/>
              <a:t>(such as </a:t>
            </a:r>
            <a:r>
              <a:rPr lang="en-GB" b="1" dirty="0" smtClean="0">
                <a:solidFill>
                  <a:srgbClr val="0070C0"/>
                </a:solidFill>
              </a:rPr>
              <a:t>carbon dioxide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70C0"/>
                </a:solidFill>
              </a:rPr>
              <a:t>urea</a:t>
            </a:r>
            <a:r>
              <a:rPr lang="en-GB" dirty="0" smtClean="0"/>
              <a:t>) by diffusion through the cell membrane.</a:t>
            </a:r>
          </a:p>
        </p:txBody>
      </p:sp>
      <p:pic>
        <p:nvPicPr>
          <p:cNvPr id="5122" name="Picture 2" descr="http://humanphysiology.academy/Introduction%20to%20PathoPhysiology/Lect%201/DiffusionFiles/O2Dif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8" y="2958348"/>
            <a:ext cx="5510047" cy="31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umanphysiology.academy/Introduction%20to%20PathoPhysiology/Lect%201/DiffusionFiles/Co2Diffu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5" y="2958348"/>
            <a:ext cx="5878212" cy="33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4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625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Examples of Diffusion: Gas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532188"/>
            <a:ext cx="5771147" cy="88582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Gas exchange happens in the lungs and gills (in fish).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stream1.gifsoup.com/view5/4707307/gas-exchange-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1514"/>
            <a:ext cx="5604033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getrevising.co.uk/https_proxy/5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" y="2793752"/>
            <a:ext cx="5684530" cy="33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67802" y="3990659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5482" y="430800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3305" y="464709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82052" y="453279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11642" y="414417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05563" y="385461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59768" y="3969387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00162" y="4262281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1822" y="416144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33926" y="476901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43739" y="487950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52036" y="4901725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93582" y="4501676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13647" y="4901724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17645" y="4825527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17387" y="502428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19676" y="5080511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12781" y="5233830"/>
            <a:ext cx="4812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29626" y="4399821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87666" y="5001420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57224" y="4908232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35216" y="4543109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83806" y="4121310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13346" y="3923668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11340" y="4146868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883342" y="4692809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29400" y="4848386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33674" y="4894105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61208" y="5231608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42759" y="5356131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78103" y="5378990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31843" y="5519961"/>
            <a:ext cx="48126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853" y="2983832"/>
            <a:ext cx="1347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</a:rPr>
              <a:t>Low Oxygen</a:t>
            </a:r>
          </a:p>
          <a:p>
            <a:pPr algn="ctr"/>
            <a:r>
              <a:rPr lang="en-GB" b="1" dirty="0" smtClean="0">
                <a:solidFill>
                  <a:srgbClr val="00B0F0"/>
                </a:solidFill>
              </a:rPr>
              <a:t>High CO</a:t>
            </a:r>
            <a:r>
              <a:rPr lang="en-GB" b="1" baseline="-25000" dirty="0" smtClean="0">
                <a:solidFill>
                  <a:srgbClr val="00B0F0"/>
                </a:solidFill>
              </a:rPr>
              <a:t>2</a:t>
            </a:r>
            <a:endParaRPr lang="en-US" b="1" baseline="-25000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2188" y="2905879"/>
            <a:ext cx="149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High Oxygen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Low 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GB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41701" y="3079778"/>
            <a:ext cx="340487" cy="29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b="1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 for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effectiveness of an exchange surface is increased by:</a:t>
            </a:r>
          </a:p>
          <a:p>
            <a:pPr marL="0" indent="0">
              <a:buNone/>
            </a:pPr>
            <a:r>
              <a:rPr lang="en-US" dirty="0"/>
              <a:t>• having a large surface area</a:t>
            </a:r>
          </a:p>
          <a:p>
            <a:pPr marL="0" indent="0">
              <a:buNone/>
            </a:pPr>
            <a:r>
              <a:rPr lang="en-US" dirty="0"/>
              <a:t>• a membrane that is thin, to provide a short diffusion path</a:t>
            </a:r>
          </a:p>
          <a:p>
            <a:pPr marL="0" indent="0">
              <a:buNone/>
            </a:pPr>
            <a:r>
              <a:rPr lang="en-US" dirty="0"/>
              <a:t>• (in animals) having an efficient blood supply</a:t>
            </a:r>
          </a:p>
          <a:p>
            <a:pPr marL="0" indent="0">
              <a:buNone/>
            </a:pPr>
            <a:r>
              <a:rPr lang="en-US" dirty="0"/>
              <a:t>• (in animals, for gaseous exchange) being </a:t>
            </a:r>
            <a:r>
              <a:rPr lang="en-US" dirty="0" smtClean="0"/>
              <a:t>ventilated (breathing).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83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GB" dirty="0" smtClean="0"/>
              <a:t>Specialisation for Exchange: Small Intestine (Villi)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3" y="1825624"/>
            <a:ext cx="4744452" cy="4486275"/>
          </a:xfrm>
        </p:spPr>
        <p:txBody>
          <a:bodyPr/>
          <a:lstStyle/>
          <a:p>
            <a:r>
              <a:rPr lang="en-GB" dirty="0" smtClean="0"/>
              <a:t>Folds (</a:t>
            </a:r>
            <a:r>
              <a:rPr lang="en-GB" b="1" dirty="0" smtClean="0">
                <a:solidFill>
                  <a:srgbClr val="FF0000"/>
                </a:solidFill>
              </a:rPr>
              <a:t>villi</a:t>
            </a:r>
            <a:r>
              <a:rPr lang="en-GB" dirty="0" smtClean="0"/>
              <a:t>) create a </a:t>
            </a:r>
            <a:r>
              <a:rPr lang="en-GB" b="1" dirty="0" smtClean="0">
                <a:solidFill>
                  <a:srgbClr val="FF0000"/>
                </a:solidFill>
              </a:rPr>
              <a:t>larger surface area to volume ratio</a:t>
            </a:r>
            <a:r>
              <a:rPr lang="en-GB" dirty="0" smtClean="0"/>
              <a:t>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Thin membranes </a:t>
            </a:r>
            <a:r>
              <a:rPr lang="en-GB" dirty="0" smtClean="0"/>
              <a:t>to </a:t>
            </a:r>
            <a:r>
              <a:rPr lang="en-GB" dirty="0" smtClean="0"/>
              <a:t>some </a:t>
            </a:r>
            <a:r>
              <a:rPr lang="en-GB" dirty="0" smtClean="0"/>
              <a:t>nutrients to the bloodstream through diffusion quickly.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Capillaries</a:t>
            </a:r>
            <a:r>
              <a:rPr lang="en-GB" dirty="0" smtClean="0"/>
              <a:t> (blood vessels) quickly pass materials away to maintain concentration gradient.</a:t>
            </a:r>
          </a:p>
          <a:p>
            <a:endParaRPr lang="en-US" dirty="0"/>
          </a:p>
        </p:txBody>
      </p:sp>
      <p:pic>
        <p:nvPicPr>
          <p:cNvPr id="8194" name="Picture 2" descr="https://mylifeourhealth.files.wordpress.com/2010/01/vil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73" y="1825625"/>
            <a:ext cx="59817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4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66" y="974725"/>
            <a:ext cx="4118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Specialisation for </a:t>
            </a:r>
            <a:r>
              <a:rPr lang="en-GB" dirty="0" smtClean="0"/>
              <a:t>Exchange: Lungs (Alveoli)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929" y="3096897"/>
            <a:ext cx="4503821" cy="2634080"/>
          </a:xfrm>
        </p:spPr>
        <p:txBody>
          <a:bodyPr/>
          <a:lstStyle/>
          <a:p>
            <a:r>
              <a:rPr lang="en-GB" dirty="0" smtClean="0"/>
              <a:t>Pockets (alveoli) create a </a:t>
            </a:r>
            <a:r>
              <a:rPr lang="en-GB" b="1" dirty="0" smtClean="0">
                <a:solidFill>
                  <a:srgbClr val="FF0000"/>
                </a:solidFill>
              </a:rPr>
              <a:t>larger surface area to volume ratio</a:t>
            </a:r>
            <a:r>
              <a:rPr lang="en-GB" dirty="0" smtClean="0"/>
              <a:t>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Thin</a:t>
            </a:r>
            <a:r>
              <a:rPr lang="en-GB" dirty="0" smtClean="0"/>
              <a:t> membranes</a:t>
            </a:r>
          </a:p>
          <a:p>
            <a:r>
              <a:rPr lang="en-GB" dirty="0" smtClean="0"/>
              <a:t>Network of </a:t>
            </a:r>
            <a:r>
              <a:rPr lang="en-GB" b="1" dirty="0" smtClean="0">
                <a:solidFill>
                  <a:srgbClr val="FF0000"/>
                </a:solidFill>
              </a:rPr>
              <a:t>capillaries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www.myvmc.com/uploads/VMC/DiseaseImages/2293_alveoli_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64" y="365125"/>
            <a:ext cx="5845341" cy="60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4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Specialisation for Exchange</a:t>
            </a:r>
            <a:r>
              <a:rPr lang="en-GB" dirty="0" smtClean="0"/>
              <a:t>: Gills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2378339"/>
            <a:ext cx="2823410" cy="3307849"/>
          </a:xfrm>
        </p:spPr>
        <p:txBody>
          <a:bodyPr/>
          <a:lstStyle/>
          <a:p>
            <a:r>
              <a:rPr lang="en-GB" dirty="0" smtClean="0"/>
              <a:t>Folds for </a:t>
            </a:r>
            <a:r>
              <a:rPr lang="en-GB" b="1" dirty="0" smtClean="0">
                <a:solidFill>
                  <a:srgbClr val="FF0000"/>
                </a:solidFill>
              </a:rPr>
              <a:t>larger surface area to volume ratio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Thin</a:t>
            </a:r>
            <a:r>
              <a:rPr lang="en-GB" dirty="0" smtClean="0"/>
              <a:t> membranes</a:t>
            </a:r>
          </a:p>
          <a:p>
            <a:r>
              <a:rPr lang="en-GB" dirty="0" smtClean="0"/>
              <a:t>Network of </a:t>
            </a:r>
            <a:r>
              <a:rPr lang="en-GB" b="1" dirty="0" smtClean="0">
                <a:solidFill>
                  <a:srgbClr val="FF0000"/>
                </a:solidFill>
              </a:rPr>
              <a:t>capillaries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sharon-taxonomy2009-p3.wikispaces.com/file/view/gills.jpg/99670293/560x294/g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7" y="1887566"/>
            <a:ext cx="8170277" cy="42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6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6" y="365125"/>
            <a:ext cx="10515600" cy="1325563"/>
          </a:xfrm>
        </p:spPr>
        <p:txBody>
          <a:bodyPr/>
          <a:lstStyle/>
          <a:p>
            <a:r>
              <a:rPr lang="en-GB" dirty="0"/>
              <a:t>Specialisation for Exchange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Roots (Root Hair Cells)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63" y="2229852"/>
            <a:ext cx="4503821" cy="3272589"/>
          </a:xfrm>
        </p:spPr>
        <p:txBody>
          <a:bodyPr>
            <a:normAutofit/>
          </a:bodyPr>
          <a:lstStyle/>
          <a:p>
            <a:r>
              <a:rPr lang="en-GB" dirty="0" smtClean="0"/>
              <a:t>This projection increases </a:t>
            </a:r>
            <a:r>
              <a:rPr lang="en-GB" b="1" dirty="0" smtClean="0">
                <a:solidFill>
                  <a:srgbClr val="FF0000"/>
                </a:solidFill>
              </a:rPr>
              <a:t>surface area to volume ratio</a:t>
            </a:r>
            <a:r>
              <a:rPr lang="en-GB" dirty="0" smtClean="0"/>
              <a:t>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Thin</a:t>
            </a:r>
            <a:r>
              <a:rPr lang="en-GB" dirty="0" smtClean="0"/>
              <a:t> membranes</a:t>
            </a:r>
          </a:p>
          <a:p>
            <a:r>
              <a:rPr lang="en-GB" dirty="0" smtClean="0"/>
              <a:t>Network of </a:t>
            </a:r>
            <a:r>
              <a:rPr lang="en-GB" b="1" dirty="0" smtClean="0">
                <a:solidFill>
                  <a:srgbClr val="FF0000"/>
                </a:solidFill>
              </a:rPr>
              <a:t>xylem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phloem to </a:t>
            </a:r>
            <a:r>
              <a:rPr lang="en-GB" dirty="0" smtClean="0"/>
              <a:t>transport materials.</a:t>
            </a:r>
            <a:endParaRPr lang="en-US" dirty="0"/>
          </a:p>
        </p:txBody>
      </p:sp>
      <p:pic>
        <p:nvPicPr>
          <p:cNvPr id="11266" name="Picture 2" descr="http://www.eschooltoday.com/photosynthesis/images/root-hair-st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75" y="1883194"/>
            <a:ext cx="61071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3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6 – Diffusion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diffusion as the spreading out of particles resulting in a net movement of particles from areas of high to low concentration.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the factors affecting the rate of diffusion including: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 smtClean="0"/>
              <a:t>Concentration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 smtClean="0"/>
              <a:t>Temperature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 smtClean="0"/>
              <a:t>Surface area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GB" dirty="0" smtClean="0"/>
              <a:t>Analyse the role of diffusion in the exchange of materials in cells and how cells are adapted for exchange.</a:t>
            </a:r>
          </a:p>
          <a:p>
            <a:pPr marL="514350" indent="-514350">
              <a:buAutoNum type="arabicPeriod"/>
            </a:pPr>
            <a:r>
              <a:rPr lang="en-GB" dirty="0" smtClean="0"/>
              <a:t>Calculate and compare surface area to volume ratios.</a:t>
            </a:r>
          </a:p>
        </p:txBody>
      </p:sp>
    </p:spTree>
    <p:extLst>
      <p:ext uri="{BB962C8B-B14F-4D97-AF65-F5344CB8AC3E}">
        <p14:creationId xmlns:p14="http://schemas.microsoft.com/office/powerpoint/2010/main" val="385780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046"/>
            <a:ext cx="4359442" cy="31634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dirty="0" smtClean="0"/>
              <a:t>Watch the animation and come up with a definition for diffusion. Include the term “particles” in your definition.</a:t>
            </a:r>
            <a:endParaRPr lang="en-US" sz="3600" dirty="0"/>
          </a:p>
        </p:txBody>
      </p:sp>
      <p:pic>
        <p:nvPicPr>
          <p:cNvPr id="2050" name="Picture 2" descr="http://bioserv.fiu.edu/~walterm/human_online/organization_regulation/organization_and_regulation_files/image0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86" y="538957"/>
            <a:ext cx="5631614" cy="56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1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788"/>
            <a:ext cx="10515600" cy="1325563"/>
          </a:xfrm>
        </p:spPr>
        <p:txBody>
          <a:bodyPr/>
          <a:lstStyle/>
          <a:p>
            <a:r>
              <a:rPr lang="en-GB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351"/>
            <a:ext cx="11065042" cy="114876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Diffusion</a:t>
            </a:r>
            <a:r>
              <a:rPr lang="en-GB" dirty="0" smtClean="0"/>
              <a:t> is the spreading out of particles resulting in a net movement of particles from high to low concentration.</a:t>
            </a:r>
            <a:endParaRPr lang="en-US" dirty="0"/>
          </a:p>
        </p:txBody>
      </p:sp>
      <p:pic>
        <p:nvPicPr>
          <p:cNvPr id="3076" name="Picture 4" descr="http://fe867b.medialib.glogster.com/media/18/180d72257aa1a63672899016e3dfb937691298252f3e50416f3c04d10f9ca46a/diffusion-pic-1-gi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/>
          <a:stretch/>
        </p:blipFill>
        <p:spPr bwMode="auto">
          <a:xfrm>
            <a:off x="2579771" y="2839453"/>
            <a:ext cx="7528396" cy="33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3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little bit about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16" y="1690688"/>
            <a:ext cx="5931568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Particles</a:t>
            </a:r>
            <a:r>
              <a:rPr lang="en-GB" dirty="0" smtClean="0"/>
              <a:t> are </a:t>
            </a:r>
            <a:r>
              <a:rPr lang="en-GB" dirty="0" smtClean="0">
                <a:solidFill>
                  <a:srgbClr val="FF0000"/>
                </a:solidFill>
              </a:rPr>
              <a:t>always moving </a:t>
            </a:r>
            <a:r>
              <a:rPr lang="en-GB" dirty="0" smtClean="0"/>
              <a:t>randomly.</a:t>
            </a:r>
          </a:p>
          <a:p>
            <a:r>
              <a:rPr lang="en-GB" b="1" dirty="0" smtClean="0">
                <a:solidFill>
                  <a:srgbClr val="002060"/>
                </a:solidFill>
              </a:rPr>
              <a:t>Solid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particles </a:t>
            </a:r>
            <a:r>
              <a:rPr lang="en-GB" b="1" dirty="0" smtClean="0">
                <a:solidFill>
                  <a:srgbClr val="002060"/>
                </a:solidFill>
              </a:rPr>
              <a:t>vibrate</a:t>
            </a:r>
            <a:r>
              <a:rPr lang="en-GB" dirty="0" smtClean="0"/>
              <a:t>, but are fixed in place. Solid particles </a:t>
            </a:r>
            <a:r>
              <a:rPr lang="en-GB" b="1" dirty="0" smtClean="0">
                <a:solidFill>
                  <a:srgbClr val="002060"/>
                </a:solidFill>
              </a:rPr>
              <a:t>CANNOT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/>
              <a:t>diffuse.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Liquid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particles have more energy and are able to </a:t>
            </a:r>
            <a:r>
              <a:rPr lang="en-GB" b="1" dirty="0" smtClean="0">
                <a:solidFill>
                  <a:srgbClr val="00B050"/>
                </a:solidFill>
              </a:rPr>
              <a:t>move past each other</a:t>
            </a:r>
            <a:r>
              <a:rPr lang="en-GB" dirty="0" smtClean="0"/>
              <a:t>. Liquid particles are able to diffuse.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Gas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smtClean="0"/>
              <a:t>particles have the most energy, </a:t>
            </a:r>
            <a:r>
              <a:rPr lang="en-GB" b="1" dirty="0" smtClean="0">
                <a:solidFill>
                  <a:schemeClr val="accent2"/>
                </a:solidFill>
              </a:rPr>
              <a:t>move very quickly</a:t>
            </a:r>
            <a:r>
              <a:rPr lang="en-GB" dirty="0" smtClean="0"/>
              <a:t>, and are able spread far apart. Gas particles diffuse the fastest.</a:t>
            </a:r>
            <a:endParaRPr lang="en-US" dirty="0"/>
          </a:p>
        </p:txBody>
      </p:sp>
      <p:pic>
        <p:nvPicPr>
          <p:cNvPr id="4098" name="Picture 2" descr="http://www.hci.sg/stevensu/Physics/KineticTheory/Images/3-sta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15" y="2243889"/>
            <a:ext cx="5131790" cy="24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http://highered.mheducation.com/sites/0072495855/student_view0/chapter2/animation__</a:t>
            </a:r>
            <a:r>
              <a:rPr lang="en-US" dirty="0" smtClean="0">
                <a:hlinkClick r:id="rId2"/>
              </a:rPr>
              <a:t>how_diffusion_works.html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factors affect the rate of diffusion?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Diffusion happens at different speeds.</a:t>
            </a:r>
          </a:p>
          <a:p>
            <a:r>
              <a:rPr lang="en-GB" dirty="0" smtClean="0"/>
              <a:t>We are going to investigate how three different factors affect the rate (speed) of diffusion.</a:t>
            </a:r>
          </a:p>
          <a:p>
            <a:endParaRPr lang="en-GB" dirty="0"/>
          </a:p>
          <a:p>
            <a:r>
              <a:rPr lang="en-GB" dirty="0" smtClean="0"/>
              <a:t>Temperature</a:t>
            </a:r>
          </a:p>
          <a:p>
            <a:r>
              <a:rPr lang="en-GB" dirty="0" smtClean="0"/>
              <a:t>Surface Area</a:t>
            </a:r>
          </a:p>
          <a:p>
            <a:r>
              <a:rPr lang="en-GB" dirty="0" smtClean="0"/>
              <a:t>Steepness of Concentration Gradient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–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demo.</a:t>
            </a:r>
          </a:p>
          <a:p>
            <a:r>
              <a:rPr lang="en-GB" dirty="0" smtClean="0"/>
              <a:t>Describe the effect of temperature on the rate of diffusion.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4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3" y="365125"/>
            <a:ext cx="11438021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Practical – Investigating Effect of Surface Area on Rate of Diffusion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092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Agar blocks made with an indicator and alkali will turn colourless when acid diffuse into the block.</a:t>
            </a:r>
          </a:p>
          <a:p>
            <a:r>
              <a:rPr lang="en-GB" dirty="0" smtClean="0"/>
              <a:t>We are going to time how long it takes for acid to diffuse into the blocks of different sizes.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27" t="31853" r="1668" b="23629"/>
          <a:stretch/>
        </p:blipFill>
        <p:spPr>
          <a:xfrm>
            <a:off x="559467" y="3442108"/>
            <a:ext cx="10956758" cy="292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739</Words>
  <Application>Microsoft Office PowerPoint</Application>
  <PresentationFormat>Widescreen</PresentationFormat>
  <Paragraphs>85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Why can you smell something that is across the room?</vt:lpstr>
      <vt:lpstr>Lesson 6 – Diffusion </vt:lpstr>
      <vt:lpstr>Diffusion</vt:lpstr>
      <vt:lpstr>Diffusion</vt:lpstr>
      <vt:lpstr>A little bit about particles</vt:lpstr>
      <vt:lpstr>Diffusion</vt:lpstr>
      <vt:lpstr>What factors affect the rate of diffusion?</vt:lpstr>
      <vt:lpstr>Demo – Temperature </vt:lpstr>
      <vt:lpstr>Practical – Investigating Effect of Surface Area on Rate of Diffusion</vt:lpstr>
      <vt:lpstr>Thinking about the practical</vt:lpstr>
      <vt:lpstr>Demo – Effect of Concentration Gradient</vt:lpstr>
      <vt:lpstr>Why is diffusion important to cells?</vt:lpstr>
      <vt:lpstr>Examples of Diffusion: Gas Exchange</vt:lpstr>
      <vt:lpstr>Adaptations for Diffusion</vt:lpstr>
      <vt:lpstr>Specialisation for Exchange: Small Intestine (Villi)</vt:lpstr>
      <vt:lpstr>Specialisation for Exchange: Lungs (Alveoli)</vt:lpstr>
      <vt:lpstr>Specialisation for Exchange: Gills</vt:lpstr>
      <vt:lpstr>Specialisation for Exchange:  Roots (Root Hair Cells)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– Diffusion </dc:title>
  <dc:creator>Jessica Luu</dc:creator>
  <cp:lastModifiedBy>Jessica Luu</cp:lastModifiedBy>
  <cp:revision>22</cp:revision>
  <dcterms:created xsi:type="dcterms:W3CDTF">2015-12-30T20:30:46Z</dcterms:created>
  <dcterms:modified xsi:type="dcterms:W3CDTF">2016-01-01T13:08:03Z</dcterms:modified>
</cp:coreProperties>
</file>