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78964" autoAdjust="0"/>
  </p:normalViewPr>
  <p:slideViewPr>
    <p:cSldViewPr snapToGrid="0">
      <p:cViewPr varScale="1">
        <p:scale>
          <a:sx n="65" d="100"/>
          <a:sy n="65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4D98A-1751-4F24-9E3F-4AB1D72DBF27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5860-FD52-49AE-91E1-EB71857C7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6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GB" dirty="0" smtClean="0"/>
              <a:t>Cell division</a:t>
            </a:r>
          </a:p>
          <a:p>
            <a:pPr marL="228600" indent="-228600">
              <a:buAutoNum type="arabicParenR"/>
            </a:pPr>
            <a:r>
              <a:rPr lang="en-GB" dirty="0" smtClean="0"/>
              <a:t>This</a:t>
            </a:r>
            <a:r>
              <a:rPr lang="en-GB" baseline="0" dirty="0" smtClean="0"/>
              <a:t> is how multicellular organisms grow and repair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Cell needs to grow, increase number of sub cellular structures (</a:t>
            </a:r>
            <a:r>
              <a:rPr lang="en-GB" baseline="0" dirty="0" err="1" smtClean="0"/>
              <a:t>ie</a:t>
            </a:r>
            <a:r>
              <a:rPr lang="en-GB" baseline="0" dirty="0" smtClean="0"/>
              <a:t> mitochondria), copy genetic information from DNA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5860-FD52-49AE-91E1-EB71857C77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2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that cells spend most of the their time in interphase (part</a:t>
            </a:r>
            <a:r>
              <a:rPr lang="en-GB" baseline="0" dirty="0" smtClean="0"/>
              <a:t> of the cell cycle that is NOT mitosis)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5860-FD52-49AE-91E1-EB71857C77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5860-FD52-49AE-91E1-EB71857C77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3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5860-FD52-49AE-91E1-EB71857C77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slide contains an animated GIF of mitosis in great detail.</a:t>
            </a:r>
          </a:p>
          <a:p>
            <a:r>
              <a:rPr lang="en-GB" baseline="0" dirty="0" smtClean="0"/>
              <a:t>The video links are videos of actual cells dividing.</a:t>
            </a:r>
          </a:p>
          <a:p>
            <a:r>
              <a:rPr lang="en-GB" baseline="0" dirty="0" smtClean="0"/>
              <a:t>NOTE: students DO NOT need to know the different phases of mitosis, only the information in the text of the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5860-FD52-49AE-91E1-EB71857C77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3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2409-36B5-4DB2-B091-3D2B84F177A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7E06-330C-447A-98E5-EE4C317B7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9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2409-36B5-4DB2-B091-3D2B84F177A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7E06-330C-447A-98E5-EE4C317B7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6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2409-36B5-4DB2-B091-3D2B84F177A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7E06-330C-447A-98E5-EE4C317B7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2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2409-36B5-4DB2-B091-3D2B84F177A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7E06-330C-447A-98E5-EE4C317B7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9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2409-36B5-4DB2-B091-3D2B84F177A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7E06-330C-447A-98E5-EE4C317B7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5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2409-36B5-4DB2-B091-3D2B84F177A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7E06-330C-447A-98E5-EE4C317B7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2409-36B5-4DB2-B091-3D2B84F177A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7E06-330C-447A-98E5-EE4C317B7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0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2409-36B5-4DB2-B091-3D2B84F177A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7E06-330C-447A-98E5-EE4C317B7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2409-36B5-4DB2-B091-3D2B84F177A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7E06-330C-447A-98E5-EE4C317B7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7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2409-36B5-4DB2-B091-3D2B84F177A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7E06-330C-447A-98E5-EE4C317B7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2409-36B5-4DB2-B091-3D2B84F177A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7E06-330C-447A-98E5-EE4C317B7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1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2409-36B5-4DB2-B091-3D2B84F177AA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7E06-330C-447A-98E5-EE4C317B7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bitesize/standard/biology/investigating_cells/cell_division/revision/3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s://askabiologist.asu.edu/content/cell-divisi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457199"/>
            <a:ext cx="3932237" cy="5779827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What is happening in this series of pictures?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Why might this be important to organisms?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What do you think needs to happen before this process can occur?</a:t>
            </a:r>
            <a:endParaRPr lang="en-US" sz="3200" dirty="0"/>
          </a:p>
        </p:txBody>
      </p:sp>
      <p:pic>
        <p:nvPicPr>
          <p:cNvPr id="1026" name="Picture 2" descr="http://ucsdnews.ucsd.edu/graphics/images/2009/05-09CellDivideCancer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29" y="457200"/>
            <a:ext cx="5395391" cy="54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93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Lesson </a:t>
            </a:r>
            <a:r>
              <a:rPr lang="en-GB" smtClean="0"/>
              <a:t>3 </a:t>
            </a:r>
            <a:r>
              <a:rPr lang="en-GB" dirty="0" smtClean="0"/>
              <a:t>– Cell Division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 smtClean="0"/>
              <a:t>Describe how genetic material is stored as molecules of DNA in structures called chromosomes which are found in the nucleus.</a:t>
            </a:r>
          </a:p>
          <a:p>
            <a:pPr marL="514350" indent="-514350">
              <a:buAutoNum type="arabicPeriod"/>
            </a:pPr>
            <a:r>
              <a:rPr lang="en-GB" dirty="0" smtClean="0"/>
              <a:t>Explain how cells divide through mitosis.</a:t>
            </a:r>
          </a:p>
          <a:p>
            <a:pPr marL="514350" indent="-514350">
              <a:buAutoNum type="arabicPeriod"/>
            </a:pPr>
            <a:r>
              <a:rPr lang="en-GB" dirty="0" smtClean="0"/>
              <a:t>Analyse the importance of cell division in the growth and development of multicellular organisms.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9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Cell Division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716" y="1796128"/>
            <a:ext cx="64770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process of growth and division is called the </a:t>
            </a:r>
            <a:r>
              <a:rPr lang="en-GB" b="1" dirty="0" smtClean="0">
                <a:solidFill>
                  <a:srgbClr val="FF0000"/>
                </a:solidFill>
              </a:rPr>
              <a:t>cell cycle</a:t>
            </a:r>
            <a:r>
              <a:rPr lang="en-GB" dirty="0" smtClean="0"/>
              <a:t>.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Mitosis</a:t>
            </a:r>
            <a:r>
              <a:rPr lang="en-GB" dirty="0" smtClean="0"/>
              <a:t> = stage of the cell cycle, a type of cell division that produces two identical cells</a:t>
            </a:r>
          </a:p>
          <a:p>
            <a:endParaRPr lang="en-GB" dirty="0"/>
          </a:p>
          <a:p>
            <a:r>
              <a:rPr lang="en-GB" dirty="0" smtClean="0"/>
              <a:t>Cells need to divide in order to make new cells for </a:t>
            </a:r>
            <a:r>
              <a:rPr lang="en-GB" b="1" dirty="0" smtClean="0">
                <a:solidFill>
                  <a:srgbClr val="FF0000"/>
                </a:solidFill>
              </a:rPr>
              <a:t>growth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rgbClr val="FF0000"/>
                </a:solidFill>
              </a:rPr>
              <a:t>repair</a:t>
            </a:r>
            <a:r>
              <a:rPr lang="en-GB" dirty="0" smtClean="0"/>
              <a:t>, and </a:t>
            </a:r>
            <a:r>
              <a:rPr lang="en-GB" b="1" dirty="0" smtClean="0">
                <a:solidFill>
                  <a:srgbClr val="FF0000"/>
                </a:solidFill>
              </a:rPr>
              <a:t>development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2050" name="Picture 2" descr="http://gvondassow.com/Research_Site/Picture_of_the_week/Entries/2010/3/19_Transformation_of_the_mitotic_apparatus_files/De-mitosis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79523"/>
            <a:ext cx="4210665" cy="280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35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9541"/>
            <a:ext cx="5252884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new cell </a:t>
            </a:r>
            <a:r>
              <a:rPr lang="en-GB" b="1" dirty="0" smtClean="0">
                <a:solidFill>
                  <a:srgbClr val="FF0000"/>
                </a:solidFill>
              </a:rPr>
              <a:t>grows</a:t>
            </a:r>
            <a:r>
              <a:rPr lang="en-GB" dirty="0" smtClean="0"/>
              <a:t> and prepares to divide (when it receives a chemical signal)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Increases</a:t>
            </a:r>
            <a:r>
              <a:rPr lang="en-GB" dirty="0" smtClean="0"/>
              <a:t> the number of </a:t>
            </a:r>
            <a:r>
              <a:rPr lang="en-GB" b="1" dirty="0" smtClean="0">
                <a:solidFill>
                  <a:srgbClr val="FF0000"/>
                </a:solidFill>
              </a:rPr>
              <a:t>sub-cellular structures</a:t>
            </a:r>
            <a:r>
              <a:rPr lang="en-GB" dirty="0" smtClean="0"/>
              <a:t> (such as mitochondria)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Replication</a:t>
            </a:r>
            <a:r>
              <a:rPr lang="en-GB" dirty="0" smtClean="0"/>
              <a:t> (copying) of genetic material (</a:t>
            </a:r>
            <a:r>
              <a:rPr lang="en-GB" b="1" dirty="0" smtClean="0">
                <a:solidFill>
                  <a:srgbClr val="FF0000"/>
                </a:solidFill>
              </a:rPr>
              <a:t>DNA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Mitosis</a:t>
            </a:r>
            <a:r>
              <a:rPr lang="en-GB" dirty="0" smtClean="0"/>
              <a:t>, the cell separates into two.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074" name="Picture 2" descr="https://getrevising.co.uk/https_proxy/71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64" y="1023118"/>
            <a:ext cx="5153845" cy="51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8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439"/>
            <a:ext cx="10515600" cy="1325563"/>
          </a:xfrm>
        </p:spPr>
        <p:txBody>
          <a:bodyPr/>
          <a:lstStyle/>
          <a:p>
            <a:r>
              <a:rPr lang="en-GB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002"/>
            <a:ext cx="6432755" cy="4722659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DNA</a:t>
            </a:r>
            <a:r>
              <a:rPr lang="en-GB" dirty="0" smtClean="0"/>
              <a:t> is the molecule that contains the organism’s genetic information.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Gene</a:t>
            </a:r>
            <a:r>
              <a:rPr lang="en-GB" dirty="0" smtClean="0"/>
              <a:t> = a section of DNA that has instructions for one particular trait (such as eye colour)</a:t>
            </a:r>
          </a:p>
          <a:p>
            <a:endParaRPr lang="en-GB" dirty="0"/>
          </a:p>
          <a:p>
            <a:r>
              <a:rPr lang="en-GB" dirty="0" smtClean="0"/>
              <a:t>DNA needs to be copied, </a:t>
            </a:r>
            <a:r>
              <a:rPr lang="en-GB" b="1" dirty="0" smtClean="0">
                <a:solidFill>
                  <a:srgbClr val="FF0000"/>
                </a:solidFill>
              </a:rPr>
              <a:t>replicated</a:t>
            </a:r>
            <a:r>
              <a:rPr lang="en-GB" dirty="0" smtClean="0"/>
              <a:t>, so that both cells will have a copy of “instructions”.</a:t>
            </a:r>
            <a:endParaRPr lang="en-US" dirty="0"/>
          </a:p>
        </p:txBody>
      </p:sp>
      <p:pic>
        <p:nvPicPr>
          <p:cNvPr id="4098" name="Picture 2" descr="http://4.bp.blogspot.com/-Xc0DMKq0BS0/Txmbxa97HLI/AAAAAAAAGls/96Xq5TxUf9M/s1600/dna%2Bdouble%2Bhelix%2Blabeled%2BUnseen%2BR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71" y="1027906"/>
            <a:ext cx="4027058" cy="506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92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899"/>
            <a:ext cx="10515600" cy="1325563"/>
          </a:xfrm>
        </p:spPr>
        <p:txBody>
          <a:bodyPr/>
          <a:lstStyle/>
          <a:p>
            <a:r>
              <a:rPr lang="en-GB" dirty="0" smtClean="0"/>
              <a:t>DNA is found as chromosomes in the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54677" cy="435133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DNA</a:t>
            </a:r>
            <a:r>
              <a:rPr lang="en-GB" dirty="0" smtClean="0"/>
              <a:t> is coiled into a structure called a </a:t>
            </a:r>
            <a:r>
              <a:rPr lang="en-GB" b="1" dirty="0" smtClean="0">
                <a:solidFill>
                  <a:srgbClr val="FF0000"/>
                </a:solidFill>
              </a:rPr>
              <a:t>chromosome</a:t>
            </a:r>
            <a:r>
              <a:rPr lang="en-GB" dirty="0" smtClean="0"/>
              <a:t>. They are usually found in </a:t>
            </a:r>
            <a:r>
              <a:rPr lang="en-GB" b="1" dirty="0" smtClean="0">
                <a:solidFill>
                  <a:srgbClr val="FF0000"/>
                </a:solidFill>
              </a:rPr>
              <a:t>pairs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Chromosomes contain thousands of </a:t>
            </a:r>
            <a:r>
              <a:rPr lang="en-GB" b="1" dirty="0" smtClean="0">
                <a:solidFill>
                  <a:srgbClr val="FF0000"/>
                </a:solidFill>
              </a:rPr>
              <a:t>genes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They are found in the </a:t>
            </a:r>
            <a:r>
              <a:rPr lang="en-GB" b="1" dirty="0" smtClean="0">
                <a:solidFill>
                  <a:srgbClr val="FF0000"/>
                </a:solidFill>
              </a:rPr>
              <a:t>nucleus</a:t>
            </a:r>
            <a:r>
              <a:rPr lang="en-GB" dirty="0" smtClean="0"/>
              <a:t> of the cell.</a:t>
            </a:r>
            <a:endParaRPr lang="en-US" dirty="0"/>
          </a:p>
        </p:txBody>
      </p:sp>
      <p:pic>
        <p:nvPicPr>
          <p:cNvPr id="5122" name="Picture 2" descr="https://publications.nigms.nih.gov/thenewgenetics/images/ch1_dnage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8" y="1336728"/>
            <a:ext cx="3947653" cy="503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34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42" y="320577"/>
            <a:ext cx="8025581" cy="1325563"/>
          </a:xfrm>
        </p:spPr>
        <p:txBody>
          <a:bodyPr/>
          <a:lstStyle/>
          <a:p>
            <a:r>
              <a:rPr lang="en-GB" dirty="0" smtClean="0"/>
              <a:t>Mitosis – last stage of 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02161" cy="435133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Mitosis</a:t>
            </a:r>
            <a:r>
              <a:rPr lang="en-GB" dirty="0" smtClean="0"/>
              <a:t> occurs after DNA replication creates two sets of chromosomes.</a:t>
            </a:r>
          </a:p>
          <a:p>
            <a:r>
              <a:rPr lang="en-GB" dirty="0" smtClean="0"/>
              <a:t>One set of chromosomes is </a:t>
            </a:r>
            <a:r>
              <a:rPr lang="en-GB" b="1" dirty="0" smtClean="0">
                <a:solidFill>
                  <a:srgbClr val="FF0000"/>
                </a:solidFill>
              </a:rPr>
              <a:t>pulled to each end </a:t>
            </a:r>
            <a:r>
              <a:rPr lang="en-GB" dirty="0" smtClean="0"/>
              <a:t>of the cell.</a:t>
            </a:r>
          </a:p>
          <a:p>
            <a:r>
              <a:rPr lang="en-GB" dirty="0" smtClean="0"/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nucleus</a:t>
            </a:r>
            <a:r>
              <a:rPr lang="en-GB" dirty="0" smtClean="0"/>
              <a:t> then </a:t>
            </a:r>
            <a:r>
              <a:rPr lang="en-GB" b="1" dirty="0" smtClean="0">
                <a:solidFill>
                  <a:srgbClr val="FF0000"/>
                </a:solidFill>
              </a:rPr>
              <a:t>divides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Finally the </a:t>
            </a:r>
            <a:r>
              <a:rPr lang="en-GB" b="1" dirty="0" smtClean="0">
                <a:solidFill>
                  <a:srgbClr val="FF0000"/>
                </a:solidFill>
              </a:rPr>
              <a:t>cytoplasm</a:t>
            </a:r>
            <a:r>
              <a:rPr lang="en-GB" dirty="0" smtClean="0"/>
              <a:t> and </a:t>
            </a:r>
            <a:r>
              <a:rPr lang="en-GB" b="1" dirty="0" smtClean="0">
                <a:solidFill>
                  <a:srgbClr val="FF0000"/>
                </a:solidFill>
              </a:rPr>
              <a:t>cell membrane divides </a:t>
            </a:r>
            <a:r>
              <a:rPr lang="en-GB" dirty="0" smtClean="0"/>
              <a:t>to form two identical cells.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57071" y="230188"/>
            <a:ext cx="293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Video: Mitosis Time Lapse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57071" y="734457"/>
            <a:ext cx="293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Video: Animal vs Bacterial Cell Division</a:t>
            </a:r>
            <a:endParaRPr lang="en-US" dirty="0"/>
          </a:p>
        </p:txBody>
      </p:sp>
      <p:pic>
        <p:nvPicPr>
          <p:cNvPr id="6146" name="Picture 2" descr="http://leavingbio.net/CELL%20DIVISION_files/image0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95" y="1690688"/>
            <a:ext cx="4327934" cy="432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closer look</a:t>
            </a:r>
            <a:endParaRPr lang="en-US" dirty="0"/>
          </a:p>
        </p:txBody>
      </p:sp>
      <p:pic>
        <p:nvPicPr>
          <p:cNvPr id="7170" name="Picture 2" descr="https://lh3.googleusercontent.com/-G8KlSURSuFM/UvSjvRtV-AI/AAAAAAAABwo/s8wAaNgcIww/w426-h320/ins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55" y="2014947"/>
            <a:ext cx="4740890" cy="35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6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Cancer: Cell Division Gone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the article about cancer cells and answer the questions.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13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457</Words>
  <Application>Microsoft Office PowerPoint</Application>
  <PresentationFormat>Widescreen</PresentationFormat>
  <Paragraphs>55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Lesson 3 – Cell Division</vt:lpstr>
      <vt:lpstr>Cell Division </vt:lpstr>
      <vt:lpstr>The Cell Cycle</vt:lpstr>
      <vt:lpstr>DNA Replication</vt:lpstr>
      <vt:lpstr>DNA is found as chromosomes in the nucleus</vt:lpstr>
      <vt:lpstr>Mitosis – last stage of the cell cycle</vt:lpstr>
      <vt:lpstr>A closer look</vt:lpstr>
      <vt:lpstr>Cancer: Cell Division Gone Wrong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Luu</dc:creator>
  <cp:lastModifiedBy>Jessica Luu</cp:lastModifiedBy>
  <cp:revision>15</cp:revision>
  <dcterms:created xsi:type="dcterms:W3CDTF">2015-12-28T15:03:08Z</dcterms:created>
  <dcterms:modified xsi:type="dcterms:W3CDTF">2015-12-29T20:27:17Z</dcterms:modified>
</cp:coreProperties>
</file>