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B149-75EC-490C-984A-9E004F5C14C6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0C82-F9D8-404B-88D9-1EE08722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D1CdfRycq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technology/scienceandindustry/microscop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guess what these are pictures of?</a:t>
            </a:r>
            <a:endParaRPr lang="en-US" dirty="0"/>
          </a:p>
        </p:txBody>
      </p:sp>
      <p:pic>
        <p:nvPicPr>
          <p:cNvPr id="1026" name="Picture 2" descr="http://www.izw-berlin.de/tl_files/images/Services/Electronmicroscopy/Butterfly%20proboscis.%20Photo%20D.%20Vier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5943"/>
            <a:ext cx="3089421" cy="23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zw-berlin.de/tl_files/images/Services/Electronmicroscopy/Hair%20of%20European%20brown%20hare%20%28Lepus%20europaeus%29.%20Photo%20D.%20Viert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1"/>
          <a:stretch/>
        </p:blipFill>
        <p:spPr bwMode="auto">
          <a:xfrm>
            <a:off x="4523706" y="1535943"/>
            <a:ext cx="3116452" cy="23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zw-berlin.de/tl_files/images/Services/Electronmicroscopy/Jasmine%20%28Jasminum%20sp.%29%20pollen.%20Photo%20D.%20Vier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43" y="1535943"/>
            <a:ext cx="3220671" cy="24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rente.eu/wp-content/uploads/2014/10/Gallery-electron-microscope-photos-salt-gr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4114"/>
            <a:ext cx="3094338" cy="23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rNWeNa-Zlmc/S-9azvGJDvI/AAAAAAAABjs/T9P3MM5I-rM/s1600/snowflake_P2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06" y="4094114"/>
            <a:ext cx="3130487" cy="23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7/7f/Drosophilidae_compound_eye_edit1.jpg/751px-Drosophilidae_compound_eye_edi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25" y="4094114"/>
            <a:ext cx="2989775" cy="23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825625"/>
            <a:ext cx="10678551" cy="4351338"/>
          </a:xfrm>
        </p:spPr>
        <p:txBody>
          <a:bodyPr/>
          <a:lstStyle/>
          <a:p>
            <a:r>
              <a:rPr lang="en-GB" dirty="0" smtClean="0"/>
              <a:t>The images from the starter were taken using an </a:t>
            </a:r>
            <a:r>
              <a:rPr lang="en-GB" b="1" dirty="0" smtClean="0">
                <a:solidFill>
                  <a:srgbClr val="FF0000"/>
                </a:solidFill>
              </a:rPr>
              <a:t>electron microscope</a:t>
            </a:r>
            <a:r>
              <a:rPr lang="en-GB" dirty="0" smtClean="0"/>
              <a:t>.</a:t>
            </a:r>
          </a:p>
          <a:p>
            <a:r>
              <a:rPr lang="en-GB" dirty="0" smtClean="0"/>
              <a:t>Electron microscopes use a </a:t>
            </a:r>
            <a:r>
              <a:rPr lang="en-GB" b="1" dirty="0" smtClean="0">
                <a:solidFill>
                  <a:srgbClr val="FF0000"/>
                </a:solidFill>
              </a:rPr>
              <a:t>beam of electrons </a:t>
            </a:r>
            <a:r>
              <a:rPr lang="en-GB" dirty="0" smtClean="0"/>
              <a:t>to capture an image.</a:t>
            </a:r>
          </a:p>
          <a:p>
            <a:r>
              <a:rPr lang="en-GB" dirty="0" smtClean="0"/>
              <a:t>Electron microscopes can </a:t>
            </a:r>
            <a:r>
              <a:rPr lang="en-GB" b="1" dirty="0" smtClean="0">
                <a:solidFill>
                  <a:srgbClr val="FF0000"/>
                </a:solidFill>
              </a:rPr>
              <a:t>magnify</a:t>
            </a:r>
            <a:r>
              <a:rPr lang="en-GB" dirty="0" smtClean="0"/>
              <a:t> images up to </a:t>
            </a:r>
            <a:r>
              <a:rPr lang="en-GB" b="1" dirty="0" smtClean="0">
                <a:solidFill>
                  <a:srgbClr val="FF0000"/>
                </a:solidFill>
              </a:rPr>
              <a:t>10,000,000 X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Light microscopes </a:t>
            </a:r>
            <a:r>
              <a:rPr lang="en-GB" dirty="0" smtClean="0"/>
              <a:t>are simpler and use </a:t>
            </a:r>
            <a:r>
              <a:rPr lang="en-GB" b="1" dirty="0" smtClean="0">
                <a:solidFill>
                  <a:srgbClr val="FF0000"/>
                </a:solidFill>
              </a:rPr>
              <a:t>lenses</a:t>
            </a:r>
            <a:r>
              <a:rPr lang="en-GB" dirty="0" smtClean="0"/>
              <a:t> to focus </a:t>
            </a:r>
            <a:r>
              <a:rPr lang="en-GB" b="1" dirty="0" smtClean="0">
                <a:solidFill>
                  <a:srgbClr val="FF0000"/>
                </a:solidFill>
              </a:rPr>
              <a:t>visible light </a:t>
            </a:r>
            <a:r>
              <a:rPr lang="en-GB" dirty="0" smtClean="0"/>
              <a:t>and magnify an image.</a:t>
            </a:r>
          </a:p>
          <a:p>
            <a:r>
              <a:rPr lang="en-GB" dirty="0" smtClean="0"/>
              <a:t>Light microscopes can magnify images up to </a:t>
            </a:r>
            <a:r>
              <a:rPr lang="en-GB" b="1" dirty="0" smtClean="0">
                <a:solidFill>
                  <a:srgbClr val="FF0000"/>
                </a:solidFill>
              </a:rPr>
              <a:t>2,000 X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Microscope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239" y="1836762"/>
            <a:ext cx="4771878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Lenses</a:t>
            </a:r>
            <a:r>
              <a:rPr lang="en-GB" dirty="0" smtClean="0"/>
              <a:t> – magnification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Focusing wheels </a:t>
            </a:r>
            <a:r>
              <a:rPr lang="en-GB" dirty="0" smtClean="0"/>
              <a:t>– moves the stage up and down to focus the image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Stage</a:t>
            </a:r>
            <a:r>
              <a:rPr lang="en-GB" dirty="0" smtClean="0"/>
              <a:t> – holds the slide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Slide</a:t>
            </a:r>
            <a:r>
              <a:rPr lang="en-GB" dirty="0" smtClean="0"/>
              <a:t> – transparent glass to hold the specimen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Light source </a:t>
            </a:r>
            <a:r>
              <a:rPr lang="en-GB" dirty="0" smtClean="0"/>
              <a:t>– to provide light to form a magnified image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r="30467"/>
          <a:stretch/>
        </p:blipFill>
        <p:spPr bwMode="auto">
          <a:xfrm>
            <a:off x="6836898" y="511199"/>
            <a:ext cx="4206240" cy="60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5858" y="1005765"/>
            <a:ext cx="14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Eyepiece lens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5338" y="2692117"/>
            <a:ext cx="140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Fine focusing wheel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0078" y="4038520"/>
            <a:ext cx="140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Coarse focusing wheel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342098" y="2677341"/>
            <a:ext cx="14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Objective lens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52760" y="3520379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Slide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7429" y="4264158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Stage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41058" y="4322365"/>
            <a:ext cx="14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Light 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5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Practical: Observe onion and cheek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now prepare a slide of onion skin tissue and cheek cells to observe through the microscope.</a:t>
            </a:r>
          </a:p>
          <a:p>
            <a:r>
              <a:rPr lang="en-GB" dirty="0" smtClean="0"/>
              <a:t>Watch the demo of how to prepare a slide.</a:t>
            </a:r>
          </a:p>
          <a:p>
            <a:r>
              <a:rPr lang="en-GB" dirty="0" smtClean="0"/>
              <a:t>Follow the instructions carefully and make detailed drawings of the cells you observe.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Required practical skills</a:t>
            </a:r>
            <a:r>
              <a:rPr lang="en-GB" dirty="0" smtClean="0"/>
              <a:t>: </a:t>
            </a:r>
            <a:r>
              <a:rPr lang="en-US" b="1" dirty="0"/>
              <a:t>Use a light microscope to observe, draw and label a selection of plant and animal cells. A scale magnification must be 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Demo: Preparing an Onion Skin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www.youtube.com/watch?v=eD1CdfRycqs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87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Different Microscopes have different Magnification and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61107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Magnification </a:t>
                </a:r>
                <a:r>
                  <a:rPr lang="en-GB" dirty="0" smtClean="0"/>
                  <a:t>= increasing the size of an image, how many times bigger an image is from the actual object (</a:t>
                </a:r>
                <a:r>
                  <a:rPr lang="en-GB" dirty="0" err="1" smtClean="0"/>
                  <a:t>ie</a:t>
                </a:r>
                <a:r>
                  <a:rPr lang="en-GB" dirty="0" smtClean="0"/>
                  <a:t> 2500X)</a:t>
                </a:r>
              </a:p>
              <a:p>
                <a:r>
                  <a:rPr lang="en-GB" b="1" dirty="0" smtClean="0">
                    <a:solidFill>
                      <a:srgbClr val="FF0000"/>
                    </a:solidFill>
                  </a:rPr>
                  <a:t>Resolution</a:t>
                </a:r>
                <a:r>
                  <a:rPr lang="en-GB" dirty="0" smtClean="0"/>
                  <a:t> = the level of detail that can be observed, the smallest unit that can be distinguished as separate (</a:t>
                </a:r>
                <a:r>
                  <a:rPr lang="en-GB" dirty="0" err="1" smtClean="0"/>
                  <a:t>ie</a:t>
                </a:r>
                <a:r>
                  <a:rPr lang="en-GB" dirty="0" smtClean="0"/>
                  <a:t> 1 nm)</a:t>
                </a:r>
              </a:p>
              <a:p>
                <a:endParaRPr lang="en-GB" dirty="0"/>
              </a:p>
              <a:p>
                <a:r>
                  <a:rPr lang="en-GB" dirty="0" smtClean="0"/>
                  <a:t>Magnification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𝑖𝑚𝑎𝑔𝑒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𝑜𝑏𝑗𝑒𝑐𝑡</m:t>
                        </m:r>
                      </m:den>
                    </m:f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    Magnification = magnification of eyepiece lens x magnification of objective lens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(</a:t>
                </a:r>
                <a:r>
                  <a:rPr lang="en-GB" sz="2400" dirty="0"/>
                  <a:t>light microscope)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61107"/>
              </a:xfrm>
              <a:blipFill rotWithShape="0">
                <a:blip r:embed="rId2"/>
                <a:stretch>
                  <a:fillRect l="-1043" t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8532" cy="4351338"/>
          </a:xfrm>
        </p:spPr>
        <p:txBody>
          <a:bodyPr/>
          <a:lstStyle/>
          <a:p>
            <a:r>
              <a:rPr lang="en-GB" dirty="0" smtClean="0"/>
              <a:t>Electron microscopes have </a:t>
            </a:r>
            <a:r>
              <a:rPr lang="en-GB" b="1" dirty="0" smtClean="0">
                <a:solidFill>
                  <a:srgbClr val="FF0000"/>
                </a:solidFill>
              </a:rPr>
              <a:t>higher magnification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better resolution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means that it can be used to study cells in more detail.</a:t>
            </a:r>
          </a:p>
          <a:p>
            <a:r>
              <a:rPr lang="en-US" dirty="0"/>
              <a:t>This has enabled biologists to see and understand many </a:t>
            </a:r>
            <a:r>
              <a:rPr lang="en-US" b="1" dirty="0">
                <a:solidFill>
                  <a:srgbClr val="FF0000"/>
                </a:solidFill>
              </a:rPr>
              <a:t>more sub-cellular </a:t>
            </a:r>
            <a:r>
              <a:rPr lang="en-US" b="1" dirty="0" smtClean="0">
                <a:solidFill>
                  <a:srgbClr val="FF0000"/>
                </a:solidFill>
              </a:rPr>
              <a:t>structures</a:t>
            </a:r>
            <a:r>
              <a:rPr lang="en-US" dirty="0" smtClean="0"/>
              <a:t> (like mitochondria).</a:t>
            </a:r>
            <a:endParaRPr lang="en-US" dirty="0"/>
          </a:p>
        </p:txBody>
      </p:sp>
      <p:pic>
        <p:nvPicPr>
          <p:cNvPr id="2050" name="Picture 2" descr="http://emp.byui.edu/wellerg/The%20Cell%20Lab/Images/Eukaryotic%20Cell/mitochondria%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22" y="365125"/>
            <a:ext cx="3774757" cy="24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ou.edu/~bledsoek/honors/01-02_AnimalCell(L-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99" y="3207432"/>
            <a:ext cx="4373001" cy="32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7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Butterfly proboscis</a:t>
            </a:r>
            <a:endParaRPr lang="en-US" dirty="0"/>
          </a:p>
        </p:txBody>
      </p:sp>
      <p:pic>
        <p:nvPicPr>
          <p:cNvPr id="4" name="Picture 2" descr="http://www.izw-berlin.de/tl_files/images/Services/Electronmicroscopy/Butterfly%20proboscis.%20Photo%20D.%20Vier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801751" cy="43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1by67ljd45m4v.cloudfront.net/media/F684E3D5-B2F4-1C98-CF1788585EC67D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3" y="2238036"/>
            <a:ext cx="4572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Hair (from a hare)</a:t>
            </a:r>
            <a:endParaRPr lang="en-US" dirty="0"/>
          </a:p>
        </p:txBody>
      </p:sp>
      <p:pic>
        <p:nvPicPr>
          <p:cNvPr id="4" name="Picture 4" descr="http://www.izw-berlin.de/tl_files/images/Services/Electronmicroscopy/Hair%20of%20European%20brown%20hare%20%28Lepus%20europaeus%29.%20Photo%20D.%20Viert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1"/>
          <a:stretch/>
        </p:blipFill>
        <p:spPr bwMode="auto">
          <a:xfrm>
            <a:off x="838199" y="1690688"/>
            <a:ext cx="5688003" cy="42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elshwildlife.org/wp-content/uploads/2012/03/Brown_hare_cpt_Damian_Waters_Drumimages_co_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63" y="653085"/>
            <a:ext cx="3210711" cy="27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couleurgrayhair.com/wp-content/uploads/2015/10/gra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1" y="3734545"/>
            <a:ext cx="2722723" cy="27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Pollen grains</a:t>
            </a:r>
            <a:endParaRPr lang="en-US" dirty="0"/>
          </a:p>
        </p:txBody>
      </p:sp>
      <p:pic>
        <p:nvPicPr>
          <p:cNvPr id="4" name="Picture 6" descr="http://www.izw-berlin.de/tl_files/images/Services/Electronmicroscopy/Jasmine%20%28Jasminum%20sp.%29%20pollen.%20Photo%20D.%20Vier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296"/>
            <a:ext cx="5534465" cy="41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rosi-photo.com/albums/Various-flowers-etc/pollen_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52" y="2138290"/>
            <a:ext cx="4546031" cy="34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 grains</a:t>
            </a:r>
            <a:endParaRPr lang="en-US" dirty="0"/>
          </a:p>
        </p:txBody>
      </p:sp>
      <p:pic>
        <p:nvPicPr>
          <p:cNvPr id="4" name="Picture 8" descr="http://www.trente.eu/wp-content/uploads/2014/10/Gallery-electron-microscope-photos-salt-g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6" y="1873983"/>
            <a:ext cx="5270140" cy="39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4desktop.com/data_images/original/4248246-s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80" y="1660146"/>
            <a:ext cx="3392266" cy="43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Snowflakes</a:t>
            </a:r>
            <a:endParaRPr lang="en-US" dirty="0"/>
          </a:p>
        </p:txBody>
      </p:sp>
      <p:pic>
        <p:nvPicPr>
          <p:cNvPr id="4" name="Picture 10" descr="http://1.bp.blogspot.com/_rNWeNa-Zlmc/S-9azvGJDvI/AAAAAAAABjs/T9P3MM5I-rM/s1600/snowflake_P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487"/>
            <a:ext cx="5295314" cy="39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funny.pho.to/preview/snow_effect/falling_snow_effec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25" y="2057473"/>
            <a:ext cx="4909576" cy="35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Fly’s Eye</a:t>
            </a:r>
            <a:endParaRPr lang="en-US" dirty="0"/>
          </a:p>
        </p:txBody>
      </p:sp>
      <p:pic>
        <p:nvPicPr>
          <p:cNvPr id="4" name="Picture 12" descr="http://upload.wikimedia.org/wikipedia/commons/thumb/7/7f/Drosophilidae_compound_eye_edit1.jpg/751px-Drosophilidae_compound_eye_e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4" y="1690688"/>
            <a:ext cx="4901418" cy="39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qpm.ca/Pests/House-fly-clos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73" y="561457"/>
            <a:ext cx="3308290" cy="2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2.staticflickr.com/4/3296/2705536895_f41e315de9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67" y="3467725"/>
            <a:ext cx="3673235" cy="26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2 -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Compare and contrast light microscopes and electron microscopes.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the invention of electron microscopes was impacted the study of cells.</a:t>
            </a:r>
          </a:p>
          <a:p>
            <a:pPr marL="514350" indent="-514350">
              <a:buAutoNum type="arabicPeriod"/>
            </a:pPr>
            <a:r>
              <a:rPr lang="en-GB" dirty="0" smtClean="0"/>
              <a:t>Carry out magnification calculations.</a:t>
            </a:r>
          </a:p>
          <a:p>
            <a:pPr marL="514350" indent="-514350">
              <a:buAutoNum type="arabicPeriod"/>
            </a:pPr>
            <a:r>
              <a:rPr lang="en-GB" dirty="0" smtClean="0"/>
              <a:t>Practical skills: Be able to prepare a slide and use a microscope.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https://www.brainpop.com/technology/scienceandindustry/microscopes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Watch the video and answer the following questions.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are the different types of microscopes?</a:t>
            </a:r>
          </a:p>
          <a:p>
            <a:r>
              <a:rPr lang="en-GB" dirty="0" smtClean="0"/>
              <a:t>Give a BRIEF description of how they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411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Can you guess what these are pictures of?</vt:lpstr>
      <vt:lpstr>Butterfly proboscis</vt:lpstr>
      <vt:lpstr>Hair (from a hare)</vt:lpstr>
      <vt:lpstr>Pollen grains</vt:lpstr>
      <vt:lpstr>Salt grains</vt:lpstr>
      <vt:lpstr>Snowflakes</vt:lpstr>
      <vt:lpstr>Fly’s Eye</vt:lpstr>
      <vt:lpstr>Lesson 2 - Microscopy</vt:lpstr>
      <vt:lpstr>Video: Microscopes</vt:lpstr>
      <vt:lpstr>Microscopes</vt:lpstr>
      <vt:lpstr>Light Microscope</vt:lpstr>
      <vt:lpstr>Practical: Observe onion and cheek cells</vt:lpstr>
      <vt:lpstr>Demo: Preparing an Onion Skin Slide</vt:lpstr>
      <vt:lpstr>Different Microscopes have different Magnification and Resolution</vt:lpstr>
      <vt:lpstr>Electron Microscopes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guess what these are pictures of?</dc:title>
  <dc:creator>Jessica Luu</dc:creator>
  <cp:lastModifiedBy>Jessica Luu</cp:lastModifiedBy>
  <cp:revision>17</cp:revision>
  <dcterms:created xsi:type="dcterms:W3CDTF">2015-12-27T19:36:32Z</dcterms:created>
  <dcterms:modified xsi:type="dcterms:W3CDTF">2016-03-14T09:47:24Z</dcterms:modified>
</cp:coreProperties>
</file>