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5" r:id="rId6"/>
    <p:sldId id="260" r:id="rId7"/>
    <p:sldId id="276" r:id="rId8"/>
    <p:sldId id="264" r:id="rId9"/>
    <p:sldId id="261" r:id="rId10"/>
    <p:sldId id="262" r:id="rId11"/>
    <p:sldId id="263" r:id="rId12"/>
    <p:sldId id="277" r:id="rId13"/>
    <p:sldId id="265" r:id="rId14"/>
    <p:sldId id="266" r:id="rId15"/>
    <p:sldId id="273" r:id="rId16"/>
    <p:sldId id="278" r:id="rId17"/>
    <p:sldId id="267" r:id="rId18"/>
    <p:sldId id="272" r:id="rId19"/>
    <p:sldId id="282" r:id="rId20"/>
    <p:sldId id="285" r:id="rId21"/>
    <p:sldId id="284" r:id="rId22"/>
    <p:sldId id="268" r:id="rId23"/>
    <p:sldId id="274" r:id="rId24"/>
    <p:sldId id="279" r:id="rId25"/>
    <p:sldId id="269" r:id="rId26"/>
    <p:sldId id="270" r:id="rId27"/>
    <p:sldId id="280" r:id="rId28"/>
    <p:sldId id="281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 autoAdjust="0"/>
    <p:restoredTop sz="94660"/>
  </p:normalViewPr>
  <p:slideViewPr>
    <p:cSldViewPr snapToGrid="0">
      <p:cViewPr varScale="1">
        <p:scale>
          <a:sx n="61" d="100"/>
          <a:sy n="61" d="100"/>
        </p:scale>
        <p:origin x="96" y="11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C1622-25AB-45F4-8186-A1A71BC3CC79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0EF9C-2EFF-4A9A-8C47-F3ABC4C03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137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C1622-25AB-45F4-8186-A1A71BC3CC79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0EF9C-2EFF-4A9A-8C47-F3ABC4C03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85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C1622-25AB-45F4-8186-A1A71BC3CC79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0EF9C-2EFF-4A9A-8C47-F3ABC4C03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39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C1622-25AB-45F4-8186-A1A71BC3CC79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0EF9C-2EFF-4A9A-8C47-F3ABC4C03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385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C1622-25AB-45F4-8186-A1A71BC3CC79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0EF9C-2EFF-4A9A-8C47-F3ABC4C03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309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C1622-25AB-45F4-8186-A1A71BC3CC79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0EF9C-2EFF-4A9A-8C47-F3ABC4C03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595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C1622-25AB-45F4-8186-A1A71BC3CC79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0EF9C-2EFF-4A9A-8C47-F3ABC4C03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227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C1622-25AB-45F4-8186-A1A71BC3CC79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0EF9C-2EFF-4A9A-8C47-F3ABC4C03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050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C1622-25AB-45F4-8186-A1A71BC3CC79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0EF9C-2EFF-4A9A-8C47-F3ABC4C03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836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C1622-25AB-45F4-8186-A1A71BC3CC79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0EF9C-2EFF-4A9A-8C47-F3ABC4C03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396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C1622-25AB-45F4-8186-A1A71BC3CC79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0EF9C-2EFF-4A9A-8C47-F3ABC4C03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41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C1622-25AB-45F4-8186-A1A71BC3CC79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0EF9C-2EFF-4A9A-8C47-F3ABC4C03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413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pf9oNRZy-w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Under what conditions do ionic compounds conduct electricity?</a:t>
            </a:r>
          </a:p>
          <a:p>
            <a:r>
              <a:rPr lang="en-US" sz="3200" dirty="0"/>
              <a:t>Why is it they only conduct electricity in these conditions?</a:t>
            </a:r>
          </a:p>
        </p:txBody>
      </p:sp>
    </p:spTree>
    <p:extLst>
      <p:ext uri="{BB962C8B-B14F-4D97-AF65-F5344CB8AC3E}">
        <p14:creationId xmlns:p14="http://schemas.microsoft.com/office/powerpoint/2010/main" val="359070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324" y="128639"/>
            <a:ext cx="6508531" cy="1325563"/>
          </a:xfrm>
        </p:spPr>
        <p:txBody>
          <a:bodyPr/>
          <a:lstStyle/>
          <a:p>
            <a:r>
              <a:rPr lang="en-US" dirty="0"/>
              <a:t>Reactions at the Electrodes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324" y="1454202"/>
            <a:ext cx="5896304" cy="50096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FF0000"/>
                </a:solidFill>
              </a:rPr>
              <a:t>3a. Cathode (-)</a:t>
            </a:r>
          </a:p>
          <a:p>
            <a:r>
              <a:rPr lang="en-US" sz="3200" dirty="0"/>
              <a:t>Extra electrons build up on the cathode (to make it negative).</a:t>
            </a:r>
          </a:p>
          <a:p>
            <a:r>
              <a:rPr lang="en-US" sz="3200" dirty="0"/>
              <a:t>When the </a:t>
            </a:r>
            <a:r>
              <a:rPr lang="en-US" sz="3200" b="1" dirty="0">
                <a:solidFill>
                  <a:srgbClr val="0070C0"/>
                </a:solidFill>
              </a:rPr>
              <a:t>cations </a:t>
            </a:r>
            <a:r>
              <a:rPr lang="en-US" sz="3200" dirty="0"/>
              <a:t>(</a:t>
            </a:r>
            <a:r>
              <a:rPr lang="en-US" sz="3200" b="1" dirty="0">
                <a:solidFill>
                  <a:srgbClr val="0070C0"/>
                </a:solidFill>
              </a:rPr>
              <a:t>+</a:t>
            </a:r>
            <a:r>
              <a:rPr lang="en-US" sz="3200" dirty="0"/>
              <a:t>) touch the </a:t>
            </a:r>
            <a:r>
              <a:rPr lang="en-US" sz="3200" b="1" dirty="0">
                <a:solidFill>
                  <a:srgbClr val="FF0000"/>
                </a:solidFill>
              </a:rPr>
              <a:t>cathode</a:t>
            </a:r>
            <a:r>
              <a:rPr lang="en-US" sz="3200" dirty="0"/>
              <a:t> (</a:t>
            </a:r>
            <a:r>
              <a:rPr lang="en-US" sz="3200" b="1" dirty="0">
                <a:solidFill>
                  <a:srgbClr val="FF0000"/>
                </a:solidFill>
              </a:rPr>
              <a:t>-</a:t>
            </a:r>
            <a:r>
              <a:rPr lang="en-US" sz="3200" dirty="0"/>
              <a:t>) the </a:t>
            </a:r>
            <a:r>
              <a:rPr lang="en-US" sz="3200" u="sng" dirty="0"/>
              <a:t>electrons are transferred to the ion</a:t>
            </a:r>
            <a:r>
              <a:rPr lang="en-US" sz="3200" dirty="0"/>
              <a:t>, neutralising it.</a:t>
            </a:r>
          </a:p>
          <a:p>
            <a:r>
              <a:rPr lang="en-US" sz="3200" dirty="0"/>
              <a:t>M</a:t>
            </a:r>
            <a:r>
              <a:rPr lang="en-US" sz="3200" baseline="30000" dirty="0"/>
              <a:t>+</a:t>
            </a:r>
            <a:r>
              <a:rPr lang="en-US" sz="3200" dirty="0"/>
              <a:t> + e</a:t>
            </a:r>
            <a:r>
              <a:rPr lang="en-US" sz="3200" baseline="30000" dirty="0"/>
              <a:t>-</a:t>
            </a:r>
            <a:r>
              <a:rPr lang="en-US" sz="3200" dirty="0"/>
              <a:t> </a:t>
            </a:r>
            <a:r>
              <a:rPr lang="en-US" sz="3200" dirty="0">
                <a:sym typeface="Wingdings" panose="05000000000000000000" pitchFamily="2" charset="2"/>
              </a:rPr>
              <a:t> M</a:t>
            </a:r>
          </a:p>
          <a:p>
            <a:r>
              <a:rPr lang="en-US" sz="3200" dirty="0">
                <a:sym typeface="Wingdings" panose="05000000000000000000" pitchFamily="2" charset="2"/>
              </a:rPr>
              <a:t>This produces </a:t>
            </a:r>
            <a:r>
              <a:rPr lang="en-US" sz="3200" b="1" dirty="0">
                <a:solidFill>
                  <a:srgbClr val="7030A0"/>
                </a:solidFill>
                <a:sym typeface="Wingdings" panose="05000000000000000000" pitchFamily="2" charset="2"/>
              </a:rPr>
              <a:t>neutral atoms (elements)</a:t>
            </a:r>
            <a:r>
              <a:rPr lang="en-US" sz="3200" dirty="0">
                <a:sym typeface="Wingdings" panose="05000000000000000000" pitchFamily="2" charset="2"/>
              </a:rPr>
              <a:t>.</a:t>
            </a:r>
            <a:endParaRPr lang="en-US" dirty="0"/>
          </a:p>
        </p:txBody>
      </p:sp>
      <p:pic>
        <p:nvPicPr>
          <p:cNvPr id="3074" name="Picture 2" descr="http://www.bbc.co.uk/staticarchive/54f28d6ab7a39eedc94d823e12e2e9f21b7428ca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3"/>
          <a:stretch/>
        </p:blipFill>
        <p:spPr bwMode="auto">
          <a:xfrm>
            <a:off x="6624144" y="1699501"/>
            <a:ext cx="5098721" cy="457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6810704" y="1699501"/>
            <a:ext cx="2394332" cy="3581947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139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324" y="128639"/>
            <a:ext cx="6508531" cy="1325563"/>
          </a:xfrm>
        </p:spPr>
        <p:txBody>
          <a:bodyPr/>
          <a:lstStyle/>
          <a:p>
            <a:r>
              <a:rPr lang="en-US" dirty="0"/>
              <a:t>Reactions at the Electrodes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324" y="1454202"/>
            <a:ext cx="5596759" cy="50096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0070C0"/>
                </a:solidFill>
              </a:rPr>
              <a:t>3b. Anode (+)</a:t>
            </a:r>
          </a:p>
          <a:p>
            <a:r>
              <a:rPr lang="en-US" sz="3200" dirty="0"/>
              <a:t>Extra electrons build up on the cathode (to make it negative).</a:t>
            </a:r>
          </a:p>
          <a:p>
            <a:r>
              <a:rPr lang="en-US" sz="3200" dirty="0"/>
              <a:t>When the </a:t>
            </a:r>
            <a:r>
              <a:rPr lang="en-US" sz="3200" b="1" dirty="0">
                <a:solidFill>
                  <a:srgbClr val="FF0000"/>
                </a:solidFill>
              </a:rPr>
              <a:t>anions</a:t>
            </a:r>
            <a:r>
              <a:rPr lang="en-US" sz="3200" dirty="0"/>
              <a:t> </a:t>
            </a:r>
            <a:r>
              <a:rPr lang="en-US" sz="3200" b="1" dirty="0">
                <a:solidFill>
                  <a:srgbClr val="FF0000"/>
                </a:solidFill>
              </a:rPr>
              <a:t>(-)</a:t>
            </a:r>
            <a:r>
              <a:rPr lang="en-US" sz="3200" dirty="0"/>
              <a:t> touch the </a:t>
            </a:r>
            <a:r>
              <a:rPr lang="en-US" sz="3200" b="1" dirty="0">
                <a:solidFill>
                  <a:srgbClr val="0070C0"/>
                </a:solidFill>
              </a:rPr>
              <a:t>anode (+)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dirty="0"/>
              <a:t>the </a:t>
            </a:r>
            <a:r>
              <a:rPr lang="en-US" sz="3200" u="sng" dirty="0"/>
              <a:t>electrons are removed from the ion</a:t>
            </a:r>
            <a:r>
              <a:rPr lang="en-US" sz="3200" dirty="0"/>
              <a:t>, neutralising it.</a:t>
            </a:r>
          </a:p>
          <a:p>
            <a:r>
              <a:rPr lang="en-US" sz="3200" dirty="0"/>
              <a:t>M</a:t>
            </a:r>
            <a:r>
              <a:rPr lang="en-US" sz="3200" baseline="30000" dirty="0"/>
              <a:t>-</a:t>
            </a:r>
            <a:r>
              <a:rPr lang="en-US" sz="3200" dirty="0"/>
              <a:t> </a:t>
            </a:r>
            <a:r>
              <a:rPr lang="en-US" sz="3200" dirty="0">
                <a:sym typeface="Wingdings" panose="05000000000000000000" pitchFamily="2" charset="2"/>
              </a:rPr>
              <a:t> M + e</a:t>
            </a:r>
            <a:r>
              <a:rPr lang="en-US" sz="3200" baseline="30000" dirty="0">
                <a:sym typeface="Wingdings" panose="05000000000000000000" pitchFamily="2" charset="2"/>
              </a:rPr>
              <a:t>-</a:t>
            </a:r>
          </a:p>
          <a:p>
            <a:r>
              <a:rPr lang="en-US" sz="3200" dirty="0">
                <a:sym typeface="Wingdings" panose="05000000000000000000" pitchFamily="2" charset="2"/>
              </a:rPr>
              <a:t>This produces </a:t>
            </a:r>
            <a:r>
              <a:rPr lang="en-US" sz="3200" b="1" dirty="0">
                <a:solidFill>
                  <a:srgbClr val="7030A0"/>
                </a:solidFill>
                <a:sym typeface="Wingdings" panose="05000000000000000000" pitchFamily="2" charset="2"/>
              </a:rPr>
              <a:t>neutral atoms (elements)</a:t>
            </a:r>
            <a:r>
              <a:rPr lang="en-US" sz="3200" dirty="0">
                <a:sym typeface="Wingdings" panose="05000000000000000000" pitchFamily="2" charset="2"/>
              </a:rPr>
              <a:t>.</a:t>
            </a:r>
            <a:endParaRPr lang="en-US" dirty="0"/>
          </a:p>
        </p:txBody>
      </p:sp>
      <p:pic>
        <p:nvPicPr>
          <p:cNvPr id="3074" name="Picture 2" descr="http://www.bbc.co.uk/staticarchive/54f28d6ab7a39eedc94d823e12e2e9f21b7428ca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3"/>
          <a:stretch/>
        </p:blipFill>
        <p:spPr bwMode="auto">
          <a:xfrm>
            <a:off x="6624144" y="1699501"/>
            <a:ext cx="5098721" cy="457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9220802" y="1841390"/>
            <a:ext cx="2394332" cy="3581947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785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L5 Electrolysis of Molten Ionic Compounds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Draw a labelled diagram of equipment needed for electrolysis.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Explain why molten or aqueous ionic compounds conduct electricity.</a:t>
            </a:r>
          </a:p>
          <a:p>
            <a:pPr marL="514350" indent="-514350">
              <a:buAutoNum type="arabicPeriod"/>
            </a:pPr>
            <a:r>
              <a:rPr lang="en-US" dirty="0"/>
              <a:t>Describe the process of electrolysis.</a:t>
            </a:r>
          </a:p>
          <a:p>
            <a:pPr marL="514350" indent="-514350">
              <a:buAutoNum type="arabicPeriod"/>
            </a:pPr>
            <a:r>
              <a:rPr lang="en-US" dirty="0"/>
              <a:t>Predict the products of electrolysis at each electrode.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Write half equations for the reactions at each electrode.</a:t>
            </a:r>
          </a:p>
          <a:p>
            <a:pPr marL="514350" indent="-514350">
              <a:buAutoNum type="arabicPeriod"/>
            </a:pPr>
            <a:r>
              <a:rPr lang="en-US" dirty="0"/>
              <a:t>Explain how electrolysis can be used to extract reactive metals.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80" y="2191407"/>
            <a:ext cx="741327" cy="5673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79" y="2758791"/>
            <a:ext cx="741327" cy="56738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78" y="3609867"/>
            <a:ext cx="741327" cy="56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237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152" y="365125"/>
            <a:ext cx="10691648" cy="1325563"/>
          </a:xfrm>
        </p:spPr>
        <p:txBody>
          <a:bodyPr/>
          <a:lstStyle/>
          <a:p>
            <a:r>
              <a:rPr lang="en-US" dirty="0"/>
              <a:t>Products of Electrolysis of Molten Compounds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968" y="1731033"/>
            <a:ext cx="6022428" cy="4351338"/>
          </a:xfrm>
        </p:spPr>
        <p:txBody>
          <a:bodyPr>
            <a:noAutofit/>
          </a:bodyPr>
          <a:lstStyle/>
          <a:p>
            <a:r>
              <a:rPr lang="en-US" sz="3200" dirty="0"/>
              <a:t>Ionic compounds are always made from a </a:t>
            </a:r>
            <a:r>
              <a:rPr lang="en-US" sz="3200" b="1" dirty="0">
                <a:solidFill>
                  <a:srgbClr val="0070C0"/>
                </a:solidFill>
              </a:rPr>
              <a:t>metal ion (+) </a:t>
            </a:r>
            <a:r>
              <a:rPr lang="en-US" sz="3200" dirty="0"/>
              <a:t>and a </a:t>
            </a:r>
            <a:r>
              <a:rPr lang="en-US" sz="3200" b="1" dirty="0">
                <a:solidFill>
                  <a:srgbClr val="FF0000"/>
                </a:solidFill>
              </a:rPr>
              <a:t>non-metal ion (-)</a:t>
            </a:r>
            <a:r>
              <a:rPr lang="en-US" sz="3200" dirty="0"/>
              <a:t>.</a:t>
            </a:r>
          </a:p>
          <a:p>
            <a:endParaRPr lang="en-US" sz="3200" dirty="0"/>
          </a:p>
          <a:p>
            <a:r>
              <a:rPr lang="en-US" sz="3200" dirty="0"/>
              <a:t>At the </a:t>
            </a:r>
            <a:r>
              <a:rPr lang="en-US" sz="3200" b="1" dirty="0">
                <a:solidFill>
                  <a:srgbClr val="FF0000"/>
                </a:solidFill>
              </a:rPr>
              <a:t>cathode (-)</a:t>
            </a:r>
            <a:r>
              <a:rPr lang="en-US" sz="3200" dirty="0"/>
              <a:t>, pure </a:t>
            </a:r>
            <a:r>
              <a:rPr lang="en-US" sz="3200" b="1" dirty="0">
                <a:solidFill>
                  <a:srgbClr val="7030A0"/>
                </a:solidFill>
              </a:rPr>
              <a:t>elemental metal </a:t>
            </a:r>
            <a:r>
              <a:rPr lang="en-US" sz="3200" dirty="0"/>
              <a:t>is formed.</a:t>
            </a:r>
          </a:p>
          <a:p>
            <a:endParaRPr lang="en-US" sz="3200" dirty="0"/>
          </a:p>
          <a:p>
            <a:r>
              <a:rPr lang="en-US" sz="3200" dirty="0"/>
              <a:t>At the </a:t>
            </a:r>
            <a:r>
              <a:rPr lang="en-US" sz="3200" b="1" dirty="0">
                <a:solidFill>
                  <a:srgbClr val="0070C0"/>
                </a:solidFill>
              </a:rPr>
              <a:t>anode (+)</a:t>
            </a:r>
            <a:r>
              <a:rPr lang="en-US" sz="3200" dirty="0"/>
              <a:t>, </a:t>
            </a:r>
            <a:r>
              <a:rPr lang="en-US" sz="3200" b="1" dirty="0">
                <a:solidFill>
                  <a:srgbClr val="7030A0"/>
                </a:solidFill>
              </a:rPr>
              <a:t>elemental</a:t>
            </a:r>
            <a:r>
              <a:rPr lang="en-US" sz="3200" dirty="0"/>
              <a:t> </a:t>
            </a:r>
            <a:r>
              <a:rPr lang="en-US" sz="3200" b="1" dirty="0">
                <a:solidFill>
                  <a:srgbClr val="7030A0"/>
                </a:solidFill>
              </a:rPr>
              <a:t>non-metal </a:t>
            </a:r>
            <a:r>
              <a:rPr lang="en-US" sz="3200" dirty="0"/>
              <a:t>forms. (e.g. H</a:t>
            </a:r>
            <a:r>
              <a:rPr lang="en-US" sz="3200" baseline="-25000" dirty="0"/>
              <a:t>2</a:t>
            </a:r>
            <a:r>
              <a:rPr lang="en-US" sz="3200" dirty="0"/>
              <a:t>, Br</a:t>
            </a:r>
            <a:r>
              <a:rPr lang="en-US" sz="3200" baseline="-25000" dirty="0"/>
              <a:t>2</a:t>
            </a:r>
            <a:r>
              <a:rPr lang="en-US" sz="3200" dirty="0"/>
              <a:t>, O</a:t>
            </a:r>
            <a:r>
              <a:rPr lang="en-US" sz="3200" baseline="-25000" dirty="0"/>
              <a:t>2</a:t>
            </a:r>
            <a:r>
              <a:rPr lang="en-US" sz="3200" dirty="0"/>
              <a:t>)</a:t>
            </a:r>
          </a:p>
        </p:txBody>
      </p:sp>
      <p:pic>
        <p:nvPicPr>
          <p:cNvPr id="4" name="Picture 2" descr="http://www.bbc.co.uk/staticarchive/54f28d6ab7a39eedc94d823e12e2e9f21b7428ca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3"/>
          <a:stretch/>
        </p:blipFill>
        <p:spPr bwMode="auto">
          <a:xfrm>
            <a:off x="6624144" y="1699501"/>
            <a:ext cx="5098721" cy="457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39584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question 7 on your worksheet.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701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9419531"/>
              </p:ext>
            </p:extLst>
          </p:nvPr>
        </p:nvGraphicFramePr>
        <p:xfrm>
          <a:off x="838199" y="2112580"/>
          <a:ext cx="10008476" cy="3657599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3335540">
                  <a:extLst>
                    <a:ext uri="{9D8B030D-6E8A-4147-A177-3AD203B41FA5}">
                      <a16:colId xmlns:a16="http://schemas.microsoft.com/office/drawing/2014/main" val="1169065961"/>
                    </a:ext>
                  </a:extLst>
                </a:gridCol>
                <a:gridCol w="3336468">
                  <a:extLst>
                    <a:ext uri="{9D8B030D-6E8A-4147-A177-3AD203B41FA5}">
                      <a16:colId xmlns:a16="http://schemas.microsoft.com/office/drawing/2014/main" val="3175734286"/>
                    </a:ext>
                  </a:extLst>
                </a:gridCol>
                <a:gridCol w="3336468">
                  <a:extLst>
                    <a:ext uri="{9D8B030D-6E8A-4147-A177-3AD203B41FA5}">
                      <a16:colId xmlns:a16="http://schemas.microsoft.com/office/drawing/2014/main" val="3484170267"/>
                    </a:ext>
                  </a:extLst>
                </a:gridCol>
              </a:tblGrid>
              <a:tr h="5360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Ionic Compound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Produced at Cathode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Produced at Anode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7126182"/>
                  </a:ext>
                </a:extLst>
              </a:tr>
              <a:tr h="10405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Sodium chloride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sodium</a:t>
                      </a:r>
                      <a:r>
                        <a:rPr lang="en-US" sz="2800" baseline="0" dirty="0">
                          <a:effectLst/>
                        </a:rPr>
                        <a:t> metal</a:t>
                      </a:r>
                      <a:r>
                        <a:rPr lang="en-US" sz="2800" dirty="0">
                          <a:effectLst/>
                        </a:rPr>
                        <a:t> (Na)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chloride</a:t>
                      </a:r>
                      <a:r>
                        <a:rPr lang="en-US" sz="2800" baseline="0" dirty="0">
                          <a:effectLst/>
                        </a:rPr>
                        <a:t> gas (Cl</a:t>
                      </a:r>
                      <a:r>
                        <a:rPr lang="en-US" sz="2800" baseline="-25000" dirty="0">
                          <a:effectLst/>
                        </a:rPr>
                        <a:t>2</a:t>
                      </a:r>
                      <a:r>
                        <a:rPr lang="en-US" sz="2800" baseline="0" dirty="0">
                          <a:effectLst/>
                        </a:rPr>
                        <a:t>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8958114"/>
                  </a:ext>
                </a:extLst>
              </a:tr>
              <a:tr h="10405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Calcium bromide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calcium metal (Ca)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bromine gas (Br</a:t>
                      </a:r>
                      <a:r>
                        <a:rPr lang="en-US" sz="2800" baseline="-25000" dirty="0">
                          <a:effectLst/>
                        </a:rPr>
                        <a:t>2</a:t>
                      </a:r>
                      <a:r>
                        <a:rPr lang="en-US" sz="2800" dirty="0">
                          <a:effectLst/>
                        </a:rPr>
                        <a:t>)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4509022"/>
                  </a:ext>
                </a:extLst>
              </a:tr>
              <a:tr h="10405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Zinc (II) oxide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zinc metal (Zn)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oxygen gas (O</a:t>
                      </a:r>
                      <a:r>
                        <a:rPr lang="en-US" sz="2800" baseline="-25000" dirty="0">
                          <a:effectLst/>
                        </a:rPr>
                        <a:t>2</a:t>
                      </a:r>
                      <a:r>
                        <a:rPr lang="en-US" sz="2800" dirty="0">
                          <a:effectLst/>
                        </a:rPr>
                        <a:t>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12598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92598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L5 Electrolysis of Molten Ionic Compounds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Draw a labelled diagram of equipment needed for electrolysis.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Explain why molten or aqueous ionic compounds conduct electricity.</a:t>
            </a:r>
          </a:p>
          <a:p>
            <a:pPr marL="514350" indent="-514350">
              <a:buAutoNum type="arabicPeriod"/>
            </a:pPr>
            <a:r>
              <a:rPr lang="en-US" dirty="0"/>
              <a:t>Describe the process of electrolysis.</a:t>
            </a:r>
          </a:p>
          <a:p>
            <a:pPr marL="514350" indent="-514350">
              <a:buAutoNum type="arabicPeriod"/>
            </a:pPr>
            <a:r>
              <a:rPr lang="en-US" dirty="0"/>
              <a:t>Predict the products of electrolysis at each electrode.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Write half equations for the reactions at each electrode.</a:t>
            </a:r>
          </a:p>
          <a:p>
            <a:pPr marL="514350" indent="-514350">
              <a:buAutoNum type="arabicPeriod"/>
            </a:pPr>
            <a:r>
              <a:rPr lang="en-US" dirty="0"/>
              <a:t>Explain how electrolysis can be used to extract reactive metals.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80" y="2191407"/>
            <a:ext cx="741327" cy="5673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79" y="2758791"/>
            <a:ext cx="741327" cy="56738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78" y="3609867"/>
            <a:ext cx="741327" cy="56738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78" y="4177251"/>
            <a:ext cx="741327" cy="56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0054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half equations for electrolysis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718" y="1825625"/>
            <a:ext cx="7801303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u="sng" dirty="0"/>
              <a:t>Step 1: write the balanced equation</a:t>
            </a:r>
          </a:p>
          <a:p>
            <a:pPr marL="0" indent="0">
              <a:buNone/>
            </a:pPr>
            <a:r>
              <a:rPr lang="en-US" dirty="0"/>
              <a:t>Al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3 (l) </a:t>
            </a:r>
            <a:r>
              <a:rPr lang="en-US" dirty="0">
                <a:sym typeface="Wingdings" panose="05000000000000000000" pitchFamily="2" charset="2"/>
              </a:rPr>
              <a:t> 2Al </a:t>
            </a:r>
            <a:r>
              <a:rPr lang="en-US" baseline="-25000" dirty="0">
                <a:sym typeface="Wingdings" panose="05000000000000000000" pitchFamily="2" charset="2"/>
              </a:rPr>
              <a:t>(l) </a:t>
            </a:r>
            <a:r>
              <a:rPr lang="en-US" dirty="0">
                <a:sym typeface="Wingdings" panose="05000000000000000000" pitchFamily="2" charset="2"/>
              </a:rPr>
              <a:t>+ 3O</a:t>
            </a:r>
            <a:r>
              <a:rPr lang="en-US" baseline="-25000" dirty="0">
                <a:sym typeface="Wingdings" panose="05000000000000000000" pitchFamily="2" charset="2"/>
              </a:rPr>
              <a:t>2 (g)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b="1" u="sng" dirty="0">
                <a:sym typeface="Wingdings" panose="05000000000000000000" pitchFamily="2" charset="2"/>
              </a:rPr>
              <a:t>Step 2: write out the ions in the ionic compound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2Al</a:t>
            </a:r>
            <a:r>
              <a:rPr lang="en-US" baseline="30000" dirty="0">
                <a:sym typeface="Wingdings" panose="05000000000000000000" pitchFamily="2" charset="2"/>
              </a:rPr>
              <a:t>3+ </a:t>
            </a:r>
            <a:r>
              <a:rPr lang="en-US" baseline="-25000" dirty="0">
                <a:sym typeface="Wingdings" panose="05000000000000000000" pitchFamily="2" charset="2"/>
              </a:rPr>
              <a:t>(l) </a:t>
            </a:r>
            <a:r>
              <a:rPr lang="en-US" dirty="0">
                <a:sym typeface="Wingdings" panose="05000000000000000000" pitchFamily="2" charset="2"/>
              </a:rPr>
              <a:t>+ 3O</a:t>
            </a:r>
            <a:r>
              <a:rPr lang="en-US" baseline="30000" dirty="0">
                <a:sym typeface="Wingdings" panose="05000000000000000000" pitchFamily="2" charset="2"/>
              </a:rPr>
              <a:t>2- </a:t>
            </a:r>
            <a:r>
              <a:rPr lang="en-US" baseline="-25000" dirty="0">
                <a:sym typeface="Wingdings" panose="05000000000000000000" pitchFamily="2" charset="2"/>
              </a:rPr>
              <a:t>(l) </a:t>
            </a:r>
            <a:r>
              <a:rPr lang="en-US" dirty="0">
                <a:sym typeface="Wingdings" panose="05000000000000000000" pitchFamily="2" charset="2"/>
              </a:rPr>
              <a:t> 2Al </a:t>
            </a:r>
            <a:r>
              <a:rPr lang="en-US" baseline="-25000" dirty="0">
                <a:sym typeface="Wingdings" panose="05000000000000000000" pitchFamily="2" charset="2"/>
              </a:rPr>
              <a:t>(l) </a:t>
            </a:r>
            <a:r>
              <a:rPr lang="en-US" dirty="0">
                <a:sym typeface="Wingdings" panose="05000000000000000000" pitchFamily="2" charset="2"/>
              </a:rPr>
              <a:t>+ 3O</a:t>
            </a:r>
            <a:r>
              <a:rPr lang="en-US" baseline="-25000" dirty="0">
                <a:sym typeface="Wingdings" panose="05000000000000000000" pitchFamily="2" charset="2"/>
              </a:rPr>
              <a:t>2 (g)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/>
              <a:t>Step 3: Write two half equations showing electrons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2Al</a:t>
            </a:r>
            <a:r>
              <a:rPr lang="en-US" baseline="30000" dirty="0">
                <a:sym typeface="Wingdings" panose="05000000000000000000" pitchFamily="2" charset="2"/>
              </a:rPr>
              <a:t>3+ </a:t>
            </a:r>
            <a:r>
              <a:rPr lang="en-US" baseline="-25000" dirty="0">
                <a:sym typeface="Wingdings" panose="05000000000000000000" pitchFamily="2" charset="2"/>
              </a:rPr>
              <a:t>(l) </a:t>
            </a:r>
            <a:r>
              <a:rPr lang="en-US" dirty="0">
                <a:sym typeface="Wingdings" panose="05000000000000000000" pitchFamily="2" charset="2"/>
              </a:rPr>
              <a:t>+ 6e</a:t>
            </a:r>
            <a:r>
              <a:rPr lang="en-US" baseline="30000" dirty="0">
                <a:sym typeface="Wingdings" panose="05000000000000000000" pitchFamily="2" charset="2"/>
              </a:rPr>
              <a:t>-</a:t>
            </a:r>
            <a:r>
              <a:rPr lang="en-US" dirty="0">
                <a:sym typeface="Wingdings" panose="05000000000000000000" pitchFamily="2" charset="2"/>
              </a:rPr>
              <a:t>  2Al </a:t>
            </a:r>
            <a:r>
              <a:rPr lang="en-US" baseline="-25000" dirty="0">
                <a:sym typeface="Wingdings" panose="05000000000000000000" pitchFamily="2" charset="2"/>
              </a:rPr>
              <a:t>(l)</a:t>
            </a:r>
            <a:endParaRPr lang="en-US" baseline="-25000" dirty="0"/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3O</a:t>
            </a:r>
            <a:r>
              <a:rPr lang="en-US" baseline="30000" dirty="0">
                <a:sym typeface="Wingdings" panose="05000000000000000000" pitchFamily="2" charset="2"/>
              </a:rPr>
              <a:t>2- </a:t>
            </a:r>
            <a:r>
              <a:rPr lang="en-US" baseline="-25000" dirty="0">
                <a:sym typeface="Wingdings" panose="05000000000000000000" pitchFamily="2" charset="2"/>
              </a:rPr>
              <a:t>(l) </a:t>
            </a:r>
            <a:r>
              <a:rPr lang="en-US" dirty="0">
                <a:sym typeface="Wingdings" panose="05000000000000000000" pitchFamily="2" charset="2"/>
              </a:rPr>
              <a:t> 3O</a:t>
            </a:r>
            <a:r>
              <a:rPr lang="en-US" baseline="-25000" dirty="0">
                <a:sym typeface="Wingdings" panose="05000000000000000000" pitchFamily="2" charset="2"/>
              </a:rPr>
              <a:t>2 (g) </a:t>
            </a:r>
            <a:r>
              <a:rPr lang="en-US" dirty="0">
                <a:sym typeface="Wingdings" panose="05000000000000000000" pitchFamily="2" charset="2"/>
              </a:rPr>
              <a:t>+ 6e</a:t>
            </a:r>
            <a:r>
              <a:rPr lang="en-US" baseline="30000" dirty="0">
                <a:sym typeface="Wingdings" panose="05000000000000000000" pitchFamily="2" charset="2"/>
              </a:rPr>
              <a:t>-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096703" y="1825625"/>
            <a:ext cx="2475187" cy="224676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Half equations need to be balanced for both atoms and electrons.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34303" y="5128260"/>
            <a:ext cx="5649311" cy="95410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Which is taking place at the cathode? Which is taking place at the anode?</a:t>
            </a:r>
          </a:p>
        </p:txBody>
      </p:sp>
    </p:spTree>
    <p:extLst>
      <p:ext uri="{BB962C8B-B14F-4D97-AF65-F5344CB8AC3E}">
        <p14:creationId xmlns:p14="http://schemas.microsoft.com/office/powerpoint/2010/main" val="2856035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half equations for electrolysis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718" y="1825625"/>
            <a:ext cx="7801303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u="sng" dirty="0"/>
              <a:t>Step 1: write the balanced equation</a:t>
            </a:r>
          </a:p>
          <a:p>
            <a:pPr marL="0" indent="0">
              <a:buNone/>
            </a:pPr>
            <a:r>
              <a:rPr lang="en-US" dirty="0"/>
              <a:t>Al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3 (l) </a:t>
            </a:r>
            <a:r>
              <a:rPr lang="en-US" dirty="0">
                <a:sym typeface="Wingdings" panose="05000000000000000000" pitchFamily="2" charset="2"/>
              </a:rPr>
              <a:t> 2Al </a:t>
            </a:r>
            <a:r>
              <a:rPr lang="en-US" baseline="-25000" dirty="0">
                <a:sym typeface="Wingdings" panose="05000000000000000000" pitchFamily="2" charset="2"/>
              </a:rPr>
              <a:t>(l) </a:t>
            </a:r>
            <a:r>
              <a:rPr lang="en-US" dirty="0">
                <a:sym typeface="Wingdings" panose="05000000000000000000" pitchFamily="2" charset="2"/>
              </a:rPr>
              <a:t>+ 3O</a:t>
            </a:r>
            <a:r>
              <a:rPr lang="en-US" baseline="-25000" dirty="0">
                <a:sym typeface="Wingdings" panose="05000000000000000000" pitchFamily="2" charset="2"/>
              </a:rPr>
              <a:t>2 (g)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b="1" u="sng" dirty="0">
                <a:sym typeface="Wingdings" panose="05000000000000000000" pitchFamily="2" charset="2"/>
              </a:rPr>
              <a:t>Step 2: write out the ions in the ionic compound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2Al</a:t>
            </a:r>
            <a:r>
              <a:rPr lang="en-US" baseline="30000" dirty="0">
                <a:sym typeface="Wingdings" panose="05000000000000000000" pitchFamily="2" charset="2"/>
              </a:rPr>
              <a:t>3+ </a:t>
            </a:r>
            <a:r>
              <a:rPr lang="en-US" baseline="-25000" dirty="0">
                <a:sym typeface="Wingdings" panose="05000000000000000000" pitchFamily="2" charset="2"/>
              </a:rPr>
              <a:t>(l) </a:t>
            </a:r>
            <a:r>
              <a:rPr lang="en-US" dirty="0">
                <a:sym typeface="Wingdings" panose="05000000000000000000" pitchFamily="2" charset="2"/>
              </a:rPr>
              <a:t>+ 3O</a:t>
            </a:r>
            <a:r>
              <a:rPr lang="en-US" baseline="30000" dirty="0">
                <a:sym typeface="Wingdings" panose="05000000000000000000" pitchFamily="2" charset="2"/>
              </a:rPr>
              <a:t>2- </a:t>
            </a:r>
            <a:r>
              <a:rPr lang="en-US" baseline="-25000" dirty="0">
                <a:sym typeface="Wingdings" panose="05000000000000000000" pitchFamily="2" charset="2"/>
              </a:rPr>
              <a:t>(l) </a:t>
            </a:r>
            <a:r>
              <a:rPr lang="en-US" dirty="0">
                <a:sym typeface="Wingdings" panose="05000000000000000000" pitchFamily="2" charset="2"/>
              </a:rPr>
              <a:t> 2Al </a:t>
            </a:r>
            <a:r>
              <a:rPr lang="en-US" baseline="-25000" dirty="0">
                <a:sym typeface="Wingdings" panose="05000000000000000000" pitchFamily="2" charset="2"/>
              </a:rPr>
              <a:t>(l) </a:t>
            </a:r>
            <a:r>
              <a:rPr lang="en-US" dirty="0">
                <a:sym typeface="Wingdings" panose="05000000000000000000" pitchFamily="2" charset="2"/>
              </a:rPr>
              <a:t>+ 3O</a:t>
            </a:r>
            <a:r>
              <a:rPr lang="en-US" baseline="-25000" dirty="0">
                <a:sym typeface="Wingdings" panose="05000000000000000000" pitchFamily="2" charset="2"/>
              </a:rPr>
              <a:t>2 (g)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/>
              <a:t>Step 3: Write two half equations showing electrons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2Al</a:t>
            </a:r>
            <a:r>
              <a:rPr lang="en-US" baseline="30000" dirty="0">
                <a:sym typeface="Wingdings" panose="05000000000000000000" pitchFamily="2" charset="2"/>
              </a:rPr>
              <a:t>3+ </a:t>
            </a:r>
            <a:r>
              <a:rPr lang="en-US" baseline="-25000" dirty="0">
                <a:sym typeface="Wingdings" panose="05000000000000000000" pitchFamily="2" charset="2"/>
              </a:rPr>
              <a:t>(l) </a:t>
            </a:r>
            <a:r>
              <a:rPr lang="en-US" dirty="0">
                <a:sym typeface="Wingdings" panose="05000000000000000000" pitchFamily="2" charset="2"/>
              </a:rPr>
              <a:t>+ 6e</a:t>
            </a:r>
            <a:r>
              <a:rPr lang="en-US" baseline="30000" dirty="0">
                <a:sym typeface="Wingdings" panose="05000000000000000000" pitchFamily="2" charset="2"/>
              </a:rPr>
              <a:t>-</a:t>
            </a:r>
            <a:r>
              <a:rPr lang="en-US" dirty="0">
                <a:sym typeface="Wingdings" panose="05000000000000000000" pitchFamily="2" charset="2"/>
              </a:rPr>
              <a:t>  2Al </a:t>
            </a:r>
            <a:r>
              <a:rPr lang="en-US" baseline="-25000" dirty="0">
                <a:sym typeface="Wingdings" panose="05000000000000000000" pitchFamily="2" charset="2"/>
              </a:rPr>
              <a:t>(l)</a:t>
            </a:r>
            <a:endParaRPr lang="en-US" baseline="-25000" dirty="0"/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3O</a:t>
            </a:r>
            <a:r>
              <a:rPr lang="en-US" baseline="30000" dirty="0">
                <a:sym typeface="Wingdings" panose="05000000000000000000" pitchFamily="2" charset="2"/>
              </a:rPr>
              <a:t>2- </a:t>
            </a:r>
            <a:r>
              <a:rPr lang="en-US" baseline="-25000" dirty="0">
                <a:sym typeface="Wingdings" panose="05000000000000000000" pitchFamily="2" charset="2"/>
              </a:rPr>
              <a:t>(l) </a:t>
            </a:r>
            <a:r>
              <a:rPr lang="en-US" dirty="0">
                <a:sym typeface="Wingdings" panose="05000000000000000000" pitchFamily="2" charset="2"/>
              </a:rPr>
              <a:t> 3O</a:t>
            </a:r>
            <a:r>
              <a:rPr lang="en-US" baseline="-25000" dirty="0">
                <a:sym typeface="Wingdings" panose="05000000000000000000" pitchFamily="2" charset="2"/>
              </a:rPr>
              <a:t>2 (g) </a:t>
            </a:r>
            <a:r>
              <a:rPr lang="en-US" dirty="0">
                <a:sym typeface="Wingdings" panose="05000000000000000000" pitchFamily="2" charset="2"/>
              </a:rPr>
              <a:t>+ 6e</a:t>
            </a:r>
            <a:r>
              <a:rPr lang="en-US" baseline="30000" dirty="0">
                <a:sym typeface="Wingdings" panose="05000000000000000000" pitchFamily="2" charset="2"/>
              </a:rPr>
              <a:t>-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44005" y="5051694"/>
            <a:ext cx="4209393" cy="5232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cathode = electrons added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44005" y="5606446"/>
            <a:ext cx="3473669" cy="5232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anode = electrons lost </a:t>
            </a:r>
          </a:p>
        </p:txBody>
      </p:sp>
    </p:spTree>
    <p:extLst>
      <p:ext uri="{BB962C8B-B14F-4D97-AF65-F5344CB8AC3E}">
        <p14:creationId xmlns:p14="http://schemas.microsoft.com/office/powerpoint/2010/main" val="14271088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half equations for electrolysis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718" y="1825625"/>
            <a:ext cx="7801303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u="sng" dirty="0"/>
              <a:t>Step 1: write the balanced equation</a:t>
            </a:r>
          </a:p>
          <a:p>
            <a:pPr marL="0" indent="0">
              <a:buNone/>
            </a:pPr>
            <a:r>
              <a:rPr lang="en-US" dirty="0"/>
              <a:t>Al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3 (l) </a:t>
            </a:r>
            <a:r>
              <a:rPr lang="en-US" dirty="0">
                <a:sym typeface="Wingdings" panose="05000000000000000000" pitchFamily="2" charset="2"/>
              </a:rPr>
              <a:t> 2Al </a:t>
            </a:r>
            <a:r>
              <a:rPr lang="en-US" baseline="-25000" dirty="0">
                <a:sym typeface="Wingdings" panose="05000000000000000000" pitchFamily="2" charset="2"/>
              </a:rPr>
              <a:t>(l) </a:t>
            </a:r>
            <a:r>
              <a:rPr lang="en-US" dirty="0">
                <a:sym typeface="Wingdings" panose="05000000000000000000" pitchFamily="2" charset="2"/>
              </a:rPr>
              <a:t>+ 3O</a:t>
            </a:r>
            <a:r>
              <a:rPr lang="en-US" baseline="-25000" dirty="0">
                <a:sym typeface="Wingdings" panose="05000000000000000000" pitchFamily="2" charset="2"/>
              </a:rPr>
              <a:t>2 (g)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b="1" u="sng" dirty="0">
                <a:sym typeface="Wingdings" panose="05000000000000000000" pitchFamily="2" charset="2"/>
              </a:rPr>
              <a:t>Step 2: write out the ions in the ionic compound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2Al</a:t>
            </a:r>
            <a:r>
              <a:rPr lang="en-US" baseline="30000" dirty="0">
                <a:sym typeface="Wingdings" panose="05000000000000000000" pitchFamily="2" charset="2"/>
              </a:rPr>
              <a:t>3+ </a:t>
            </a:r>
            <a:r>
              <a:rPr lang="en-US" baseline="-25000" dirty="0">
                <a:sym typeface="Wingdings" panose="05000000000000000000" pitchFamily="2" charset="2"/>
              </a:rPr>
              <a:t>(l) </a:t>
            </a:r>
            <a:r>
              <a:rPr lang="en-US" dirty="0">
                <a:sym typeface="Wingdings" panose="05000000000000000000" pitchFamily="2" charset="2"/>
              </a:rPr>
              <a:t>+ 3O</a:t>
            </a:r>
            <a:r>
              <a:rPr lang="en-US" baseline="30000" dirty="0">
                <a:sym typeface="Wingdings" panose="05000000000000000000" pitchFamily="2" charset="2"/>
              </a:rPr>
              <a:t>2- </a:t>
            </a:r>
            <a:r>
              <a:rPr lang="en-US" baseline="-25000" dirty="0">
                <a:sym typeface="Wingdings" panose="05000000000000000000" pitchFamily="2" charset="2"/>
              </a:rPr>
              <a:t>(l) </a:t>
            </a:r>
            <a:r>
              <a:rPr lang="en-US" dirty="0">
                <a:sym typeface="Wingdings" panose="05000000000000000000" pitchFamily="2" charset="2"/>
              </a:rPr>
              <a:t> 2Al </a:t>
            </a:r>
            <a:r>
              <a:rPr lang="en-US" baseline="-25000" dirty="0">
                <a:sym typeface="Wingdings" panose="05000000000000000000" pitchFamily="2" charset="2"/>
              </a:rPr>
              <a:t>(l) </a:t>
            </a:r>
            <a:r>
              <a:rPr lang="en-US" dirty="0">
                <a:sym typeface="Wingdings" panose="05000000000000000000" pitchFamily="2" charset="2"/>
              </a:rPr>
              <a:t>+ 3O</a:t>
            </a:r>
            <a:r>
              <a:rPr lang="en-US" baseline="-25000" dirty="0">
                <a:sym typeface="Wingdings" panose="05000000000000000000" pitchFamily="2" charset="2"/>
              </a:rPr>
              <a:t>2 (g)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/>
              <a:t>Step 3: Write two half equations showing electrons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2Al</a:t>
            </a:r>
            <a:r>
              <a:rPr lang="en-US" baseline="30000" dirty="0">
                <a:sym typeface="Wingdings" panose="05000000000000000000" pitchFamily="2" charset="2"/>
              </a:rPr>
              <a:t>3+ </a:t>
            </a:r>
            <a:r>
              <a:rPr lang="en-US" baseline="-25000" dirty="0">
                <a:sym typeface="Wingdings" panose="05000000000000000000" pitchFamily="2" charset="2"/>
              </a:rPr>
              <a:t>(l) </a:t>
            </a:r>
            <a:r>
              <a:rPr lang="en-US" dirty="0">
                <a:sym typeface="Wingdings" panose="05000000000000000000" pitchFamily="2" charset="2"/>
              </a:rPr>
              <a:t>+ 6e</a:t>
            </a:r>
            <a:r>
              <a:rPr lang="en-US" baseline="30000" dirty="0">
                <a:sym typeface="Wingdings" panose="05000000000000000000" pitchFamily="2" charset="2"/>
              </a:rPr>
              <a:t>-</a:t>
            </a:r>
            <a:r>
              <a:rPr lang="en-US" dirty="0">
                <a:sym typeface="Wingdings" panose="05000000000000000000" pitchFamily="2" charset="2"/>
              </a:rPr>
              <a:t>  2Al </a:t>
            </a:r>
            <a:r>
              <a:rPr lang="en-US" baseline="-25000" dirty="0">
                <a:sym typeface="Wingdings" panose="05000000000000000000" pitchFamily="2" charset="2"/>
              </a:rPr>
              <a:t>(l)</a:t>
            </a:r>
            <a:endParaRPr lang="en-US" baseline="-25000" dirty="0"/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3O</a:t>
            </a:r>
            <a:r>
              <a:rPr lang="en-US" baseline="30000" dirty="0">
                <a:sym typeface="Wingdings" panose="05000000000000000000" pitchFamily="2" charset="2"/>
              </a:rPr>
              <a:t>2- </a:t>
            </a:r>
            <a:r>
              <a:rPr lang="en-US" baseline="-25000" dirty="0">
                <a:sym typeface="Wingdings" panose="05000000000000000000" pitchFamily="2" charset="2"/>
              </a:rPr>
              <a:t>(l) </a:t>
            </a:r>
            <a:r>
              <a:rPr lang="en-US" dirty="0">
                <a:sym typeface="Wingdings" panose="05000000000000000000" pitchFamily="2" charset="2"/>
              </a:rPr>
              <a:t> 3O</a:t>
            </a:r>
            <a:r>
              <a:rPr lang="en-US" baseline="-25000" dirty="0">
                <a:sym typeface="Wingdings" panose="05000000000000000000" pitchFamily="2" charset="2"/>
              </a:rPr>
              <a:t>2 (g) </a:t>
            </a:r>
            <a:r>
              <a:rPr lang="en-US" dirty="0">
                <a:sym typeface="Wingdings" panose="05000000000000000000" pitchFamily="2" charset="2"/>
              </a:rPr>
              <a:t>+ 6e</a:t>
            </a:r>
            <a:r>
              <a:rPr lang="en-US" baseline="30000" dirty="0">
                <a:sym typeface="Wingdings" panose="05000000000000000000" pitchFamily="2" charset="2"/>
              </a:rPr>
              <a:t>-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44005" y="5051694"/>
            <a:ext cx="4209393" cy="5232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cathode = electrons added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44005" y="5606446"/>
            <a:ext cx="3473669" cy="5232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anode = electrons lost </a:t>
            </a:r>
          </a:p>
        </p:txBody>
      </p:sp>
    </p:spTree>
    <p:extLst>
      <p:ext uri="{BB962C8B-B14F-4D97-AF65-F5344CB8AC3E}">
        <p14:creationId xmlns:p14="http://schemas.microsoft.com/office/powerpoint/2010/main" val="3811005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L5 Electrolysis of Molten Ionic Compounds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Draw a labelled diagram of equipment needed for electrolysis.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Explain why molten or aqueous ionic compounds conduct electricity.</a:t>
            </a:r>
          </a:p>
          <a:p>
            <a:pPr marL="514350" indent="-514350">
              <a:buAutoNum type="arabicPeriod"/>
            </a:pPr>
            <a:r>
              <a:rPr lang="en-US" dirty="0"/>
              <a:t>Describe the process of electrolysis.</a:t>
            </a:r>
          </a:p>
          <a:p>
            <a:pPr marL="514350" indent="-514350">
              <a:buAutoNum type="arabicPeriod"/>
            </a:pPr>
            <a:r>
              <a:rPr lang="en-US" dirty="0"/>
              <a:t>Predict the products of electrolysis at each electrode.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Write half equations for the reactions at each electrode.</a:t>
            </a:r>
          </a:p>
          <a:p>
            <a:pPr marL="514350" indent="-514350">
              <a:buAutoNum type="arabicPeriod"/>
            </a:pPr>
            <a:r>
              <a:rPr lang="en-US" dirty="0"/>
              <a:t>Explain how electrolysis can be used to extract reactive metals.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9878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Electrolysis is a Redox Reaction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2Al</a:t>
            </a:r>
            <a:r>
              <a:rPr lang="en-US" baseline="30000" dirty="0">
                <a:sym typeface="Wingdings" panose="05000000000000000000" pitchFamily="2" charset="2"/>
              </a:rPr>
              <a:t>3+ </a:t>
            </a:r>
            <a:r>
              <a:rPr lang="en-US" baseline="-25000" dirty="0">
                <a:sym typeface="Wingdings" panose="05000000000000000000" pitchFamily="2" charset="2"/>
              </a:rPr>
              <a:t>(l) </a:t>
            </a:r>
            <a:r>
              <a:rPr lang="en-US" dirty="0">
                <a:sym typeface="Wingdings" panose="05000000000000000000" pitchFamily="2" charset="2"/>
              </a:rPr>
              <a:t>+ 6e</a:t>
            </a:r>
            <a:r>
              <a:rPr lang="en-US" baseline="30000" dirty="0">
                <a:sym typeface="Wingdings" panose="05000000000000000000" pitchFamily="2" charset="2"/>
              </a:rPr>
              <a:t>-</a:t>
            </a:r>
            <a:r>
              <a:rPr lang="en-US" dirty="0">
                <a:sym typeface="Wingdings" panose="05000000000000000000" pitchFamily="2" charset="2"/>
              </a:rPr>
              <a:t>  2Al </a:t>
            </a:r>
            <a:r>
              <a:rPr lang="en-US" baseline="-25000" dirty="0">
                <a:sym typeface="Wingdings" panose="05000000000000000000" pitchFamily="2" charset="2"/>
              </a:rPr>
              <a:t>(l)</a:t>
            </a:r>
            <a:endParaRPr lang="en-US" baseline="-25000" dirty="0"/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3O</a:t>
            </a:r>
            <a:r>
              <a:rPr lang="en-US" baseline="30000" dirty="0">
                <a:sym typeface="Wingdings" panose="05000000000000000000" pitchFamily="2" charset="2"/>
              </a:rPr>
              <a:t>2- </a:t>
            </a:r>
            <a:r>
              <a:rPr lang="en-US" baseline="-25000" dirty="0">
                <a:sym typeface="Wingdings" panose="05000000000000000000" pitchFamily="2" charset="2"/>
              </a:rPr>
              <a:t>(l) </a:t>
            </a:r>
            <a:r>
              <a:rPr lang="en-US" dirty="0">
                <a:sym typeface="Wingdings" panose="05000000000000000000" pitchFamily="2" charset="2"/>
              </a:rPr>
              <a:t> 3O</a:t>
            </a:r>
            <a:r>
              <a:rPr lang="en-US" baseline="-25000" dirty="0">
                <a:sym typeface="Wingdings" panose="05000000000000000000" pitchFamily="2" charset="2"/>
              </a:rPr>
              <a:t>2 (g) </a:t>
            </a:r>
            <a:r>
              <a:rPr lang="en-US" dirty="0">
                <a:sym typeface="Wingdings" panose="05000000000000000000" pitchFamily="2" charset="2"/>
              </a:rPr>
              <a:t>+ 6e</a:t>
            </a:r>
            <a:r>
              <a:rPr lang="en-US" baseline="30000" dirty="0">
                <a:sym typeface="Wingdings" panose="05000000000000000000" pitchFamily="2" charset="2"/>
              </a:rPr>
              <a:t>-</a:t>
            </a:r>
          </a:p>
          <a:p>
            <a:endParaRPr lang="en-US" dirty="0"/>
          </a:p>
          <a:p>
            <a:r>
              <a:rPr lang="en-US" sz="4000" dirty="0"/>
              <a:t>Where is </a:t>
            </a:r>
            <a:r>
              <a:rPr lang="en-US" sz="4000" u="sng" dirty="0"/>
              <a:t>oxidation</a:t>
            </a:r>
            <a:r>
              <a:rPr lang="en-US" sz="4000" dirty="0"/>
              <a:t> taking place?		</a:t>
            </a:r>
            <a:endParaRPr lang="en-US" sz="4000" b="1" dirty="0">
              <a:solidFill>
                <a:srgbClr val="FF0000"/>
              </a:solidFill>
            </a:endParaRPr>
          </a:p>
          <a:p>
            <a:r>
              <a:rPr lang="en-US" sz="4000" dirty="0"/>
              <a:t>Where is </a:t>
            </a:r>
            <a:r>
              <a:rPr lang="en-US" sz="4000" u="sng" dirty="0"/>
              <a:t>reduction</a:t>
            </a:r>
            <a:r>
              <a:rPr lang="en-US" sz="4000" dirty="0"/>
              <a:t> taking place?		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85894" y="1825625"/>
            <a:ext cx="4209393" cy="5232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cathode = electrons added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85894" y="2380377"/>
            <a:ext cx="3473669" cy="5232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anode = electrons lost </a:t>
            </a:r>
          </a:p>
        </p:txBody>
      </p:sp>
    </p:spTree>
    <p:extLst>
      <p:ext uri="{BB962C8B-B14F-4D97-AF65-F5344CB8AC3E}">
        <p14:creationId xmlns:p14="http://schemas.microsoft.com/office/powerpoint/2010/main" val="38549585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Electrolysis is a Redox Reaction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2Al</a:t>
            </a:r>
            <a:r>
              <a:rPr lang="en-US" baseline="30000" dirty="0">
                <a:sym typeface="Wingdings" panose="05000000000000000000" pitchFamily="2" charset="2"/>
              </a:rPr>
              <a:t>3+ </a:t>
            </a:r>
            <a:r>
              <a:rPr lang="en-US" baseline="-25000" dirty="0">
                <a:sym typeface="Wingdings" panose="05000000000000000000" pitchFamily="2" charset="2"/>
              </a:rPr>
              <a:t>(l) </a:t>
            </a:r>
            <a:r>
              <a:rPr lang="en-US" dirty="0">
                <a:sym typeface="Wingdings" panose="05000000000000000000" pitchFamily="2" charset="2"/>
              </a:rPr>
              <a:t>+ 6e</a:t>
            </a:r>
            <a:r>
              <a:rPr lang="en-US" baseline="30000" dirty="0">
                <a:sym typeface="Wingdings" panose="05000000000000000000" pitchFamily="2" charset="2"/>
              </a:rPr>
              <a:t>-</a:t>
            </a:r>
            <a:r>
              <a:rPr lang="en-US" dirty="0">
                <a:sym typeface="Wingdings" panose="05000000000000000000" pitchFamily="2" charset="2"/>
              </a:rPr>
              <a:t>  2Al </a:t>
            </a:r>
            <a:r>
              <a:rPr lang="en-US" baseline="-25000" dirty="0">
                <a:sym typeface="Wingdings" panose="05000000000000000000" pitchFamily="2" charset="2"/>
              </a:rPr>
              <a:t>(l)</a:t>
            </a:r>
            <a:endParaRPr lang="en-US" baseline="-25000" dirty="0"/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3O</a:t>
            </a:r>
            <a:r>
              <a:rPr lang="en-US" baseline="30000" dirty="0">
                <a:sym typeface="Wingdings" panose="05000000000000000000" pitchFamily="2" charset="2"/>
              </a:rPr>
              <a:t>2- </a:t>
            </a:r>
            <a:r>
              <a:rPr lang="en-US" baseline="-25000" dirty="0">
                <a:sym typeface="Wingdings" panose="05000000000000000000" pitchFamily="2" charset="2"/>
              </a:rPr>
              <a:t>(l) </a:t>
            </a:r>
            <a:r>
              <a:rPr lang="en-US" dirty="0">
                <a:sym typeface="Wingdings" panose="05000000000000000000" pitchFamily="2" charset="2"/>
              </a:rPr>
              <a:t> 3O</a:t>
            </a:r>
            <a:r>
              <a:rPr lang="en-US" baseline="-25000" dirty="0">
                <a:sym typeface="Wingdings" panose="05000000000000000000" pitchFamily="2" charset="2"/>
              </a:rPr>
              <a:t>2 (g) </a:t>
            </a:r>
            <a:r>
              <a:rPr lang="en-US" dirty="0">
                <a:sym typeface="Wingdings" panose="05000000000000000000" pitchFamily="2" charset="2"/>
              </a:rPr>
              <a:t>+ 6e</a:t>
            </a:r>
            <a:r>
              <a:rPr lang="en-US" baseline="30000" dirty="0">
                <a:sym typeface="Wingdings" panose="05000000000000000000" pitchFamily="2" charset="2"/>
              </a:rPr>
              <a:t>-</a:t>
            </a:r>
          </a:p>
          <a:p>
            <a:endParaRPr lang="en-US" dirty="0"/>
          </a:p>
          <a:p>
            <a:r>
              <a:rPr lang="en-US" sz="4000" dirty="0"/>
              <a:t>Where is </a:t>
            </a:r>
            <a:r>
              <a:rPr lang="en-US" sz="4000" u="sng" dirty="0"/>
              <a:t>oxidation</a:t>
            </a:r>
            <a:r>
              <a:rPr lang="en-US" sz="4000" dirty="0"/>
              <a:t> taking place?		</a:t>
            </a:r>
            <a:r>
              <a:rPr lang="en-US" sz="4000" b="1" dirty="0">
                <a:solidFill>
                  <a:srgbClr val="FF0000"/>
                </a:solidFill>
              </a:rPr>
              <a:t>anode</a:t>
            </a:r>
          </a:p>
          <a:p>
            <a:r>
              <a:rPr lang="en-US" sz="4000" dirty="0"/>
              <a:t>Where is </a:t>
            </a:r>
            <a:r>
              <a:rPr lang="en-US" sz="4000" u="sng" dirty="0"/>
              <a:t>reduction</a:t>
            </a:r>
            <a:r>
              <a:rPr lang="en-US" sz="4000" dirty="0"/>
              <a:t> taking place?		</a:t>
            </a:r>
            <a:r>
              <a:rPr lang="en-US" sz="4000" b="1" dirty="0">
                <a:solidFill>
                  <a:srgbClr val="FF0000"/>
                </a:solidFill>
              </a:rPr>
              <a:t>cathode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85894" y="1825625"/>
            <a:ext cx="4209393" cy="5232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cathode = electrons added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85894" y="2380377"/>
            <a:ext cx="3473669" cy="5232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anode = electrons lost </a:t>
            </a:r>
          </a:p>
        </p:txBody>
      </p:sp>
    </p:spTree>
    <p:extLst>
      <p:ext uri="{BB962C8B-B14F-4D97-AF65-F5344CB8AC3E}">
        <p14:creationId xmlns:p14="http://schemas.microsoft.com/office/powerpoint/2010/main" val="7091305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question 9 on your worksheet.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2808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 	</a:t>
            </a:r>
            <a:r>
              <a:rPr lang="en-US" sz="3600" dirty="0"/>
              <a:t>Cathode:		2Na</a:t>
            </a:r>
            <a:r>
              <a:rPr lang="en-US" sz="3600" baseline="30000" dirty="0"/>
              <a:t>+</a:t>
            </a:r>
            <a:r>
              <a:rPr lang="en-US" sz="3600" dirty="0"/>
              <a:t> </a:t>
            </a:r>
            <a:r>
              <a:rPr lang="en-US" sz="3600" baseline="-25000" dirty="0"/>
              <a:t>(l) </a:t>
            </a:r>
            <a:r>
              <a:rPr lang="en-US" sz="3600" dirty="0"/>
              <a:t>+ 2e</a:t>
            </a:r>
            <a:r>
              <a:rPr lang="en-US" sz="3600" baseline="30000" dirty="0"/>
              <a:t>-</a:t>
            </a:r>
            <a:r>
              <a:rPr lang="en-US" sz="3600" dirty="0"/>
              <a:t> </a:t>
            </a:r>
            <a:r>
              <a:rPr lang="en-US" sz="3600" dirty="0">
                <a:sym typeface="Wingdings" panose="05000000000000000000" pitchFamily="2" charset="2"/>
              </a:rPr>
              <a:t> 2Na</a:t>
            </a:r>
            <a:r>
              <a:rPr lang="en-US" sz="3600" baseline="-25000" dirty="0">
                <a:sym typeface="Wingdings" panose="05000000000000000000" pitchFamily="2" charset="2"/>
              </a:rPr>
              <a:t> (l)			</a:t>
            </a:r>
          </a:p>
          <a:p>
            <a:pPr marL="0" indent="0">
              <a:buNone/>
            </a:pPr>
            <a:r>
              <a:rPr lang="en-US" sz="3600" dirty="0">
                <a:sym typeface="Wingdings" panose="05000000000000000000" pitchFamily="2" charset="2"/>
              </a:rPr>
              <a:t>	Anode:		2Cl</a:t>
            </a:r>
            <a:r>
              <a:rPr lang="en-US" sz="3600" baseline="30000" dirty="0">
                <a:sym typeface="Wingdings" panose="05000000000000000000" pitchFamily="2" charset="2"/>
              </a:rPr>
              <a:t>-</a:t>
            </a:r>
            <a:r>
              <a:rPr lang="en-US" sz="3600" baseline="-25000" dirty="0">
                <a:sym typeface="Wingdings" panose="05000000000000000000" pitchFamily="2" charset="2"/>
              </a:rPr>
              <a:t> (g)</a:t>
            </a:r>
            <a:r>
              <a:rPr lang="en-US" sz="3600" dirty="0">
                <a:sym typeface="Wingdings" panose="05000000000000000000" pitchFamily="2" charset="2"/>
              </a:rPr>
              <a:t>  Cl</a:t>
            </a:r>
            <a:r>
              <a:rPr lang="en-US" sz="3600" baseline="-25000" dirty="0">
                <a:sym typeface="Wingdings" panose="05000000000000000000" pitchFamily="2" charset="2"/>
              </a:rPr>
              <a:t>2 (g)</a:t>
            </a:r>
            <a:r>
              <a:rPr lang="en-US" sz="3600" dirty="0">
                <a:sym typeface="Wingdings" panose="05000000000000000000" pitchFamily="2" charset="2"/>
              </a:rPr>
              <a:t> + 2e</a:t>
            </a:r>
            <a:r>
              <a:rPr lang="en-US" sz="3600" baseline="30000" dirty="0">
                <a:sym typeface="Wingdings" panose="05000000000000000000" pitchFamily="2" charset="2"/>
              </a:rPr>
              <a:t>-</a:t>
            </a:r>
          </a:p>
          <a:p>
            <a:pPr marL="0" indent="0">
              <a:buNone/>
            </a:pPr>
            <a:endParaRPr lang="en-US" sz="3600" baseline="30000" dirty="0">
              <a:sym typeface="Wingdings" panose="05000000000000000000" pitchFamily="2" charset="2"/>
            </a:endParaRPr>
          </a:p>
          <a:p>
            <a:pPr marL="514350" indent="-514350">
              <a:buAutoNum type="arabicPeriod" startAt="2"/>
            </a:pPr>
            <a:r>
              <a:rPr lang="en-US" sz="3600" dirty="0">
                <a:sym typeface="Wingdings" panose="05000000000000000000" pitchFamily="2" charset="2"/>
              </a:rPr>
              <a:t> 	Cathode: 		Ca</a:t>
            </a:r>
            <a:r>
              <a:rPr lang="en-US" sz="3600" baseline="30000" dirty="0">
                <a:sym typeface="Wingdings" panose="05000000000000000000" pitchFamily="2" charset="2"/>
              </a:rPr>
              <a:t>2+</a:t>
            </a:r>
            <a:r>
              <a:rPr lang="en-US" sz="3600" baseline="-25000" dirty="0">
                <a:sym typeface="Wingdings" panose="05000000000000000000" pitchFamily="2" charset="2"/>
              </a:rPr>
              <a:t> (l) </a:t>
            </a:r>
            <a:r>
              <a:rPr lang="en-US" sz="3600" dirty="0">
                <a:sym typeface="Wingdings" panose="05000000000000000000" pitchFamily="2" charset="2"/>
              </a:rPr>
              <a:t>+ 2e</a:t>
            </a:r>
            <a:r>
              <a:rPr lang="en-US" sz="3600" baseline="30000" dirty="0">
                <a:sym typeface="Wingdings" panose="05000000000000000000" pitchFamily="2" charset="2"/>
              </a:rPr>
              <a:t>-</a:t>
            </a:r>
            <a:r>
              <a:rPr lang="en-US" sz="3600" dirty="0">
                <a:sym typeface="Wingdings" panose="05000000000000000000" pitchFamily="2" charset="2"/>
              </a:rPr>
              <a:t>  Ca </a:t>
            </a:r>
            <a:r>
              <a:rPr lang="en-US" sz="3600" baseline="-25000" dirty="0">
                <a:sym typeface="Wingdings" panose="05000000000000000000" pitchFamily="2" charset="2"/>
              </a:rPr>
              <a:t>(l)</a:t>
            </a:r>
          </a:p>
          <a:p>
            <a:pPr marL="0" indent="0">
              <a:buNone/>
            </a:pPr>
            <a:r>
              <a:rPr lang="en-US" sz="3600" dirty="0"/>
              <a:t>	Anode:		2Br</a:t>
            </a:r>
            <a:r>
              <a:rPr lang="en-US" sz="3600" baseline="30000" dirty="0"/>
              <a:t>-</a:t>
            </a:r>
            <a:r>
              <a:rPr lang="en-US" sz="3600" dirty="0"/>
              <a:t> </a:t>
            </a:r>
            <a:r>
              <a:rPr lang="en-US" sz="3600" baseline="-25000" dirty="0"/>
              <a:t>(l) </a:t>
            </a:r>
            <a:r>
              <a:rPr lang="en-US" sz="3600" dirty="0">
                <a:sym typeface="Wingdings" panose="05000000000000000000" pitchFamily="2" charset="2"/>
              </a:rPr>
              <a:t> Br</a:t>
            </a:r>
            <a:r>
              <a:rPr lang="en-US" sz="3600" baseline="-25000" dirty="0">
                <a:sym typeface="Wingdings" panose="05000000000000000000" pitchFamily="2" charset="2"/>
              </a:rPr>
              <a:t>2</a:t>
            </a:r>
            <a:r>
              <a:rPr lang="en-US" sz="3600" dirty="0">
                <a:sym typeface="Wingdings" panose="05000000000000000000" pitchFamily="2" charset="2"/>
              </a:rPr>
              <a:t> </a:t>
            </a:r>
            <a:r>
              <a:rPr lang="en-US" sz="3600" baseline="-25000" dirty="0">
                <a:sym typeface="Wingdings" panose="05000000000000000000" pitchFamily="2" charset="2"/>
              </a:rPr>
              <a:t>(g) </a:t>
            </a:r>
            <a:r>
              <a:rPr lang="en-US" sz="3600" dirty="0">
                <a:sym typeface="Wingdings" panose="05000000000000000000" pitchFamily="2" charset="2"/>
              </a:rPr>
              <a:t>+ 2e</a:t>
            </a:r>
            <a:r>
              <a:rPr lang="en-US" sz="3600" baseline="30000" dirty="0">
                <a:sym typeface="Wingdings" panose="05000000000000000000" pitchFamily="2" charset="2"/>
              </a:rPr>
              <a:t>-</a:t>
            </a:r>
          </a:p>
          <a:p>
            <a:pPr marL="0" indent="0">
              <a:buNone/>
            </a:pPr>
            <a:endParaRPr lang="en-US" sz="3600" baseline="30000" dirty="0">
              <a:sym typeface="Wingdings" panose="05000000000000000000" pitchFamily="2" charset="2"/>
            </a:endParaRPr>
          </a:p>
          <a:p>
            <a:pPr marL="514350" indent="-514350">
              <a:buAutoNum type="arabicPeriod" startAt="3"/>
            </a:pPr>
            <a:r>
              <a:rPr lang="en-US" sz="3600" dirty="0">
                <a:sym typeface="Wingdings" panose="05000000000000000000" pitchFamily="2" charset="2"/>
              </a:rPr>
              <a:t> 	Cathode: 		2Zn</a:t>
            </a:r>
            <a:r>
              <a:rPr lang="en-US" sz="3600" baseline="30000" dirty="0">
                <a:sym typeface="Wingdings" panose="05000000000000000000" pitchFamily="2" charset="2"/>
              </a:rPr>
              <a:t>2+ </a:t>
            </a:r>
            <a:r>
              <a:rPr lang="en-US" sz="3600" baseline="-25000" dirty="0">
                <a:sym typeface="Wingdings" panose="05000000000000000000" pitchFamily="2" charset="2"/>
              </a:rPr>
              <a:t>(l) </a:t>
            </a:r>
            <a:r>
              <a:rPr lang="en-US" sz="3600" dirty="0">
                <a:sym typeface="Wingdings" panose="05000000000000000000" pitchFamily="2" charset="2"/>
              </a:rPr>
              <a:t>+ 4e</a:t>
            </a:r>
            <a:r>
              <a:rPr lang="en-US" sz="3600" baseline="30000" dirty="0">
                <a:sym typeface="Wingdings" panose="05000000000000000000" pitchFamily="2" charset="2"/>
              </a:rPr>
              <a:t>-</a:t>
            </a:r>
            <a:r>
              <a:rPr lang="en-US" sz="3600" dirty="0">
                <a:sym typeface="Wingdings" panose="05000000000000000000" pitchFamily="2" charset="2"/>
              </a:rPr>
              <a:t>  2Zn </a:t>
            </a:r>
            <a:r>
              <a:rPr lang="en-US" sz="3600" baseline="-25000" dirty="0">
                <a:sym typeface="Wingdings" panose="05000000000000000000" pitchFamily="2" charset="2"/>
              </a:rPr>
              <a:t>(l)</a:t>
            </a:r>
          </a:p>
          <a:p>
            <a:pPr marL="0" indent="0">
              <a:buNone/>
            </a:pPr>
            <a:r>
              <a:rPr lang="en-US" sz="3600" dirty="0"/>
              <a:t>	Anode:		2O</a:t>
            </a:r>
            <a:r>
              <a:rPr lang="en-US" sz="3600" baseline="30000" dirty="0"/>
              <a:t>2-</a:t>
            </a:r>
            <a:r>
              <a:rPr lang="en-US" sz="3600" baseline="-25000" dirty="0"/>
              <a:t> (l) </a:t>
            </a:r>
            <a:r>
              <a:rPr lang="en-US" sz="3600" dirty="0">
                <a:sym typeface="Wingdings" panose="05000000000000000000" pitchFamily="2" charset="2"/>
              </a:rPr>
              <a:t> O</a:t>
            </a:r>
            <a:r>
              <a:rPr lang="en-US" sz="3600" baseline="-25000" dirty="0">
                <a:sym typeface="Wingdings" panose="05000000000000000000" pitchFamily="2" charset="2"/>
              </a:rPr>
              <a:t>2 (g) </a:t>
            </a:r>
            <a:r>
              <a:rPr lang="en-US" sz="3600" dirty="0">
                <a:sym typeface="Wingdings" panose="05000000000000000000" pitchFamily="2" charset="2"/>
              </a:rPr>
              <a:t>+ 4e</a:t>
            </a:r>
            <a:r>
              <a:rPr lang="en-US" sz="3600" baseline="30000" dirty="0">
                <a:sym typeface="Wingdings" panose="05000000000000000000" pitchFamily="2" charset="2"/>
              </a:rPr>
              <a:t>-</a:t>
            </a:r>
            <a:endParaRPr lang="en-US" sz="3600" baseline="30000" dirty="0"/>
          </a:p>
        </p:txBody>
      </p:sp>
    </p:spTree>
    <p:extLst>
      <p:ext uri="{BB962C8B-B14F-4D97-AF65-F5344CB8AC3E}">
        <p14:creationId xmlns:p14="http://schemas.microsoft.com/office/powerpoint/2010/main" val="7865049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L5 Electrolysis of Molten Ionic Compounds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Draw a labelled diagram of equipment needed for electrolysis.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Explain why molten or aqueous ionic compounds conduct electricity.</a:t>
            </a:r>
          </a:p>
          <a:p>
            <a:pPr marL="514350" indent="-514350">
              <a:buAutoNum type="arabicPeriod"/>
            </a:pPr>
            <a:r>
              <a:rPr lang="en-US" dirty="0"/>
              <a:t>Describe the process of electrolysis.</a:t>
            </a:r>
          </a:p>
          <a:p>
            <a:pPr marL="514350" indent="-514350">
              <a:buAutoNum type="arabicPeriod"/>
            </a:pPr>
            <a:r>
              <a:rPr lang="en-US" dirty="0"/>
              <a:t>Predict the products of electrolysis at each electrode.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Write half equations for the reactions at each electrode.</a:t>
            </a:r>
          </a:p>
          <a:p>
            <a:pPr marL="514350" indent="-514350">
              <a:buAutoNum type="arabicPeriod"/>
            </a:pPr>
            <a:r>
              <a:rPr lang="en-US" dirty="0"/>
              <a:t>Explain how electrolysis can be used to extract reactive metals.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80" y="2191407"/>
            <a:ext cx="741327" cy="5673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79" y="2758791"/>
            <a:ext cx="741327" cy="56738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78" y="3609867"/>
            <a:ext cx="741327" cy="56738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78" y="4177251"/>
            <a:ext cx="741327" cy="56738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77" y="4609723"/>
            <a:ext cx="741327" cy="56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1800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for Electrolysis: Extraction of Metals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918" y="1690688"/>
            <a:ext cx="7031420" cy="4486275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Electrolysis</a:t>
            </a:r>
            <a:r>
              <a:rPr lang="en-US" sz="3600" dirty="0"/>
              <a:t> is used to </a:t>
            </a:r>
            <a:r>
              <a:rPr lang="en-US" sz="3600" b="1" dirty="0">
                <a:solidFill>
                  <a:srgbClr val="FF0000"/>
                </a:solidFill>
              </a:rPr>
              <a:t>extract metals </a:t>
            </a:r>
            <a:r>
              <a:rPr lang="en-US" sz="3600" dirty="0"/>
              <a:t>such as aluminium, which are </a:t>
            </a:r>
            <a:r>
              <a:rPr lang="en-US" sz="3600" b="1" dirty="0">
                <a:solidFill>
                  <a:srgbClr val="FF0000"/>
                </a:solidFill>
              </a:rPr>
              <a:t>more reactive than carbon</a:t>
            </a:r>
            <a:r>
              <a:rPr lang="en-US" sz="3600" dirty="0"/>
              <a:t>.</a:t>
            </a:r>
          </a:p>
          <a:p>
            <a:endParaRPr lang="en-US" sz="3600" dirty="0"/>
          </a:p>
          <a:p>
            <a:r>
              <a:rPr lang="en-US" sz="3600" dirty="0"/>
              <a:t>However, this process uses </a:t>
            </a:r>
            <a:r>
              <a:rPr lang="en-US" sz="3600" b="1" dirty="0">
                <a:solidFill>
                  <a:srgbClr val="FF0000"/>
                </a:solidFill>
              </a:rPr>
              <a:t>a lot of energy</a:t>
            </a:r>
            <a:r>
              <a:rPr lang="en-US" sz="3600" dirty="0"/>
              <a:t> (to </a:t>
            </a:r>
            <a:r>
              <a:rPr lang="en-US" sz="3600" b="1" dirty="0">
                <a:solidFill>
                  <a:srgbClr val="FF0000"/>
                </a:solidFill>
              </a:rPr>
              <a:t>melt</a:t>
            </a:r>
            <a:r>
              <a:rPr lang="en-US" sz="3600" dirty="0"/>
              <a:t> the metal oxide and produce an </a:t>
            </a:r>
            <a:r>
              <a:rPr lang="en-US" sz="3600" b="1" dirty="0">
                <a:solidFill>
                  <a:srgbClr val="FF0000"/>
                </a:solidFill>
              </a:rPr>
              <a:t>electrical current</a:t>
            </a:r>
            <a:r>
              <a:rPr lang="en-US" sz="3600" dirty="0"/>
              <a:t>) and is an </a:t>
            </a:r>
            <a:r>
              <a:rPr lang="en-US" sz="3600" b="1" dirty="0">
                <a:solidFill>
                  <a:srgbClr val="FF0000"/>
                </a:solidFill>
              </a:rPr>
              <a:t>expensive</a:t>
            </a:r>
            <a:r>
              <a:rPr lang="en-US" sz="3600" dirty="0"/>
              <a:t> process.</a:t>
            </a:r>
          </a:p>
        </p:txBody>
      </p:sp>
      <p:pic>
        <p:nvPicPr>
          <p:cNvPr id="5122" name="Picture 2" descr="https://www.edplace.com/userfiles/image/Reactivity%20Series%20ADD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7540" y="1690688"/>
            <a:ext cx="3486260" cy="4502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27420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Extraction of Aluminium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pg. 144 in your textbook.</a:t>
            </a:r>
          </a:p>
          <a:p>
            <a:r>
              <a:rPr lang="en-US" dirty="0"/>
              <a:t>Answer question __ on your worksheet (same as questions 1-2 in the textbook).</a:t>
            </a:r>
          </a:p>
          <a:p>
            <a:endParaRPr lang="en-US" dirty="0"/>
          </a:p>
          <a:p>
            <a:r>
              <a:rPr lang="en-US" dirty="0"/>
              <a:t>Why is aluminium dissolved in molten cryolite before it undergoes electrolysis?</a:t>
            </a:r>
          </a:p>
          <a:p>
            <a:r>
              <a:rPr lang="en-US" dirty="0"/>
              <a:t>Why do the positive electrodes have to be replaced over time?</a:t>
            </a:r>
          </a:p>
        </p:txBody>
      </p:sp>
    </p:spTree>
    <p:extLst>
      <p:ext uri="{BB962C8B-B14F-4D97-AF65-F5344CB8AC3E}">
        <p14:creationId xmlns:p14="http://schemas.microsoft.com/office/powerpoint/2010/main" val="6648243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L5 Electrolysis of Molten Ionic Compounds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Draw a labelled diagram of equipment needed for electrolysis.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Explain why molten or aqueous ionic compounds conduct electricity.</a:t>
            </a:r>
          </a:p>
          <a:p>
            <a:pPr marL="514350" indent="-514350">
              <a:buAutoNum type="arabicPeriod"/>
            </a:pPr>
            <a:r>
              <a:rPr lang="en-US" dirty="0"/>
              <a:t>Describe the process of electrolysis.</a:t>
            </a:r>
          </a:p>
          <a:p>
            <a:pPr marL="514350" indent="-514350">
              <a:buAutoNum type="arabicPeriod"/>
            </a:pPr>
            <a:r>
              <a:rPr lang="en-US" dirty="0"/>
              <a:t>Predict the products of electrolysis at each electrode.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Write half equations for the reactions at each electrode.</a:t>
            </a:r>
          </a:p>
          <a:p>
            <a:pPr marL="514350" indent="-514350">
              <a:buAutoNum type="arabicPeriod"/>
            </a:pPr>
            <a:r>
              <a:rPr lang="en-US" dirty="0"/>
              <a:t>Explain how electrolysis can be used to extract reactive metals.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80" y="2191407"/>
            <a:ext cx="741327" cy="5673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79" y="2758791"/>
            <a:ext cx="741327" cy="56738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78" y="3609867"/>
            <a:ext cx="741327" cy="56738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78" y="4177251"/>
            <a:ext cx="741327" cy="56738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77" y="4609723"/>
            <a:ext cx="741327" cy="56738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76" y="5109651"/>
            <a:ext cx="741327" cy="56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8146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application questions on pg. 143 of your textbook.</a:t>
            </a:r>
          </a:p>
        </p:txBody>
      </p:sp>
    </p:spTree>
    <p:extLst>
      <p:ext uri="{BB962C8B-B14F-4D97-AF65-F5344CB8AC3E}">
        <p14:creationId xmlns:p14="http://schemas.microsoft.com/office/powerpoint/2010/main" val="2190741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833" y="171934"/>
            <a:ext cx="2756338" cy="1325563"/>
          </a:xfrm>
        </p:spPr>
        <p:txBody>
          <a:bodyPr/>
          <a:lstStyle/>
          <a:p>
            <a:r>
              <a:rPr lang="en-US" dirty="0"/>
              <a:t>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509" y="1384382"/>
            <a:ext cx="6387663" cy="513679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Electrolysis</a:t>
            </a:r>
            <a:r>
              <a:rPr lang="en-US" dirty="0"/>
              <a:t> = process of breaking down a substance using electricity.</a:t>
            </a:r>
          </a:p>
          <a:p>
            <a:endParaRPr lang="en-US" sz="1500" dirty="0"/>
          </a:p>
          <a:p>
            <a:r>
              <a:rPr lang="en-US" b="1" dirty="0">
                <a:solidFill>
                  <a:srgbClr val="FF0000"/>
                </a:solidFill>
              </a:rPr>
              <a:t>Electrolyte</a:t>
            </a:r>
            <a:r>
              <a:rPr lang="en-US" dirty="0"/>
              <a:t> = liquid/solution that conducts electricity (contains the substance to be electrolysed)</a:t>
            </a:r>
          </a:p>
          <a:p>
            <a:endParaRPr lang="en-US" sz="1500" dirty="0"/>
          </a:p>
          <a:p>
            <a:r>
              <a:rPr lang="en-US" b="1" dirty="0">
                <a:solidFill>
                  <a:srgbClr val="FF0000"/>
                </a:solidFill>
              </a:rPr>
              <a:t>Cathode</a:t>
            </a:r>
            <a:r>
              <a:rPr lang="en-US" dirty="0"/>
              <a:t> (-) = the negative electrode (cations (+) are attracted to it)</a:t>
            </a:r>
          </a:p>
          <a:p>
            <a:endParaRPr lang="en-US" sz="1500" dirty="0"/>
          </a:p>
          <a:p>
            <a:r>
              <a:rPr lang="en-US" b="1" dirty="0">
                <a:solidFill>
                  <a:srgbClr val="FF0000"/>
                </a:solidFill>
              </a:rPr>
              <a:t>Anode</a:t>
            </a:r>
            <a:r>
              <a:rPr lang="en-US" dirty="0"/>
              <a:t> (+) = the positive electrode (anions (-) are attracted to it)</a:t>
            </a:r>
          </a:p>
        </p:txBody>
      </p:sp>
      <p:pic>
        <p:nvPicPr>
          <p:cNvPr id="1026" name="Picture 2" descr="http://www.bbc.co.uk/staticarchive/4de3eda877447f87f771cda3db76631a9a30063d.gif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8" r="16596"/>
          <a:stretch/>
        </p:blipFill>
        <p:spPr bwMode="auto">
          <a:xfrm>
            <a:off x="5838494" y="812892"/>
            <a:ext cx="6353505" cy="5802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2478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11966"/>
            <a:ext cx="10515600" cy="1325563"/>
          </a:xfrm>
        </p:spPr>
        <p:txBody>
          <a:bodyPr/>
          <a:lstStyle/>
          <a:p>
            <a:r>
              <a:rPr lang="en-US" dirty="0"/>
              <a:t>Which is anode? Which is the cathode?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1612"/>
            <a:ext cx="10515600" cy="4351338"/>
          </a:xfrm>
        </p:spPr>
        <p:txBody>
          <a:bodyPr>
            <a:normAutofit/>
          </a:bodyPr>
          <a:lstStyle/>
          <a:p>
            <a:r>
              <a:rPr lang="en-US" sz="4800" dirty="0"/>
              <a:t>Don’t </a:t>
            </a:r>
            <a:r>
              <a:rPr lang="en-US" sz="4800" b="1" dirty="0">
                <a:solidFill>
                  <a:srgbClr val="FF0000"/>
                </a:solidFill>
              </a:rPr>
              <a:t>PANIC</a:t>
            </a:r>
            <a:r>
              <a:rPr lang="en-US" sz="4800" dirty="0"/>
              <a:t>!</a:t>
            </a:r>
          </a:p>
          <a:p>
            <a:endParaRPr lang="en-US" sz="4800" dirty="0"/>
          </a:p>
          <a:p>
            <a:r>
              <a:rPr lang="en-US" sz="4800" b="1" u="sng" dirty="0">
                <a:solidFill>
                  <a:srgbClr val="FF0000"/>
                </a:solidFill>
              </a:rPr>
              <a:t>P</a:t>
            </a:r>
            <a:r>
              <a:rPr lang="en-US" sz="4800" dirty="0"/>
              <a:t>ositive </a:t>
            </a:r>
            <a:r>
              <a:rPr lang="en-US" sz="4800" b="1" u="sng" dirty="0">
                <a:solidFill>
                  <a:srgbClr val="FF0000"/>
                </a:solidFill>
              </a:rPr>
              <a:t>A</a:t>
            </a:r>
            <a:r>
              <a:rPr lang="en-US" sz="4800" dirty="0"/>
              <a:t>node, </a:t>
            </a:r>
            <a:r>
              <a:rPr lang="en-US" sz="4800" b="1" u="sng" dirty="0">
                <a:solidFill>
                  <a:srgbClr val="FF0000"/>
                </a:solidFill>
              </a:rPr>
              <a:t>N</a:t>
            </a:r>
            <a:r>
              <a:rPr lang="en-US" sz="4800" dirty="0"/>
              <a:t>egative </a:t>
            </a:r>
            <a:r>
              <a:rPr lang="en-US" sz="4800" b="1" u="sng" dirty="0">
                <a:solidFill>
                  <a:srgbClr val="FF0000"/>
                </a:solidFill>
              </a:rPr>
              <a:t>I</a:t>
            </a:r>
            <a:r>
              <a:rPr lang="en-US" sz="4800" dirty="0"/>
              <a:t>s </a:t>
            </a:r>
            <a:r>
              <a:rPr lang="en-US" sz="4800" b="1" u="sng" dirty="0">
                <a:solidFill>
                  <a:srgbClr val="FF0000"/>
                </a:solidFill>
              </a:rPr>
              <a:t>C</a:t>
            </a:r>
            <a:r>
              <a:rPr lang="en-US" sz="4800" dirty="0"/>
              <a:t>athode</a:t>
            </a:r>
          </a:p>
        </p:txBody>
      </p:sp>
    </p:spTree>
    <p:extLst>
      <p:ext uri="{BB962C8B-B14F-4D97-AF65-F5344CB8AC3E}">
        <p14:creationId xmlns:p14="http://schemas.microsoft.com/office/powerpoint/2010/main" val="3313103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L5 Electrolysis of Molten Ionic Compounds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Draw a labelled diagram of equipment needed for electrolysis.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Explain why molten or aqueous ionic compounds conduct electricity.</a:t>
            </a:r>
          </a:p>
          <a:p>
            <a:pPr marL="514350" indent="-514350">
              <a:buAutoNum type="arabicPeriod"/>
            </a:pPr>
            <a:r>
              <a:rPr lang="en-US" dirty="0"/>
              <a:t>Describe the process of electrolysis.</a:t>
            </a:r>
          </a:p>
          <a:p>
            <a:pPr marL="514350" indent="-514350">
              <a:buAutoNum type="arabicPeriod"/>
            </a:pPr>
            <a:r>
              <a:rPr lang="en-US" dirty="0"/>
              <a:t>Predict the products of electrolysis at each electrode.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Write half equations for the reactions at each electrode.</a:t>
            </a:r>
          </a:p>
          <a:p>
            <a:pPr marL="514350" indent="-514350">
              <a:buAutoNum type="arabicPeriod"/>
            </a:pPr>
            <a:r>
              <a:rPr lang="en-US" dirty="0"/>
              <a:t>Explain how electrolysis can be used to extract reactive metals.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80" y="2191407"/>
            <a:ext cx="741327" cy="56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960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Electrolysis of Molten Compounds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887" y="1773293"/>
            <a:ext cx="6208987" cy="485200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Electrolysis</a:t>
            </a:r>
            <a:r>
              <a:rPr lang="en-US" dirty="0"/>
              <a:t> can only be done on </a:t>
            </a:r>
            <a:r>
              <a:rPr lang="en-US" b="1" dirty="0">
                <a:solidFill>
                  <a:srgbClr val="FF0000"/>
                </a:solidFill>
              </a:rPr>
              <a:t>molten</a:t>
            </a:r>
            <a:r>
              <a:rPr lang="en-US" dirty="0"/>
              <a:t> or </a:t>
            </a:r>
            <a:r>
              <a:rPr lang="en-US" b="1" dirty="0">
                <a:solidFill>
                  <a:srgbClr val="FF0000"/>
                </a:solidFill>
              </a:rPr>
              <a:t>aqueous</a:t>
            </a:r>
            <a:r>
              <a:rPr lang="en-US" dirty="0"/>
              <a:t> ionic compounds.</a:t>
            </a:r>
          </a:p>
          <a:p>
            <a:endParaRPr lang="en-US" sz="1600" dirty="0"/>
          </a:p>
          <a:p>
            <a:r>
              <a:rPr lang="en-US" dirty="0"/>
              <a:t>Why?</a:t>
            </a:r>
          </a:p>
          <a:p>
            <a:endParaRPr lang="en-US" sz="1400" dirty="0"/>
          </a:p>
          <a:p>
            <a:r>
              <a:rPr lang="en-US" dirty="0"/>
              <a:t>When molten or dissolved the </a:t>
            </a:r>
            <a:r>
              <a:rPr lang="en-US" b="1" dirty="0">
                <a:solidFill>
                  <a:srgbClr val="FF0000"/>
                </a:solidFill>
              </a:rPr>
              <a:t>ions are free to move </a:t>
            </a:r>
            <a:r>
              <a:rPr lang="en-US" dirty="0"/>
              <a:t>to the electrodes where electrolysis reactions take place.</a:t>
            </a:r>
          </a:p>
          <a:p>
            <a:endParaRPr lang="en-US" sz="1200" dirty="0"/>
          </a:p>
          <a:p>
            <a:r>
              <a:rPr lang="en-US" dirty="0"/>
              <a:t>In solids, the ions are fixed in place and cannot reach the electrodes.</a:t>
            </a:r>
          </a:p>
        </p:txBody>
      </p:sp>
      <p:pic>
        <p:nvPicPr>
          <p:cNvPr id="2050" name="Picture 2" descr="http://www.realscience.lancsngfl.ac.uk/images/library/jc_esci_160_electrolysis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4776" y="1773293"/>
            <a:ext cx="4765128" cy="2542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074776" y="4745421"/>
            <a:ext cx="4765128" cy="138499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The liquid or solution with mobile ions makes up the </a:t>
            </a:r>
            <a:r>
              <a:rPr lang="en-US" sz="2800" b="1" dirty="0">
                <a:solidFill>
                  <a:srgbClr val="FF0000"/>
                </a:solidFill>
              </a:rPr>
              <a:t>electrolyte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31760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L5 Electrolysis of Molten Ionic Compounds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Draw a labelled diagram of equipment needed for electrolysis.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Explain why molten or aqueous ionic compounds conduct electricity.</a:t>
            </a:r>
          </a:p>
          <a:p>
            <a:pPr marL="514350" indent="-514350">
              <a:buAutoNum type="arabicPeriod"/>
            </a:pPr>
            <a:r>
              <a:rPr lang="en-US" dirty="0"/>
              <a:t>Describe the process of electrolysis.</a:t>
            </a:r>
          </a:p>
          <a:p>
            <a:pPr marL="514350" indent="-514350">
              <a:buAutoNum type="arabicPeriod"/>
            </a:pPr>
            <a:r>
              <a:rPr lang="en-US" dirty="0"/>
              <a:t>Predict the products of electrolysis at each electrode.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Write half equations for the reactions at each electrode.</a:t>
            </a:r>
          </a:p>
          <a:p>
            <a:pPr marL="514350" indent="-514350">
              <a:buAutoNum type="arabicPeriod"/>
            </a:pPr>
            <a:r>
              <a:rPr lang="en-US" dirty="0"/>
              <a:t>Explain how electrolysis can be used to extract reactive metals.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80" y="2191407"/>
            <a:ext cx="741327" cy="5673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79" y="2758791"/>
            <a:ext cx="741327" cy="56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015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Video: Electrolysis of Molten Compounds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Watch the video and answer the question __ on your worksheet.</a:t>
            </a:r>
          </a:p>
          <a:p>
            <a:r>
              <a:rPr lang="en-US" dirty="0">
                <a:hlinkClick r:id="rId2"/>
              </a:rPr>
              <a:t>https://www.youtube.com/watch?v=cpf9oNRZy-w</a:t>
            </a:r>
            <a:endParaRPr lang="en-US" dirty="0"/>
          </a:p>
          <a:p>
            <a:endParaRPr lang="en-US" dirty="0"/>
          </a:p>
          <a:p>
            <a:r>
              <a:rPr lang="en-US" dirty="0"/>
              <a:t>What is the electrolyte?</a:t>
            </a:r>
          </a:p>
          <a:p>
            <a:r>
              <a:rPr lang="en-US" dirty="0"/>
              <a:t>Write observations for the experiment.</a:t>
            </a:r>
          </a:p>
          <a:p>
            <a:r>
              <a:rPr lang="en-US" dirty="0"/>
              <a:t>How do you know a chemical reaction has taken place?</a:t>
            </a:r>
          </a:p>
          <a:p>
            <a:r>
              <a:rPr lang="en-US" dirty="0"/>
              <a:t>What happens at the anode? What is produced here?</a:t>
            </a:r>
          </a:p>
          <a:p>
            <a:r>
              <a:rPr lang="en-US" dirty="0"/>
              <a:t>What happens at the cathode? What is produced here?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506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0168"/>
            <a:ext cx="10515600" cy="1325563"/>
          </a:xfrm>
        </p:spPr>
        <p:txBody>
          <a:bodyPr/>
          <a:lstStyle/>
          <a:p>
            <a:r>
              <a:rPr lang="en-US" dirty="0"/>
              <a:t>Process of Electrolysis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887" y="1485731"/>
            <a:ext cx="6208987" cy="48520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1. When the power source is on, </a:t>
            </a:r>
            <a:r>
              <a:rPr lang="en-US" sz="3200" b="1" dirty="0">
                <a:solidFill>
                  <a:srgbClr val="7030A0"/>
                </a:solidFill>
              </a:rPr>
              <a:t>electrons</a:t>
            </a:r>
            <a:r>
              <a:rPr lang="en-US" sz="3200" dirty="0"/>
              <a:t> move from the </a:t>
            </a:r>
            <a:r>
              <a:rPr lang="en-US" sz="3200" b="1" dirty="0">
                <a:solidFill>
                  <a:srgbClr val="0070C0"/>
                </a:solidFill>
              </a:rPr>
              <a:t>anode</a:t>
            </a:r>
            <a:r>
              <a:rPr lang="en-US" sz="3200" dirty="0"/>
              <a:t> towards the </a:t>
            </a:r>
            <a:r>
              <a:rPr lang="en-US" sz="3200" b="1" dirty="0">
                <a:solidFill>
                  <a:srgbClr val="FF0000"/>
                </a:solidFill>
              </a:rPr>
              <a:t>cathode</a:t>
            </a:r>
            <a:r>
              <a:rPr lang="en-US" sz="3200" dirty="0"/>
              <a:t>. 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3200" dirty="0"/>
              <a:t>2a. The </a:t>
            </a:r>
            <a:r>
              <a:rPr lang="en-US" sz="3200" b="1" dirty="0">
                <a:solidFill>
                  <a:srgbClr val="0070C0"/>
                </a:solidFill>
              </a:rPr>
              <a:t>positive anode </a:t>
            </a:r>
            <a:r>
              <a:rPr lang="en-US" sz="3200" dirty="0"/>
              <a:t>attracts the </a:t>
            </a:r>
            <a:r>
              <a:rPr lang="en-US" sz="3200" b="1" dirty="0">
                <a:solidFill>
                  <a:srgbClr val="FF0000"/>
                </a:solidFill>
              </a:rPr>
              <a:t>negative anions</a:t>
            </a:r>
            <a:r>
              <a:rPr lang="en-US" sz="3200" dirty="0"/>
              <a:t>.</a:t>
            </a:r>
          </a:p>
          <a:p>
            <a:endParaRPr lang="en-US" sz="1400" dirty="0"/>
          </a:p>
          <a:p>
            <a:pPr marL="0" indent="0">
              <a:buNone/>
            </a:pPr>
            <a:r>
              <a:rPr lang="en-US" sz="3200" dirty="0"/>
              <a:t>2b. The </a:t>
            </a:r>
            <a:r>
              <a:rPr lang="en-US" sz="3200" b="1" dirty="0">
                <a:solidFill>
                  <a:srgbClr val="FF0000"/>
                </a:solidFill>
              </a:rPr>
              <a:t>negative cathode </a:t>
            </a:r>
            <a:r>
              <a:rPr lang="en-US" sz="3200" dirty="0"/>
              <a:t>attracts the </a:t>
            </a:r>
            <a:r>
              <a:rPr lang="en-US" sz="3200" b="1" dirty="0">
                <a:solidFill>
                  <a:srgbClr val="0070C0"/>
                </a:solidFill>
              </a:rPr>
              <a:t>positive cations</a:t>
            </a:r>
            <a:r>
              <a:rPr lang="en-US" sz="3200" dirty="0"/>
              <a:t>.</a:t>
            </a:r>
          </a:p>
          <a:p>
            <a:endParaRPr lang="en-US" sz="1600" dirty="0"/>
          </a:p>
          <a:p>
            <a:r>
              <a:rPr lang="en-US" sz="3200" dirty="0"/>
              <a:t>Where do the electrons go next?</a:t>
            </a:r>
          </a:p>
        </p:txBody>
      </p:sp>
      <p:pic>
        <p:nvPicPr>
          <p:cNvPr id="2050" name="Picture 2" descr="http://www.realscience.lancsngfl.ac.uk/images/library/jc_esci_160_electrolysis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3325" y="1750508"/>
            <a:ext cx="4765128" cy="2542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731874" y="4981903"/>
            <a:ext cx="5108030" cy="95410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7030A0"/>
                </a:solidFill>
              </a:rPr>
              <a:t>Electrostatic forces of attraction </a:t>
            </a:r>
            <a:r>
              <a:rPr lang="en-US" sz="2800" dirty="0"/>
              <a:t>= opposite charges attract</a:t>
            </a:r>
          </a:p>
        </p:txBody>
      </p:sp>
    </p:spTree>
    <p:extLst>
      <p:ext uri="{BB962C8B-B14F-4D97-AF65-F5344CB8AC3E}">
        <p14:creationId xmlns:p14="http://schemas.microsoft.com/office/powerpoint/2010/main" val="4234046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1437</Words>
  <Application>Microsoft Office PowerPoint</Application>
  <PresentationFormat>Widescreen</PresentationFormat>
  <Paragraphs>206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Times New Roman</vt:lpstr>
      <vt:lpstr>Wingdings</vt:lpstr>
      <vt:lpstr>Office Theme</vt:lpstr>
      <vt:lpstr>Starter</vt:lpstr>
      <vt:lpstr>L5 Electrolysis of Molten Ionic Compounds</vt:lpstr>
      <vt:lpstr>Definitions</vt:lpstr>
      <vt:lpstr>Which is anode? Which is the cathode?</vt:lpstr>
      <vt:lpstr>L5 Electrolysis of Molten Ionic Compounds</vt:lpstr>
      <vt:lpstr>Electrolysis of Molten Compounds</vt:lpstr>
      <vt:lpstr>L5 Electrolysis of Molten Ionic Compounds</vt:lpstr>
      <vt:lpstr>Video: Electrolysis of Molten Compounds</vt:lpstr>
      <vt:lpstr>Process of Electrolysis</vt:lpstr>
      <vt:lpstr>Reactions at the Electrodes</vt:lpstr>
      <vt:lpstr>Reactions at the Electrodes</vt:lpstr>
      <vt:lpstr>L5 Electrolysis of Molten Ionic Compounds</vt:lpstr>
      <vt:lpstr>Products of Electrolysis of Molten Compounds</vt:lpstr>
      <vt:lpstr>Practice</vt:lpstr>
      <vt:lpstr>Answers</vt:lpstr>
      <vt:lpstr>L5 Electrolysis of Molten Ionic Compounds</vt:lpstr>
      <vt:lpstr>Writing half equations for electrolysis</vt:lpstr>
      <vt:lpstr>Writing half equations for electrolysis</vt:lpstr>
      <vt:lpstr>Writing half equations for electrolysis</vt:lpstr>
      <vt:lpstr>Electrolysis is a Redox Reaction</vt:lpstr>
      <vt:lpstr>Electrolysis is a Redox Reaction</vt:lpstr>
      <vt:lpstr>Practice</vt:lpstr>
      <vt:lpstr>Answers</vt:lpstr>
      <vt:lpstr>L5 Electrolysis of Molten Ionic Compounds</vt:lpstr>
      <vt:lpstr>Use for Electrolysis: Extraction of Metals</vt:lpstr>
      <vt:lpstr>Extraction of Aluminium</vt:lpstr>
      <vt:lpstr>L5 Electrolysis of Molten Ionic Compounds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Starter</dc:title>
  <dc:creator>Penguizaur</dc:creator>
  <cp:lastModifiedBy>Penguizaur</cp:lastModifiedBy>
  <cp:revision>48</cp:revision>
  <dcterms:created xsi:type="dcterms:W3CDTF">2016-08-22T08:19:28Z</dcterms:created>
  <dcterms:modified xsi:type="dcterms:W3CDTF">2016-08-23T08:15:06Z</dcterms:modified>
</cp:coreProperties>
</file>