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 id="2147483712" r:id="rId6"/>
    <p:sldMasterId id="2147483724" r:id="rId7"/>
    <p:sldMasterId id="2147483736" r:id="rId8"/>
  </p:sldMasterIdLst>
  <p:notesMasterIdLst>
    <p:notesMasterId r:id="rId58"/>
  </p:notesMasterIdLst>
  <p:sldIdLst>
    <p:sldId id="256" r:id="rId9"/>
    <p:sldId id="265" r:id="rId10"/>
    <p:sldId id="257" r:id="rId11"/>
    <p:sldId id="258" r:id="rId12"/>
    <p:sldId id="259" r:id="rId13"/>
    <p:sldId id="261" r:id="rId14"/>
    <p:sldId id="260" r:id="rId15"/>
    <p:sldId id="262" r:id="rId16"/>
    <p:sldId id="263" r:id="rId17"/>
    <p:sldId id="266" r:id="rId18"/>
    <p:sldId id="264" r:id="rId19"/>
    <p:sldId id="267" r:id="rId20"/>
    <p:sldId id="268" r:id="rId21"/>
    <p:sldId id="269" r:id="rId22"/>
    <p:sldId id="271" r:id="rId23"/>
    <p:sldId id="270" r:id="rId24"/>
    <p:sldId id="272" r:id="rId25"/>
    <p:sldId id="274" r:id="rId26"/>
    <p:sldId id="275" r:id="rId27"/>
    <p:sldId id="276"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3" r:id="rId42"/>
    <p:sldId id="292"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120"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41F99-3EBB-47AB-8DD5-59684CE9C838}" type="datetimeFigureOut">
              <a:rPr lang="en-US" smtClean="0"/>
              <a:t>6/21/2016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AA289-9F0E-4FF0-AAC2-7924F48F222A}" type="slidenum">
              <a:rPr lang="en-US" smtClean="0"/>
              <a:t>‹#›</a:t>
            </a:fld>
            <a:endParaRPr lang="en-US"/>
          </a:p>
        </p:txBody>
      </p:sp>
    </p:spTree>
    <p:extLst>
      <p:ext uri="{BB962C8B-B14F-4D97-AF65-F5344CB8AC3E}">
        <p14:creationId xmlns:p14="http://schemas.microsoft.com/office/powerpoint/2010/main" val="235382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F36A9-489B-4404-97C6-C194071AF31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8140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8F3F2A-0E6F-42AD-9161-E27FB719D06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21159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8F3F2A-0E6F-42AD-9161-E27FB719D06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11207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should try to</a:t>
            </a:r>
            <a:r>
              <a:rPr lang="en-GB" baseline="0" dirty="0" smtClean="0"/>
              <a:t> name these on their own to check their understanding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56182-760F-4A1B-AB10-1296FEDC386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12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should try to</a:t>
            </a:r>
            <a:r>
              <a:rPr lang="en-GB" baseline="0" dirty="0" smtClean="0"/>
              <a:t> name these on their own to check their understanding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56182-760F-4A1B-AB10-1296FEDC386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18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http://www.rsc.org/learn-chemistry/wiki/Expt:The_fractional_distillation_of_crude_oil</a:t>
            </a:r>
          </a:p>
          <a:p>
            <a:endParaRPr lang="en-US" dirty="0"/>
          </a:p>
        </p:txBody>
      </p:sp>
      <p:sp>
        <p:nvSpPr>
          <p:cNvPr id="4" name="Slide Number Placeholder 3"/>
          <p:cNvSpPr>
            <a:spLocks noGrp="1"/>
          </p:cNvSpPr>
          <p:nvPr>
            <p:ph type="sldNum" sz="quarter" idx="10"/>
          </p:nvPr>
        </p:nvSpPr>
        <p:spPr/>
        <p:txBody>
          <a:bodyPr/>
          <a:lstStyle/>
          <a:p>
            <a:fld id="{BB3F785C-8DA3-4964-AE80-20FE12316E9B}" type="slidenum">
              <a:rPr lang="en-US" smtClean="0"/>
              <a:t>46</a:t>
            </a:fld>
            <a:endParaRPr lang="en-US"/>
          </a:p>
        </p:txBody>
      </p:sp>
    </p:spTree>
    <p:extLst>
      <p:ext uri="{BB962C8B-B14F-4D97-AF65-F5344CB8AC3E}">
        <p14:creationId xmlns:p14="http://schemas.microsoft.com/office/powerpoint/2010/main" val="14795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3D48A-2F73-4FCA-89D4-DECFBC6748E5}" type="slidenum">
              <a:rPr lang="en-GB"/>
              <a:pPr/>
              <a:t>4</a:t>
            </a:fld>
            <a:endParaRPr lang="en-GB"/>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4328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3A67E-1425-46CC-970E-C6629F87D5D7}" type="slidenum">
              <a:rPr lang="en-GB"/>
              <a:pPr/>
              <a:t>5</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03131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ACD1-328A-404F-A997-D2AA4062B2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1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E6C2-4EC7-4234-9571-82F60CABD563}" type="slidenum">
              <a:rPr lang="en-GB"/>
              <a:pPr/>
              <a:t>8</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1328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FC6E1-8617-44EA-98C8-01B8BA2AEB34}" type="slidenum">
              <a:rPr lang="en-GB"/>
              <a:pPr/>
              <a:t>9</a:t>
            </a:fld>
            <a:endParaRPr 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02995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C7006F-B3B9-48B9-8A8E-A807A3CC1346}" type="slidenum">
              <a:rPr lang="en-GB" altLang="en-US" smtClean="0">
                <a:solidFill>
                  <a:srgbClr val="000000"/>
                </a:solidFill>
              </a:rPr>
              <a:pPr fontAlgn="base">
                <a:spcBef>
                  <a:spcPct val="0"/>
                </a:spcBef>
                <a:spcAft>
                  <a:spcPct val="0"/>
                </a:spcAft>
              </a:pPr>
              <a:t>14</a:t>
            </a:fld>
            <a:endParaRPr lang="en-GB" altLang="en-US" smtClean="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197199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2DDB16-6A9E-4589-ACB1-D41EC27BDF93}" type="slidenum">
              <a:rPr lang="en-GB" altLang="en-US" smtClean="0">
                <a:solidFill>
                  <a:srgbClr val="000000"/>
                </a:solidFill>
              </a:rPr>
              <a:pPr fontAlgn="base">
                <a:spcBef>
                  <a:spcPct val="0"/>
                </a:spcBef>
                <a:spcAft>
                  <a:spcPct val="0"/>
                </a:spcAft>
              </a:pPr>
              <a:t>15</a:t>
            </a:fld>
            <a:endParaRPr lang="en-GB" altLang="en-US" smtClean="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263470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2DDB16-6A9E-4589-ACB1-D41EC27BDF93}" type="slidenum">
              <a:rPr lang="en-GB" altLang="en-US" smtClean="0">
                <a:solidFill>
                  <a:srgbClr val="000000"/>
                </a:solidFill>
              </a:rPr>
              <a:pPr fontAlgn="base">
                <a:spcBef>
                  <a:spcPct val="0"/>
                </a:spcBef>
                <a:spcAft>
                  <a:spcPct val="0"/>
                </a:spcAft>
              </a:pPr>
              <a:t>16</a:t>
            </a:fld>
            <a:endParaRPr lang="en-GB" altLang="en-US" smtClean="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348325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D4EC7-2157-407B-824A-7D902337A488}"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10253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D4EC7-2157-407B-824A-7D902337A488}"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277272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D4EC7-2157-407B-824A-7D902337A488}"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397788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7266"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9"/>
            <a:ext cx="12192000" cy="166687"/>
          </a:xfrm>
          <a:prstGeom prst="rect">
            <a:avLst/>
          </a:prstGeom>
          <a:noFill/>
          <a:extLst>
            <a:ext uri="{909E8E84-426E-40DD-AFC4-6F175D3DCCD1}">
              <a14:hiddenFill xmlns:a14="http://schemas.microsoft.com/office/drawing/2010/main">
                <a:solidFill>
                  <a:srgbClr val="FFFFFF"/>
                </a:solidFill>
              </a14:hiddenFill>
            </a:ext>
          </a:extLst>
        </p:spPr>
      </p:pic>
      <p:sp>
        <p:nvSpPr>
          <p:cNvPr id="267267" name="Text Box 3"/>
          <p:cNvSpPr txBox="1">
            <a:spLocks noChangeArrowheads="1"/>
          </p:cNvSpPr>
          <p:nvPr userDrawn="1"/>
        </p:nvSpPr>
        <p:spPr bwMode="auto">
          <a:xfrm>
            <a:off x="9376833" y="6646864"/>
            <a:ext cx="2844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9900CC"/>
                </a:solidFill>
                <a:effectLst/>
                <a:uLnTx/>
                <a:uFillTx/>
                <a:latin typeface="Arial"/>
                <a:ea typeface="+mn-ea"/>
                <a:cs typeface="+mn-cs"/>
              </a:rPr>
              <a:t>© Boardworks Ltd 2005</a:t>
            </a: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pic>
        <p:nvPicPr>
          <p:cNvPr id="267268"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10513484" y="0"/>
            <a:ext cx="16256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267269"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9717" y="6092826"/>
            <a:ext cx="668867" cy="531813"/>
          </a:xfrm>
          <a:prstGeom prst="rect">
            <a:avLst/>
          </a:prstGeom>
          <a:noFill/>
          <a:extLst>
            <a:ext uri="{909E8E84-426E-40DD-AFC4-6F175D3DCCD1}">
              <a14:hiddenFill xmlns:a14="http://schemas.microsoft.com/office/drawing/2010/main">
                <a:solidFill>
                  <a:srgbClr val="FFFFFF"/>
                </a:solidFill>
              </a14:hiddenFill>
            </a:ext>
          </a:extLst>
        </p:spPr>
      </p:pic>
      <p:sp>
        <p:nvSpPr>
          <p:cNvPr id="267270" name="Text Box 6"/>
          <p:cNvSpPr txBox="1">
            <a:spLocks noChangeArrowheads="1"/>
          </p:cNvSpPr>
          <p:nvPr userDrawn="1"/>
        </p:nvSpPr>
        <p:spPr bwMode="auto">
          <a:xfrm>
            <a:off x="1" y="6619875"/>
            <a:ext cx="148801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DDBE876-7805-4A06-8606-9EAFF33414AF}" type="slidenum">
              <a:rPr kumimoji="0" lang="en-GB" sz="12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a:t>
            </a:fld>
            <a:r>
              <a:rPr kumimoji="0" lang="en-GB" sz="1200" b="1" i="0" u="none" strike="noStrike" kern="1200" cap="none" spc="0" normalizeH="0" baseline="0" noProof="0">
                <a:ln>
                  <a:noFill/>
                </a:ln>
                <a:solidFill>
                  <a:srgbClr val="FFFFFF"/>
                </a:solidFill>
                <a:effectLst/>
                <a:uLnTx/>
                <a:uFillTx/>
                <a:latin typeface="Arial"/>
                <a:ea typeface="+mn-ea"/>
                <a:cs typeface="+mn-cs"/>
              </a:rPr>
              <a:t> of 49</a:t>
            </a:r>
          </a:p>
        </p:txBody>
      </p:sp>
    </p:spTree>
    <p:extLst>
      <p:ext uri="{BB962C8B-B14F-4D97-AF65-F5344CB8AC3E}">
        <p14:creationId xmlns:p14="http://schemas.microsoft.com/office/powerpoint/2010/main" val="69916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499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857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856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574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121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01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204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D4EC7-2157-407B-824A-7D902337A488}"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3275194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623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63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8956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8483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856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513484"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25963"/>
          </a:xfrm>
          <a:prstGeom prst="rect">
            <a:avLst/>
          </a:prstGeom>
        </p:spPr>
        <p:txBody>
          <a:bodyPr/>
          <a:lstStyle/>
          <a:p>
            <a:endParaRPr lang="en-GB"/>
          </a:p>
        </p:txBody>
      </p:sp>
    </p:spTree>
    <p:extLst>
      <p:ext uri="{BB962C8B-B14F-4D97-AF65-F5344CB8AC3E}">
        <p14:creationId xmlns:p14="http://schemas.microsoft.com/office/powerpoint/2010/main" val="425392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
            <a:ext cx="11582400" cy="6126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061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7266"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9"/>
            <a:ext cx="12192000" cy="166687"/>
          </a:xfrm>
          <a:prstGeom prst="rect">
            <a:avLst/>
          </a:prstGeom>
          <a:noFill/>
          <a:extLst>
            <a:ext uri="{909E8E84-426E-40DD-AFC4-6F175D3DCCD1}">
              <a14:hiddenFill xmlns:a14="http://schemas.microsoft.com/office/drawing/2010/main">
                <a:solidFill>
                  <a:srgbClr val="FFFFFF"/>
                </a:solidFill>
              </a14:hiddenFill>
            </a:ext>
          </a:extLst>
        </p:spPr>
      </p:pic>
      <p:sp>
        <p:nvSpPr>
          <p:cNvPr id="267267" name="Text Box 3"/>
          <p:cNvSpPr txBox="1">
            <a:spLocks noChangeArrowheads="1"/>
          </p:cNvSpPr>
          <p:nvPr userDrawn="1"/>
        </p:nvSpPr>
        <p:spPr bwMode="auto">
          <a:xfrm>
            <a:off x="9376833" y="6646864"/>
            <a:ext cx="2844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9900CC"/>
                </a:solidFill>
                <a:effectLst/>
                <a:uLnTx/>
                <a:uFillTx/>
                <a:latin typeface="Arial"/>
                <a:ea typeface="+mn-ea"/>
                <a:cs typeface="+mn-cs"/>
              </a:rPr>
              <a:t>© Boardworks Ltd 2005</a:t>
            </a: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pic>
        <p:nvPicPr>
          <p:cNvPr id="267268"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10513484" y="0"/>
            <a:ext cx="16256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267269"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9717" y="6092826"/>
            <a:ext cx="668867" cy="531813"/>
          </a:xfrm>
          <a:prstGeom prst="rect">
            <a:avLst/>
          </a:prstGeom>
          <a:noFill/>
          <a:extLst>
            <a:ext uri="{909E8E84-426E-40DD-AFC4-6F175D3DCCD1}">
              <a14:hiddenFill xmlns:a14="http://schemas.microsoft.com/office/drawing/2010/main">
                <a:solidFill>
                  <a:srgbClr val="FFFFFF"/>
                </a:solidFill>
              </a14:hiddenFill>
            </a:ext>
          </a:extLst>
        </p:spPr>
      </p:pic>
      <p:sp>
        <p:nvSpPr>
          <p:cNvPr id="267270" name="Text Box 6"/>
          <p:cNvSpPr txBox="1">
            <a:spLocks noChangeArrowheads="1"/>
          </p:cNvSpPr>
          <p:nvPr userDrawn="1"/>
        </p:nvSpPr>
        <p:spPr bwMode="auto">
          <a:xfrm>
            <a:off x="1" y="6619875"/>
            <a:ext cx="148801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DDBE876-7805-4A06-8606-9EAFF33414AF}" type="slidenum">
              <a:rPr kumimoji="0" lang="en-GB" sz="12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a:t>
            </a:fld>
            <a:r>
              <a:rPr kumimoji="0" lang="en-GB" sz="1200" b="1" i="0" u="none" strike="noStrike" kern="1200" cap="none" spc="0" normalizeH="0" baseline="0" noProof="0">
                <a:ln>
                  <a:noFill/>
                </a:ln>
                <a:solidFill>
                  <a:srgbClr val="FFFFFF"/>
                </a:solidFill>
                <a:effectLst/>
                <a:uLnTx/>
                <a:uFillTx/>
                <a:latin typeface="Arial"/>
                <a:ea typeface="+mn-ea"/>
                <a:cs typeface="+mn-cs"/>
              </a:rPr>
              <a:t> of 49</a:t>
            </a:r>
          </a:p>
        </p:txBody>
      </p:sp>
    </p:spTree>
    <p:extLst>
      <p:ext uri="{BB962C8B-B14F-4D97-AF65-F5344CB8AC3E}">
        <p14:creationId xmlns:p14="http://schemas.microsoft.com/office/powerpoint/2010/main" val="2011473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4816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3135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8329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92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CD4EC7-2157-407B-824A-7D902337A488}"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3275523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6096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794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696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6776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753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8956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8483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1620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513484" cy="5492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25963"/>
          </a:xfrm>
          <a:prstGeom prst="rect">
            <a:avLst/>
          </a:prstGeom>
        </p:spPr>
        <p:txBody>
          <a:bodyPr/>
          <a:lstStyle/>
          <a:p>
            <a:endParaRPr lang="en-GB"/>
          </a:p>
        </p:txBody>
      </p:sp>
    </p:spTree>
    <p:extLst>
      <p:ext uri="{BB962C8B-B14F-4D97-AF65-F5344CB8AC3E}">
        <p14:creationId xmlns:p14="http://schemas.microsoft.com/office/powerpoint/2010/main" val="206149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
            <a:ext cx="11582400" cy="6126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3458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890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22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D4EC7-2157-407B-824A-7D902337A488}"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71504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4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342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622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928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28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221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89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967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964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D4EC7-2157-407B-824A-7D902337A488}"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3142721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331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896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310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215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75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987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27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748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84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2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D4EC7-2157-407B-824A-7D902337A488}"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2284803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36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004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860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755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234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875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85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01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746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40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D4EC7-2157-407B-824A-7D902337A488}"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1409414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40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404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649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1920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878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007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433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116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244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CD4EC7-2157-407B-824A-7D902337A488}"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241360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58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272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74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61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08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68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632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41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0517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21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CD4EC7-2157-407B-824A-7D902337A488}"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94613-DC76-436D-9F91-FFAE825CAF56}" type="slidenum">
              <a:rPr lang="en-US" smtClean="0"/>
              <a:t>‹#›</a:t>
            </a:fld>
            <a:endParaRPr lang="en-US"/>
          </a:p>
        </p:txBody>
      </p:sp>
    </p:spTree>
    <p:extLst>
      <p:ext uri="{BB962C8B-B14F-4D97-AF65-F5344CB8AC3E}">
        <p14:creationId xmlns:p14="http://schemas.microsoft.com/office/powerpoint/2010/main" val="450459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891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18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93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19" Type="http://schemas.openxmlformats.org/officeDocument/2006/relationships/image" Target="../media/image5.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D4EC7-2157-407B-824A-7D902337A488}" type="datetimeFigureOut">
              <a:rPr lang="en-US" smtClean="0"/>
              <a:t>6/21/2016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94613-DC76-436D-9F91-FFAE825CAF56}" type="slidenum">
              <a:rPr lang="en-US" smtClean="0"/>
              <a:t>‹#›</a:t>
            </a:fld>
            <a:endParaRPr lang="en-US"/>
          </a:p>
        </p:txBody>
      </p:sp>
    </p:spTree>
    <p:extLst>
      <p:ext uri="{BB962C8B-B14F-4D97-AF65-F5344CB8AC3E}">
        <p14:creationId xmlns:p14="http://schemas.microsoft.com/office/powerpoint/2010/main" val="42951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42" name="Picture 2" descr="under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69089"/>
            <a:ext cx="12192000" cy="166687"/>
          </a:xfrm>
          <a:prstGeom prst="rect">
            <a:avLst/>
          </a:prstGeom>
          <a:noFill/>
          <a:extLst>
            <a:ext uri="{909E8E84-426E-40DD-AFC4-6F175D3DCCD1}">
              <a14:hiddenFill xmlns:a14="http://schemas.microsoft.com/office/drawing/2010/main">
                <a:solidFill>
                  <a:srgbClr val="FFFFFF"/>
                </a:solidFill>
              </a14:hiddenFill>
            </a:ext>
          </a:extLst>
        </p:spPr>
      </p:pic>
      <p:pic>
        <p:nvPicPr>
          <p:cNvPr id="266244" name="Picture 4" descr="swi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476251"/>
            <a:ext cx="9647767" cy="219075"/>
          </a:xfrm>
          <a:prstGeom prst="rect">
            <a:avLst/>
          </a:prstGeom>
          <a:noFill/>
          <a:extLst>
            <a:ext uri="{909E8E84-426E-40DD-AFC4-6F175D3DCCD1}">
              <a14:hiddenFill xmlns:a14="http://schemas.microsoft.com/office/drawing/2010/main">
                <a:solidFill>
                  <a:srgbClr val="FFFFFF"/>
                </a:solidFill>
              </a14:hiddenFill>
            </a:ext>
          </a:extLst>
        </p:spPr>
      </p:pic>
      <p:pic>
        <p:nvPicPr>
          <p:cNvPr id="266245" name="Picture 5" descr="boardworks_logo"/>
          <p:cNvPicPr>
            <a:picLocks noChangeAspect="1" noChangeArrowheads="1"/>
          </p:cNvPicPr>
          <p:nvPr userDrawn="1"/>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10513484" y="0"/>
            <a:ext cx="16256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266246" name="Picture 6" descr="right_button">
            <a:hlinkClick r:id="" action="ppaction://hlinkshowjump?jump=next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279717" y="6092826"/>
            <a:ext cx="668867" cy="531813"/>
          </a:xfrm>
          <a:prstGeom prst="rect">
            <a:avLst/>
          </a:prstGeom>
          <a:noFill/>
          <a:extLst>
            <a:ext uri="{909E8E84-426E-40DD-AFC4-6F175D3DCCD1}">
              <a14:hiddenFill xmlns:a14="http://schemas.microsoft.com/office/drawing/2010/main">
                <a:solidFill>
                  <a:srgbClr val="FFFFFF"/>
                </a:solidFill>
              </a14:hiddenFill>
            </a:ext>
          </a:extLst>
        </p:spPr>
      </p:pic>
      <p:pic>
        <p:nvPicPr>
          <p:cNvPr id="266247" name="Picture 7" descr="left_button">
            <a:hlinkClick r:id="" action="ppaction://hlinkshowjump?jump=previousslide"/>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39185" y="6092826"/>
            <a:ext cx="723900" cy="576263"/>
          </a:xfrm>
          <a:prstGeom prst="rect">
            <a:avLst/>
          </a:prstGeom>
          <a:noFill/>
          <a:extLst>
            <a:ext uri="{909E8E84-426E-40DD-AFC4-6F175D3DCCD1}">
              <a14:hiddenFill xmlns:a14="http://schemas.microsoft.com/office/drawing/2010/main">
                <a:solidFill>
                  <a:srgbClr val="FFFFFF"/>
                </a:solidFill>
              </a14:hiddenFill>
            </a:ext>
          </a:extLst>
        </p:spPr>
      </p:pic>
      <p:sp>
        <p:nvSpPr>
          <p:cNvPr id="266251" name="Rectangle 11"/>
          <p:cNvSpPr>
            <a:spLocks noGrp="1" noChangeArrowheads="1"/>
          </p:cNvSpPr>
          <p:nvPr>
            <p:ph type="title"/>
          </p:nvPr>
        </p:nvSpPr>
        <p:spPr bwMode="auto">
          <a:xfrm>
            <a:off x="1" y="1"/>
            <a:ext cx="10513484"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266252" name="Text Box 12"/>
          <p:cNvSpPr txBox="1">
            <a:spLocks noChangeArrowheads="1"/>
          </p:cNvSpPr>
          <p:nvPr userDrawn="1"/>
        </p:nvSpPr>
        <p:spPr bwMode="auto">
          <a:xfrm>
            <a:off x="9376833" y="6646864"/>
            <a:ext cx="2844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9900CC"/>
                </a:solidFill>
                <a:effectLst/>
                <a:uLnTx/>
                <a:uFillTx/>
                <a:latin typeface="Arial"/>
                <a:ea typeface="+mn-ea"/>
                <a:cs typeface="+mn-cs"/>
              </a:rPr>
              <a:t>© Boardworks Ltd 2005</a:t>
            </a: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266253" name="Text Box 13"/>
          <p:cNvSpPr txBox="1">
            <a:spLocks noChangeArrowheads="1"/>
          </p:cNvSpPr>
          <p:nvPr userDrawn="1"/>
        </p:nvSpPr>
        <p:spPr bwMode="auto">
          <a:xfrm>
            <a:off x="1" y="6619875"/>
            <a:ext cx="148801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F36276E3-69BC-4769-BCC6-46DE64773852}" type="slidenum">
              <a:rPr kumimoji="0" lang="en-GB" sz="12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a:t>
            </a:fld>
            <a:r>
              <a:rPr kumimoji="0" lang="en-GB" sz="1200" b="1" i="0" u="none" strike="noStrike" kern="1200" cap="none" spc="0" normalizeH="0" baseline="0" noProof="0">
                <a:ln>
                  <a:noFill/>
                </a:ln>
                <a:solidFill>
                  <a:srgbClr val="FFFFFF"/>
                </a:solidFill>
                <a:effectLst/>
                <a:uLnTx/>
                <a:uFillTx/>
                <a:latin typeface="Arial"/>
                <a:ea typeface="+mn-ea"/>
                <a:cs typeface="+mn-cs"/>
              </a:rPr>
              <a:t> of 49</a:t>
            </a:r>
          </a:p>
        </p:txBody>
      </p:sp>
      <p:grpSp>
        <p:nvGrpSpPr>
          <p:cNvPr id="266257" name="Group 17"/>
          <p:cNvGrpSpPr>
            <a:grpSpLocks/>
          </p:cNvGrpSpPr>
          <p:nvPr userDrawn="1"/>
        </p:nvGrpSpPr>
        <p:grpSpPr bwMode="auto">
          <a:xfrm>
            <a:off x="319617" y="82551"/>
            <a:ext cx="480483" cy="360363"/>
            <a:chOff x="408" y="278"/>
            <a:chExt cx="3514" cy="3514"/>
          </a:xfrm>
        </p:grpSpPr>
        <p:sp>
          <p:nvSpPr>
            <p:cNvPr id="266258" name="Oval 18"/>
            <p:cNvSpPr>
              <a:spLocks noChangeAspect="1" noChangeArrowheads="1"/>
            </p:cNvSpPr>
            <p:nvPr/>
          </p:nvSpPr>
          <p:spPr bwMode="auto">
            <a:xfrm>
              <a:off x="408" y="278"/>
              <a:ext cx="3514" cy="3514"/>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010066"/>
                </a:solidFill>
                <a:effectLst/>
                <a:uLnTx/>
                <a:uFillTx/>
                <a:latin typeface="Arial"/>
                <a:ea typeface="+mn-ea"/>
                <a:cs typeface="+mn-cs"/>
              </a:endParaRPr>
            </a:p>
          </p:txBody>
        </p:sp>
        <p:sp>
          <p:nvSpPr>
            <p:cNvPr id="266259" name="Oval 19"/>
            <p:cNvSpPr>
              <a:spLocks noChangeAspect="1" noChangeArrowheads="1"/>
            </p:cNvSpPr>
            <p:nvPr/>
          </p:nvSpPr>
          <p:spPr bwMode="auto">
            <a:xfrm>
              <a:off x="578" y="448"/>
              <a:ext cx="3174" cy="317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010066"/>
                </a:solidFill>
                <a:effectLst/>
                <a:uLnTx/>
                <a:uFillTx/>
                <a:latin typeface="Arial"/>
                <a:ea typeface="+mn-ea"/>
                <a:cs typeface="+mn-cs"/>
              </a:endParaRPr>
            </a:p>
          </p:txBody>
        </p:sp>
        <p:pic>
          <p:nvPicPr>
            <p:cNvPr id="266260" name="Picture 20" descr="C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8" y="618"/>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748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2800" b="1">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charset="0"/>
        </a:defRPr>
      </a:lvl2pPr>
      <a:lvl3pPr algn="l" rtl="0" fontAlgn="base">
        <a:spcBef>
          <a:spcPct val="0"/>
        </a:spcBef>
        <a:spcAft>
          <a:spcPct val="0"/>
        </a:spcAft>
        <a:defRPr sz="2800" b="1">
          <a:solidFill>
            <a:srgbClr val="FF6600"/>
          </a:solidFill>
          <a:latin typeface="Arial" charset="0"/>
        </a:defRPr>
      </a:lvl3pPr>
      <a:lvl4pPr algn="l" rtl="0" fontAlgn="base">
        <a:spcBef>
          <a:spcPct val="0"/>
        </a:spcBef>
        <a:spcAft>
          <a:spcPct val="0"/>
        </a:spcAft>
        <a:defRPr sz="2800" b="1">
          <a:solidFill>
            <a:srgbClr val="FF6600"/>
          </a:solidFill>
          <a:latin typeface="Arial" charset="0"/>
        </a:defRPr>
      </a:lvl4pPr>
      <a:lvl5pPr algn="l" rtl="0" fontAlgn="base">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42" name="Picture 2" descr="under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69089"/>
            <a:ext cx="12192000" cy="166687"/>
          </a:xfrm>
          <a:prstGeom prst="rect">
            <a:avLst/>
          </a:prstGeom>
          <a:noFill/>
          <a:extLst>
            <a:ext uri="{909E8E84-426E-40DD-AFC4-6F175D3DCCD1}">
              <a14:hiddenFill xmlns:a14="http://schemas.microsoft.com/office/drawing/2010/main">
                <a:solidFill>
                  <a:srgbClr val="FFFFFF"/>
                </a:solidFill>
              </a14:hiddenFill>
            </a:ext>
          </a:extLst>
        </p:spPr>
      </p:pic>
      <p:pic>
        <p:nvPicPr>
          <p:cNvPr id="266244" name="Picture 4" descr="swi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476251"/>
            <a:ext cx="9647767" cy="219075"/>
          </a:xfrm>
          <a:prstGeom prst="rect">
            <a:avLst/>
          </a:prstGeom>
          <a:noFill/>
          <a:extLst>
            <a:ext uri="{909E8E84-426E-40DD-AFC4-6F175D3DCCD1}">
              <a14:hiddenFill xmlns:a14="http://schemas.microsoft.com/office/drawing/2010/main">
                <a:solidFill>
                  <a:srgbClr val="FFFFFF"/>
                </a:solidFill>
              </a14:hiddenFill>
            </a:ext>
          </a:extLst>
        </p:spPr>
      </p:pic>
      <p:pic>
        <p:nvPicPr>
          <p:cNvPr id="266245" name="Picture 5" descr="boardworks_logo"/>
          <p:cNvPicPr>
            <a:picLocks noChangeAspect="1" noChangeArrowheads="1"/>
          </p:cNvPicPr>
          <p:nvPr userDrawn="1"/>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10513484" y="0"/>
            <a:ext cx="16256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266246" name="Picture 6" descr="right_button">
            <a:hlinkClick r:id="" action="ppaction://hlinkshowjump?jump=next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279717" y="6092826"/>
            <a:ext cx="668867" cy="531813"/>
          </a:xfrm>
          <a:prstGeom prst="rect">
            <a:avLst/>
          </a:prstGeom>
          <a:noFill/>
          <a:extLst>
            <a:ext uri="{909E8E84-426E-40DD-AFC4-6F175D3DCCD1}">
              <a14:hiddenFill xmlns:a14="http://schemas.microsoft.com/office/drawing/2010/main">
                <a:solidFill>
                  <a:srgbClr val="FFFFFF"/>
                </a:solidFill>
              </a14:hiddenFill>
            </a:ext>
          </a:extLst>
        </p:spPr>
      </p:pic>
      <p:pic>
        <p:nvPicPr>
          <p:cNvPr id="266247" name="Picture 7" descr="left_button">
            <a:hlinkClick r:id="" action="ppaction://hlinkshowjump?jump=previousslide"/>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39185" y="6092826"/>
            <a:ext cx="723900" cy="576263"/>
          </a:xfrm>
          <a:prstGeom prst="rect">
            <a:avLst/>
          </a:prstGeom>
          <a:noFill/>
          <a:extLst>
            <a:ext uri="{909E8E84-426E-40DD-AFC4-6F175D3DCCD1}">
              <a14:hiddenFill xmlns:a14="http://schemas.microsoft.com/office/drawing/2010/main">
                <a:solidFill>
                  <a:srgbClr val="FFFFFF"/>
                </a:solidFill>
              </a14:hiddenFill>
            </a:ext>
          </a:extLst>
        </p:spPr>
      </p:pic>
      <p:sp>
        <p:nvSpPr>
          <p:cNvPr id="266251" name="Rectangle 11"/>
          <p:cNvSpPr>
            <a:spLocks noGrp="1" noChangeArrowheads="1"/>
          </p:cNvSpPr>
          <p:nvPr>
            <p:ph type="title"/>
          </p:nvPr>
        </p:nvSpPr>
        <p:spPr bwMode="auto">
          <a:xfrm>
            <a:off x="1" y="1"/>
            <a:ext cx="10513484"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266252" name="Text Box 12"/>
          <p:cNvSpPr txBox="1">
            <a:spLocks noChangeArrowheads="1"/>
          </p:cNvSpPr>
          <p:nvPr userDrawn="1"/>
        </p:nvSpPr>
        <p:spPr bwMode="auto">
          <a:xfrm>
            <a:off x="9376833" y="6646864"/>
            <a:ext cx="2844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9900CC"/>
                </a:solidFill>
                <a:effectLst/>
                <a:uLnTx/>
                <a:uFillTx/>
                <a:latin typeface="Arial"/>
                <a:ea typeface="+mn-ea"/>
                <a:cs typeface="+mn-cs"/>
              </a:rPr>
              <a:t>© Boardworks Ltd 2005</a:t>
            </a:r>
            <a:endParaRPr kumimoji="0" lang="en-US" sz="1200" b="1" i="0" u="none" strike="noStrike" kern="1200" cap="none" spc="0" normalizeH="0" baseline="0" noProof="0">
              <a:ln>
                <a:noFill/>
              </a:ln>
              <a:solidFill>
                <a:srgbClr val="000000"/>
              </a:solidFill>
              <a:effectLst/>
              <a:uLnTx/>
              <a:uFillTx/>
              <a:latin typeface="Arial"/>
              <a:ea typeface="+mn-ea"/>
              <a:cs typeface="+mn-cs"/>
            </a:endParaRPr>
          </a:p>
        </p:txBody>
      </p:sp>
      <p:sp>
        <p:nvSpPr>
          <p:cNvPr id="266253" name="Text Box 13"/>
          <p:cNvSpPr txBox="1">
            <a:spLocks noChangeArrowheads="1"/>
          </p:cNvSpPr>
          <p:nvPr userDrawn="1"/>
        </p:nvSpPr>
        <p:spPr bwMode="auto">
          <a:xfrm>
            <a:off x="1" y="6619875"/>
            <a:ext cx="148801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F36276E3-69BC-4769-BCC6-46DE64773852}" type="slidenum">
              <a:rPr kumimoji="0" lang="en-GB" sz="12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a:t>
            </a:fld>
            <a:r>
              <a:rPr kumimoji="0" lang="en-GB" sz="1200" b="1" i="0" u="none" strike="noStrike" kern="1200" cap="none" spc="0" normalizeH="0" baseline="0" noProof="0">
                <a:ln>
                  <a:noFill/>
                </a:ln>
                <a:solidFill>
                  <a:srgbClr val="FFFFFF"/>
                </a:solidFill>
                <a:effectLst/>
                <a:uLnTx/>
                <a:uFillTx/>
                <a:latin typeface="Arial"/>
                <a:ea typeface="+mn-ea"/>
                <a:cs typeface="+mn-cs"/>
              </a:rPr>
              <a:t> of 49</a:t>
            </a:r>
          </a:p>
        </p:txBody>
      </p:sp>
      <p:grpSp>
        <p:nvGrpSpPr>
          <p:cNvPr id="266257" name="Group 17"/>
          <p:cNvGrpSpPr>
            <a:grpSpLocks/>
          </p:cNvGrpSpPr>
          <p:nvPr userDrawn="1"/>
        </p:nvGrpSpPr>
        <p:grpSpPr bwMode="auto">
          <a:xfrm>
            <a:off x="319617" y="82551"/>
            <a:ext cx="480483" cy="360363"/>
            <a:chOff x="408" y="278"/>
            <a:chExt cx="3514" cy="3514"/>
          </a:xfrm>
        </p:grpSpPr>
        <p:sp>
          <p:nvSpPr>
            <p:cNvPr id="266258" name="Oval 18"/>
            <p:cNvSpPr>
              <a:spLocks noChangeAspect="1" noChangeArrowheads="1"/>
            </p:cNvSpPr>
            <p:nvPr/>
          </p:nvSpPr>
          <p:spPr bwMode="auto">
            <a:xfrm>
              <a:off x="408" y="278"/>
              <a:ext cx="3514" cy="3514"/>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010066"/>
                </a:solidFill>
                <a:effectLst/>
                <a:uLnTx/>
                <a:uFillTx/>
                <a:latin typeface="Arial"/>
                <a:ea typeface="+mn-ea"/>
                <a:cs typeface="+mn-cs"/>
              </a:endParaRPr>
            </a:p>
          </p:txBody>
        </p:sp>
        <p:sp>
          <p:nvSpPr>
            <p:cNvPr id="266259" name="Oval 19"/>
            <p:cNvSpPr>
              <a:spLocks noChangeAspect="1" noChangeArrowheads="1"/>
            </p:cNvSpPr>
            <p:nvPr/>
          </p:nvSpPr>
          <p:spPr bwMode="auto">
            <a:xfrm>
              <a:off x="578" y="448"/>
              <a:ext cx="3174" cy="3174"/>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a:ln>
                  <a:noFill/>
                </a:ln>
                <a:solidFill>
                  <a:srgbClr val="010066"/>
                </a:solidFill>
                <a:effectLst/>
                <a:uLnTx/>
                <a:uFillTx/>
                <a:latin typeface="Arial"/>
                <a:ea typeface="+mn-ea"/>
                <a:cs typeface="+mn-cs"/>
              </a:endParaRPr>
            </a:p>
          </p:txBody>
        </p:sp>
        <p:pic>
          <p:nvPicPr>
            <p:cNvPr id="266260" name="Picture 20" descr="C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8" y="618"/>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19302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fontAlgn="base">
        <a:spcBef>
          <a:spcPct val="0"/>
        </a:spcBef>
        <a:spcAft>
          <a:spcPct val="0"/>
        </a:spcAft>
        <a:defRPr sz="2800" b="1">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charset="0"/>
        </a:defRPr>
      </a:lvl2pPr>
      <a:lvl3pPr algn="l" rtl="0" fontAlgn="base">
        <a:spcBef>
          <a:spcPct val="0"/>
        </a:spcBef>
        <a:spcAft>
          <a:spcPct val="0"/>
        </a:spcAft>
        <a:defRPr sz="2800" b="1">
          <a:solidFill>
            <a:srgbClr val="FF6600"/>
          </a:solidFill>
          <a:latin typeface="Arial" charset="0"/>
        </a:defRPr>
      </a:lvl3pPr>
      <a:lvl4pPr algn="l" rtl="0" fontAlgn="base">
        <a:spcBef>
          <a:spcPct val="0"/>
        </a:spcBef>
        <a:spcAft>
          <a:spcPct val="0"/>
        </a:spcAft>
        <a:defRPr sz="2800" b="1">
          <a:solidFill>
            <a:srgbClr val="FF6600"/>
          </a:solidFill>
          <a:latin typeface="Arial" charset="0"/>
        </a:defRPr>
      </a:lvl4pPr>
      <a:lvl5pPr algn="l" rtl="0" fontAlgn="base">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9284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0971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72117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9911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621D2-8C6B-4145-B67A-652E0F9E7A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6/21/2016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7F602A-150C-418D-AB5D-391248ADC0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84569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07720" y="2417445"/>
            <a:ext cx="10515600" cy="1325563"/>
          </a:xfrm>
        </p:spPr>
        <p:txBody>
          <a:bodyPr/>
          <a:lstStyle/>
          <a:p>
            <a:pPr algn="ctr"/>
            <a:r>
              <a:rPr lang="en-US" dirty="0" smtClean="0"/>
              <a:t>Chemistry Unit 1 Revision</a:t>
            </a:r>
            <a:endParaRPr lang="en-US" dirty="0"/>
          </a:p>
        </p:txBody>
      </p:sp>
    </p:spTree>
    <p:extLst>
      <p:ext uri="{BB962C8B-B14F-4D97-AF65-F5344CB8AC3E}">
        <p14:creationId xmlns:p14="http://schemas.microsoft.com/office/powerpoint/2010/main" val="349274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9281"/>
            <a:ext cx="10513484" cy="549275"/>
          </a:xfrm>
        </p:spPr>
        <p:txBody>
          <a:bodyPr/>
          <a:lstStyle/>
          <a:p>
            <a:r>
              <a:rPr lang="en-US" dirty="0" smtClean="0"/>
              <a:t>History of the Models of Atomic Structure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034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558801" y="558801"/>
            <a:ext cx="10513484" cy="549275"/>
          </a:xfrm>
        </p:spPr>
        <p:txBody>
          <a:bodyPr/>
          <a:lstStyle/>
          <a:p>
            <a:pPr eaLnBrk="1" hangingPunct="1"/>
            <a:r>
              <a:rPr lang="en-US" altLang="en-US" b="1" dirty="0" smtClean="0"/>
              <a:t>Democritus’s Atomic Theory</a:t>
            </a:r>
            <a:endParaRPr lang="en-US" altLang="en-US" dirty="0" smtClean="0"/>
          </a:p>
        </p:txBody>
      </p:sp>
      <p:sp>
        <p:nvSpPr>
          <p:cNvPr id="6" name="Content Placeholder 5"/>
          <p:cNvSpPr>
            <a:spLocks noGrp="1"/>
          </p:cNvSpPr>
          <p:nvPr>
            <p:ph idx="1"/>
          </p:nvPr>
        </p:nvSpPr>
        <p:spPr>
          <a:xfrm>
            <a:off x="985520" y="1600200"/>
            <a:ext cx="9225280" cy="4525963"/>
          </a:xfrm>
        </p:spPr>
        <p:txBody>
          <a:bodyPr/>
          <a:lstStyle/>
          <a:p>
            <a:pPr marL="0" indent="0" eaLnBrk="1" hangingPunct="1">
              <a:buFont typeface="Arial" panose="020B0604020202020204" pitchFamily="34" charset="0"/>
              <a:buNone/>
            </a:pPr>
            <a:r>
              <a:rPr lang="en-US" altLang="en-US" b="1" dirty="0" smtClean="0"/>
              <a:t>1. All matter consists of invisible particles 	called atoms (from the Greek 	“</a:t>
            </a:r>
            <a:r>
              <a:rPr lang="en-US" altLang="en-US" b="1" dirty="0" err="1" smtClean="0"/>
              <a:t>Atomos</a:t>
            </a:r>
            <a:r>
              <a:rPr lang="en-US" altLang="en-US" b="1" dirty="0" smtClean="0"/>
              <a:t>” for indivisible).</a:t>
            </a:r>
          </a:p>
          <a:p>
            <a:pPr marL="0" indent="0" eaLnBrk="1" hangingPunct="1">
              <a:buFont typeface="Arial" panose="020B0604020202020204" pitchFamily="34" charset="0"/>
              <a:buNone/>
            </a:pPr>
            <a:r>
              <a:rPr lang="en-US" altLang="en-US" b="1" dirty="0" smtClean="0"/>
              <a:t>2. Atoms are indestructible. </a:t>
            </a:r>
          </a:p>
          <a:p>
            <a:pPr marL="0" indent="0" eaLnBrk="1" hangingPunct="1">
              <a:buFont typeface="Arial" panose="020B0604020202020204" pitchFamily="34" charset="0"/>
              <a:buNone/>
            </a:pPr>
            <a:r>
              <a:rPr lang="en-US" altLang="en-US" b="1" dirty="0" smtClean="0"/>
              <a:t>3. Atoms are solid but invisible.</a:t>
            </a:r>
          </a:p>
          <a:p>
            <a:pPr marL="0" indent="0" eaLnBrk="1" hangingPunct="1">
              <a:buFont typeface="Arial" panose="020B0604020202020204" pitchFamily="34" charset="0"/>
              <a:buNone/>
            </a:pPr>
            <a:r>
              <a:rPr lang="en-US" altLang="en-US" b="1" dirty="0" smtClean="0"/>
              <a:t>4. Atoms are homogenous.</a:t>
            </a:r>
          </a:p>
          <a:p>
            <a:pPr marL="0" indent="0" eaLnBrk="1" hangingPunct="1">
              <a:buFont typeface="Arial" panose="020B0604020202020204" pitchFamily="34" charset="0"/>
              <a:buNone/>
            </a:pPr>
            <a:r>
              <a:rPr lang="en-US" altLang="en-US" b="1" dirty="0" smtClean="0"/>
              <a:t>5. Atoms differ in size, shape, mass, 	position, and arrangement. </a:t>
            </a:r>
          </a:p>
          <a:p>
            <a:pPr marL="0" indent="0"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3301865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smtClean="0"/>
              <a:t>John Dalton’s Theory</a:t>
            </a:r>
            <a:endParaRPr lang="en-US" altLang="en-US" smtClean="0"/>
          </a:p>
        </p:txBody>
      </p:sp>
      <p:sp>
        <p:nvSpPr>
          <p:cNvPr id="5" name="Rectangle 1"/>
          <p:cNvSpPr>
            <a:spLocks noGrp="1" noChangeArrowheads="1"/>
          </p:cNvSpPr>
          <p:nvPr>
            <p:ph idx="1"/>
          </p:nvPr>
        </p:nvSpPr>
        <p:spPr>
          <a:xfrm>
            <a:off x="1300480" y="1433840"/>
            <a:ext cx="9047480" cy="3970318"/>
          </a:xfrm>
        </p:spPr>
        <p:txBody>
          <a:bodyPr wrap="square" anchor="ctr">
            <a:spAutoFit/>
          </a:bodyPr>
          <a:lstStyle/>
          <a:p>
            <a:pPr marL="514350" indent="-514350">
              <a:spcBef>
                <a:spcPct val="0"/>
              </a:spcBef>
              <a:buFontTx/>
              <a:buAutoNum type="arabicPeriod"/>
            </a:pPr>
            <a:r>
              <a:rPr lang="en-US" altLang="en-US" sz="2800" b="1" dirty="0" smtClean="0">
                <a:latin typeface="Times New Roman" panose="02020603050405020304" pitchFamily="18" charset="0"/>
                <a:cs typeface="Times New Roman" panose="02020603050405020304" pitchFamily="18" charset="0"/>
              </a:rPr>
              <a:t>All matter is made up of atoms</a:t>
            </a:r>
            <a:r>
              <a:rPr lang="en-US" altLang="en-US" sz="2800" b="1" dirty="0" smtClean="0"/>
              <a:t> </a:t>
            </a:r>
          </a:p>
          <a:p>
            <a:pPr marL="514350" indent="-514350">
              <a:spcBef>
                <a:spcPct val="0"/>
              </a:spcBef>
              <a:buFontTx/>
              <a:buAutoNum type="arabicPeriod"/>
            </a:pPr>
            <a:r>
              <a:rPr lang="en-US" altLang="en-US" sz="2800" b="1" dirty="0" smtClean="0">
                <a:latin typeface="Times New Roman" panose="02020603050405020304" pitchFamily="18" charset="0"/>
                <a:cs typeface="Times New Roman" panose="02020603050405020304" pitchFamily="18" charset="0"/>
              </a:rPr>
              <a:t>All atoms of the same element are identical. 	All atoms of different elements are 	different</a:t>
            </a:r>
            <a:r>
              <a:rPr lang="en-US" altLang="en-US" sz="2800" b="1" dirty="0" smtClean="0"/>
              <a:t> </a:t>
            </a:r>
          </a:p>
          <a:p>
            <a:pPr marL="514350" indent="-514350">
              <a:spcBef>
                <a:spcPct val="0"/>
              </a:spcBef>
              <a:buFontTx/>
              <a:buAutoNum type="arabicPeriod"/>
            </a:pPr>
            <a:r>
              <a:rPr lang="en-US" altLang="en-US" sz="2800" b="1" dirty="0" smtClean="0">
                <a:latin typeface="Times New Roman" panose="02020603050405020304" pitchFamily="18" charset="0"/>
                <a:cs typeface="Times New Roman" panose="02020603050405020304" pitchFamily="18" charset="0"/>
              </a:rPr>
              <a:t>Atoms can not be created nor destroyed only 	rearranged. (law of conservation of 	matter)</a:t>
            </a:r>
            <a:r>
              <a:rPr lang="en-US" altLang="en-US" sz="2800" b="1" dirty="0" smtClean="0"/>
              <a:t> </a:t>
            </a:r>
          </a:p>
          <a:p>
            <a:pPr marL="514350" indent="-514350">
              <a:spcBef>
                <a:spcPct val="0"/>
              </a:spcBef>
              <a:buFontTx/>
              <a:buAutoNum type="arabicPeriod"/>
            </a:pPr>
            <a:r>
              <a:rPr lang="en-US" altLang="en-US" sz="2800" b="1" dirty="0" smtClean="0">
                <a:latin typeface="Times New Roman" panose="02020603050405020304" pitchFamily="18" charset="0"/>
                <a:cs typeface="Times New Roman" panose="02020603050405020304" pitchFamily="18" charset="0"/>
              </a:rPr>
              <a:t>Atoms combine in fixed ratios to form 	compounds. (law of definite proportions)</a:t>
            </a:r>
            <a:r>
              <a:rPr lang="en-US" altLang="en-US" sz="2800" b="1" dirty="0" smtClean="0"/>
              <a:t> </a:t>
            </a:r>
          </a:p>
          <a:p>
            <a:pPr marL="514350" indent="-514350">
              <a:spcBef>
                <a:spcPct val="0"/>
              </a:spcBef>
              <a:buFontTx/>
              <a:buAutoNum type="arabicPeriod"/>
            </a:pPr>
            <a:r>
              <a:rPr lang="en-US" altLang="en-US" sz="2800" b="1" dirty="0" smtClean="0">
                <a:latin typeface="Times New Roman" panose="02020603050405020304" pitchFamily="18" charset="0"/>
                <a:cs typeface="Times New Roman" panose="02020603050405020304" pitchFamily="18" charset="0"/>
              </a:rPr>
              <a:t>Atoms combine in different ratios to form 	different compounds. (law of multiple 	proportions)</a:t>
            </a:r>
            <a:r>
              <a:rPr lang="en-US" altLang="en-US" sz="2800" b="1" dirty="0" smtClean="0"/>
              <a:t> </a:t>
            </a:r>
          </a:p>
        </p:txBody>
      </p:sp>
    </p:spTree>
    <p:extLst>
      <p:ext uri="{BB962C8B-B14F-4D97-AF65-F5344CB8AC3E}">
        <p14:creationId xmlns:p14="http://schemas.microsoft.com/office/powerpoint/2010/main" val="109405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a:xfrm>
            <a:off x="553508" y="1178561"/>
            <a:ext cx="10513484" cy="549275"/>
          </a:xfrm>
        </p:spPr>
        <p:txBody>
          <a:bodyPr/>
          <a:lstStyle/>
          <a:p>
            <a:pPr eaLnBrk="1" hangingPunct="1"/>
            <a:r>
              <a:rPr lang="en-US" altLang="en-US" b="1" dirty="0" smtClean="0"/>
              <a:t>J.J. Thomson’s </a:t>
            </a:r>
            <a:r>
              <a:rPr lang="en-US" altLang="en-US" b="1" dirty="0" smtClean="0"/>
              <a:t>Experiment: Discovery of the Electron</a:t>
            </a:r>
            <a:endParaRPr lang="en-US" altLang="en-US" dirty="0" smtClean="0"/>
          </a:p>
        </p:txBody>
      </p:sp>
      <p:sp>
        <p:nvSpPr>
          <p:cNvPr id="6" name="Content Placeholder 5"/>
          <p:cNvSpPr>
            <a:spLocks noGrp="1"/>
          </p:cNvSpPr>
          <p:nvPr>
            <p:ph sz="half" idx="1"/>
          </p:nvPr>
        </p:nvSpPr>
        <p:spPr>
          <a:xfrm>
            <a:off x="579120" y="2291556"/>
            <a:ext cx="4897120" cy="4525963"/>
          </a:xfrm>
        </p:spPr>
        <p:txBody>
          <a:bodyPr rtlCol="0">
            <a:normAutofit/>
          </a:bodyPr>
          <a:lstStyle/>
          <a:p>
            <a:pPr marL="0" indent="0" eaLnBrk="1" fontAlgn="auto" hangingPunct="1">
              <a:spcAft>
                <a:spcPts val="0"/>
              </a:spcAft>
              <a:buFont typeface="Arial" panose="020B0604020202020204" pitchFamily="34" charset="0"/>
              <a:buNone/>
              <a:defRPr/>
            </a:pPr>
            <a:r>
              <a:rPr lang="en-US" sz="3200" b="1" dirty="0"/>
              <a:t>Using a cathode ray </a:t>
            </a:r>
            <a:r>
              <a:rPr lang="en-US" sz="3200" b="1" dirty="0" smtClean="0"/>
              <a:t>tube</a:t>
            </a:r>
            <a:r>
              <a:rPr lang="en-US" sz="3200" b="1" dirty="0"/>
              <a:t>, he </a:t>
            </a:r>
            <a:r>
              <a:rPr lang="en-US" sz="3200" b="1" dirty="0" smtClean="0"/>
              <a:t>projected </a:t>
            </a:r>
            <a:r>
              <a:rPr lang="en-US" sz="3200" b="1" dirty="0"/>
              <a:t>a </a:t>
            </a:r>
            <a:r>
              <a:rPr lang="en-US" sz="3200" b="1" dirty="0" smtClean="0"/>
              <a:t>beam </a:t>
            </a:r>
            <a:r>
              <a:rPr lang="en-US" sz="3200" b="1" dirty="0"/>
              <a:t>of </a:t>
            </a:r>
            <a:r>
              <a:rPr lang="en-US" sz="3200" b="1" dirty="0" smtClean="0"/>
              <a:t>particles through </a:t>
            </a:r>
            <a:r>
              <a:rPr lang="en-US" sz="3200" b="1" dirty="0"/>
              <a:t>a </a:t>
            </a:r>
            <a:r>
              <a:rPr lang="en-US" sz="3200" b="1" dirty="0" smtClean="0"/>
              <a:t>magnetic field </a:t>
            </a:r>
            <a:r>
              <a:rPr lang="en-US" sz="3200" b="1" dirty="0"/>
              <a:t>and </a:t>
            </a:r>
            <a:r>
              <a:rPr lang="en-US" sz="3200" b="1" dirty="0" smtClean="0"/>
              <a:t>observed </a:t>
            </a:r>
            <a:r>
              <a:rPr lang="en-US" sz="3200" b="1" dirty="0"/>
              <a:t>how </a:t>
            </a:r>
            <a:r>
              <a:rPr lang="en-US" sz="3200" b="1" dirty="0" smtClean="0"/>
              <a:t>they </a:t>
            </a:r>
            <a:r>
              <a:rPr lang="en-US" sz="3200" b="1" dirty="0"/>
              <a:t>were </a:t>
            </a:r>
            <a:r>
              <a:rPr lang="en-US" sz="3200" b="1" dirty="0" smtClean="0"/>
              <a:t>deflected</a:t>
            </a:r>
            <a:r>
              <a:rPr lang="en-US" sz="3200" b="1" dirty="0"/>
              <a:t>.</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10250" y="3048000"/>
            <a:ext cx="4400550" cy="1506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76600"/>
            <a:ext cx="43053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527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61633"/>
            <a:ext cx="10513484" cy="549275"/>
          </a:xfrm>
        </p:spPr>
        <p:txBody>
          <a:bodyPr/>
          <a:lstStyle/>
          <a:p>
            <a:pPr eaLnBrk="1" hangingPunct="1"/>
            <a:r>
              <a:rPr lang="en-GB" altLang="en-US" dirty="0" smtClean="0"/>
              <a:t>The plum pudding model</a:t>
            </a:r>
          </a:p>
        </p:txBody>
      </p:sp>
      <p:sp>
        <p:nvSpPr>
          <p:cNvPr id="47109" name="Rectangle 7"/>
          <p:cNvSpPr>
            <a:spLocks noChangeArrowheads="1"/>
          </p:cNvSpPr>
          <p:nvPr/>
        </p:nvSpPr>
        <p:spPr bwMode="auto">
          <a:xfrm>
            <a:off x="1905953" y="1088073"/>
            <a:ext cx="85058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10066"/>
                </a:solidFill>
                <a:latin typeface="Arial" panose="020B0604020202020204" pitchFamily="34" charset="0"/>
                <a:cs typeface="Arial" panose="020B0604020202020204" pitchFamily="34" charset="0"/>
              </a:rPr>
              <a:t>The atom </a:t>
            </a:r>
            <a:r>
              <a:rPr lang="en-GB" altLang="en-US" sz="2400" dirty="0">
                <a:solidFill>
                  <a:srgbClr val="010066"/>
                </a:solidFill>
                <a:latin typeface="Arial" panose="020B0604020202020204" pitchFamily="34" charset="0"/>
                <a:cs typeface="Arial" panose="020B0604020202020204" pitchFamily="34" charset="0"/>
              </a:rPr>
              <a:t>is a positively-charged sphere with negative electrons distributed throughout it.</a:t>
            </a:r>
          </a:p>
        </p:txBody>
      </p:sp>
      <p:pic>
        <p:nvPicPr>
          <p:cNvPr id="118792" name="Picture 8" descr="plum pudding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93" y="2272665"/>
            <a:ext cx="38703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94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box(out)">
                                      <p:cBhvr>
                                        <p:cTn id="7" dur="5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dirty="0" smtClean="0"/>
              <a:t>Rutherford’s Alpha Scattering Experiment</a:t>
            </a:r>
            <a:endParaRPr lang="en-GB" altLang="en-US" dirty="0" smtClean="0"/>
          </a:p>
        </p:txBody>
      </p:sp>
      <p:pic>
        <p:nvPicPr>
          <p:cNvPr id="52227" name="Picture 4" descr="geiger_marsden_apparatu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3" y="1314450"/>
            <a:ext cx="3635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Rectangle 10"/>
          <p:cNvSpPr>
            <a:spLocks noChangeArrowheads="1"/>
          </p:cNvSpPr>
          <p:nvPr/>
        </p:nvSpPr>
        <p:spPr bwMode="auto">
          <a:xfrm>
            <a:off x="450557" y="815028"/>
            <a:ext cx="28821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dirty="0" smtClean="0">
                <a:solidFill>
                  <a:srgbClr val="FF0000"/>
                </a:solidFill>
                <a:latin typeface="Arial" panose="020B0604020202020204" pitchFamily="34" charset="0"/>
                <a:cs typeface="Arial" panose="020B0604020202020204" pitchFamily="34" charset="0"/>
              </a:rPr>
              <a:t>Lead box</a:t>
            </a:r>
            <a:r>
              <a:rPr lang="en-GB" altLang="en-US" sz="2400" dirty="0" smtClean="0">
                <a:solidFill>
                  <a:srgbClr val="010066"/>
                </a:solidFill>
                <a:latin typeface="Arial" panose="020B0604020202020204" pitchFamily="34" charset="0"/>
                <a:cs typeface="Arial" panose="020B0604020202020204" pitchFamily="34" charset="0"/>
              </a:rPr>
              <a:t>: absorb radiation and prevent it going in all directions</a:t>
            </a:r>
            <a:endParaRPr lang="en-GB" altLang="en-US" sz="2400" dirty="0">
              <a:solidFill>
                <a:srgbClr val="010066"/>
              </a:solidFill>
              <a:latin typeface="Arial" panose="020B0604020202020204" pitchFamily="34" charset="0"/>
              <a:cs typeface="Arial" panose="020B0604020202020204" pitchFamily="34" charset="0"/>
            </a:endParaRPr>
          </a:p>
        </p:txBody>
      </p:sp>
      <p:pic>
        <p:nvPicPr>
          <p:cNvPr id="122891" name="Picture 11" descr="positio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637">
            <a:off x="5862638" y="1620838"/>
            <a:ext cx="992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12" descr="positi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49091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13" descr="posit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5400" y="2817813"/>
            <a:ext cx="989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2502568" y="2057400"/>
            <a:ext cx="1783682" cy="76041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0"/>
          <p:cNvSpPr>
            <a:spLocks noChangeArrowheads="1"/>
          </p:cNvSpPr>
          <p:nvPr/>
        </p:nvSpPr>
        <p:spPr bwMode="auto">
          <a:xfrm>
            <a:off x="450557" y="2842230"/>
            <a:ext cx="28821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dirty="0" smtClean="0">
                <a:solidFill>
                  <a:srgbClr val="FF0000"/>
                </a:solidFill>
                <a:latin typeface="Arial" panose="020B0604020202020204" pitchFamily="34" charset="0"/>
                <a:cs typeface="Arial" panose="020B0604020202020204" pitchFamily="34" charset="0"/>
              </a:rPr>
              <a:t>Radiation source</a:t>
            </a:r>
            <a:r>
              <a:rPr lang="en-GB" altLang="en-US" sz="2400" dirty="0" smtClean="0">
                <a:solidFill>
                  <a:srgbClr val="010066"/>
                </a:solidFill>
                <a:latin typeface="Arial" panose="020B0604020202020204" pitchFamily="34" charset="0"/>
                <a:cs typeface="Arial" panose="020B0604020202020204" pitchFamily="34" charset="0"/>
              </a:rPr>
              <a:t>: source of alpha particles</a:t>
            </a:r>
            <a:endParaRPr lang="en-GB" altLang="en-US" sz="2400" dirty="0">
              <a:solidFill>
                <a:srgbClr val="010066"/>
              </a:solidFill>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flipV="1">
            <a:off x="2722437" y="3092450"/>
            <a:ext cx="1954254" cy="34994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0"/>
          <p:cNvSpPr>
            <a:spLocks noChangeArrowheads="1"/>
          </p:cNvSpPr>
          <p:nvPr/>
        </p:nvSpPr>
        <p:spPr bwMode="auto">
          <a:xfrm>
            <a:off x="4482224" y="5141029"/>
            <a:ext cx="28821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dirty="0" smtClean="0">
                <a:solidFill>
                  <a:srgbClr val="FF0000"/>
                </a:solidFill>
                <a:latin typeface="Arial" panose="020B0604020202020204" pitchFamily="34" charset="0"/>
                <a:cs typeface="Arial" panose="020B0604020202020204" pitchFamily="34" charset="0"/>
              </a:rPr>
              <a:t>Gold foil</a:t>
            </a:r>
            <a:r>
              <a:rPr lang="en-GB" altLang="en-US" sz="2400" dirty="0" smtClean="0">
                <a:solidFill>
                  <a:srgbClr val="010066"/>
                </a:solidFill>
                <a:latin typeface="Arial" panose="020B0604020202020204" pitchFamily="34" charset="0"/>
                <a:cs typeface="Arial" panose="020B0604020202020204" pitchFamily="34" charset="0"/>
              </a:rPr>
              <a:t>: contain the atoms being tested on</a:t>
            </a:r>
            <a:endParaRPr lang="en-GB" altLang="en-US" sz="2400" dirty="0">
              <a:solidFill>
                <a:srgbClr val="010066"/>
              </a:solidFill>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flipV="1">
            <a:off x="5664200" y="3616943"/>
            <a:ext cx="0" cy="151669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10"/>
          <p:cNvSpPr>
            <a:spLocks noChangeArrowheads="1"/>
          </p:cNvSpPr>
          <p:nvPr/>
        </p:nvSpPr>
        <p:spPr bwMode="auto">
          <a:xfrm>
            <a:off x="432073" y="4481513"/>
            <a:ext cx="28821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dirty="0" smtClean="0">
                <a:solidFill>
                  <a:srgbClr val="FF0000"/>
                </a:solidFill>
                <a:latin typeface="Arial" panose="020B0604020202020204" pitchFamily="34" charset="0"/>
                <a:cs typeface="Arial" panose="020B0604020202020204" pitchFamily="34" charset="0"/>
              </a:rPr>
              <a:t>Container in a vacuum</a:t>
            </a:r>
            <a:r>
              <a:rPr lang="en-GB" altLang="en-US" sz="2400" dirty="0" smtClean="0">
                <a:solidFill>
                  <a:srgbClr val="010066"/>
                </a:solidFill>
                <a:latin typeface="Arial" panose="020B0604020202020204" pitchFamily="34" charset="0"/>
                <a:cs typeface="Arial" panose="020B0604020202020204" pitchFamily="34" charset="0"/>
              </a:rPr>
              <a:t>: no atoms inside to interfere with the experiment</a:t>
            </a:r>
            <a:endParaRPr lang="en-GB" altLang="en-US" sz="2400" dirty="0">
              <a:solidFill>
                <a:srgbClr val="010066"/>
              </a:solidFill>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flipV="1">
            <a:off x="2722437" y="4049955"/>
            <a:ext cx="1476584" cy="75816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0"/>
          <p:cNvSpPr>
            <a:spLocks noChangeArrowheads="1"/>
          </p:cNvSpPr>
          <p:nvPr/>
        </p:nvSpPr>
        <p:spPr bwMode="auto">
          <a:xfrm>
            <a:off x="8709707" y="1287313"/>
            <a:ext cx="288218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dirty="0" smtClean="0">
                <a:solidFill>
                  <a:srgbClr val="FF0000"/>
                </a:solidFill>
                <a:latin typeface="Arial" panose="020B0604020202020204" pitchFamily="34" charset="0"/>
                <a:cs typeface="Arial" panose="020B0604020202020204" pitchFamily="34" charset="0"/>
              </a:rPr>
              <a:t>Radiation detector (microscope and detector plate)</a:t>
            </a:r>
            <a:r>
              <a:rPr lang="en-GB" altLang="en-US" sz="2400" dirty="0" smtClean="0">
                <a:solidFill>
                  <a:srgbClr val="010066"/>
                </a:solidFill>
                <a:latin typeface="Arial" panose="020B0604020202020204" pitchFamily="34" charset="0"/>
                <a:cs typeface="Arial" panose="020B0604020202020204" pitchFamily="34" charset="0"/>
              </a:rPr>
              <a:t>: to count the number of alpha particles deflected to each location (historically they manually counted flashes of light on a screen)</a:t>
            </a:r>
            <a:endParaRPr lang="en-GB" altLang="en-US" sz="2400" dirty="0">
              <a:solidFill>
                <a:srgbClr val="010066"/>
              </a:solidFill>
              <a:latin typeface="Arial" panose="020B0604020202020204" pitchFamily="34" charset="0"/>
              <a:cs typeface="Arial" panose="020B0604020202020204" pitchFamily="34" charset="0"/>
            </a:endParaRPr>
          </a:p>
        </p:txBody>
      </p:sp>
      <p:cxnSp>
        <p:nvCxnSpPr>
          <p:cNvPr id="28" name="Straight Arrow Connector 27"/>
          <p:cNvCxnSpPr>
            <a:stCxn id="27" idx="1"/>
          </p:cNvCxnSpPr>
          <p:nvPr/>
        </p:nvCxnSpPr>
        <p:spPr bwMode="auto">
          <a:xfrm flipH="1">
            <a:off x="7279105" y="3180139"/>
            <a:ext cx="1430602" cy="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2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0" grpId="0"/>
      <p:bldP spid="17" grpId="0"/>
      <p:bldP spid="21"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en-US" smtClean="0"/>
              <a:t>The results</a:t>
            </a:r>
          </a:p>
        </p:txBody>
      </p:sp>
      <p:pic>
        <p:nvPicPr>
          <p:cNvPr id="52227" name="Picture 4" descr="geiger_marsden_apparatu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734" y="2637924"/>
            <a:ext cx="3635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p:cNvSpPr>
            <a:spLocks noChangeArrowheads="1"/>
          </p:cNvSpPr>
          <p:nvPr/>
        </p:nvSpPr>
        <p:spPr bwMode="auto">
          <a:xfrm>
            <a:off x="1984910" y="975018"/>
            <a:ext cx="78819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dirty="0" smtClean="0">
                <a:solidFill>
                  <a:srgbClr val="010066"/>
                </a:solidFill>
                <a:latin typeface="Arial" panose="020B0604020202020204" pitchFamily="34" charset="0"/>
                <a:cs typeface="Arial" panose="020B0604020202020204" pitchFamily="34" charset="0"/>
              </a:rPr>
              <a:t>A beam of alpha particles (positively charged) were directed at a piece of gold foil.</a:t>
            </a:r>
          </a:p>
          <a:p>
            <a:pPr>
              <a:spcBef>
                <a:spcPct val="50000"/>
              </a:spcBef>
            </a:pPr>
            <a:r>
              <a:rPr lang="en-GB" altLang="en-US" sz="2400" dirty="0" smtClean="0">
                <a:solidFill>
                  <a:srgbClr val="010066"/>
                </a:solidFill>
                <a:latin typeface="Arial" panose="020B0604020202020204" pitchFamily="34" charset="0"/>
                <a:cs typeface="Arial" panose="020B0604020202020204" pitchFamily="34" charset="0"/>
              </a:rPr>
              <a:t>The </a:t>
            </a:r>
            <a:r>
              <a:rPr lang="en-GB" altLang="en-US" sz="2400" dirty="0">
                <a:solidFill>
                  <a:srgbClr val="010066"/>
                </a:solidFill>
                <a:latin typeface="Arial" panose="020B0604020202020204" pitchFamily="34" charset="0"/>
                <a:cs typeface="Arial" panose="020B0604020202020204" pitchFamily="34" charset="0"/>
              </a:rPr>
              <a:t>results of Geiger and Marsden’s experiment were:</a:t>
            </a:r>
          </a:p>
        </p:txBody>
      </p:sp>
      <p:sp>
        <p:nvSpPr>
          <p:cNvPr id="122887" name="Rectangle 7"/>
          <p:cNvSpPr>
            <a:spLocks noChangeArrowheads="1"/>
          </p:cNvSpPr>
          <p:nvPr/>
        </p:nvSpPr>
        <p:spPr bwMode="auto">
          <a:xfrm>
            <a:off x="7107321" y="4271462"/>
            <a:ext cx="36449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a:solidFill>
                  <a:srgbClr val="010066"/>
                </a:solidFill>
                <a:latin typeface="Arial" panose="020B0604020202020204" pitchFamily="34" charset="0"/>
                <a:cs typeface="Arial" panose="020B0604020202020204" pitchFamily="34" charset="0"/>
              </a:rPr>
              <a:t>    1. </a:t>
            </a:r>
            <a:r>
              <a:rPr lang="en-GB" altLang="en-US" sz="2400">
                <a:solidFill>
                  <a:srgbClr val="010066"/>
                </a:solidFill>
                <a:latin typeface="Arial" panose="020B0604020202020204" pitchFamily="34" charset="0"/>
                <a:cs typeface="Arial" panose="020B0604020202020204" pitchFamily="34" charset="0"/>
              </a:rPr>
              <a:t>Most alpha particles   </a:t>
            </a:r>
          </a:p>
          <a:p>
            <a:r>
              <a:rPr lang="en-GB" altLang="en-US" sz="2400">
                <a:solidFill>
                  <a:srgbClr val="010066"/>
                </a:solidFill>
                <a:latin typeface="Arial" panose="020B0604020202020204" pitchFamily="34" charset="0"/>
                <a:cs typeface="Arial" panose="020B0604020202020204" pitchFamily="34" charset="0"/>
              </a:rPr>
              <a:t>     went straight through </a:t>
            </a:r>
          </a:p>
          <a:p>
            <a:r>
              <a:rPr lang="en-GB" altLang="en-US" sz="2400">
                <a:solidFill>
                  <a:srgbClr val="010066"/>
                </a:solidFill>
                <a:latin typeface="Arial" panose="020B0604020202020204" pitchFamily="34" charset="0"/>
                <a:cs typeface="Arial" panose="020B0604020202020204" pitchFamily="34" charset="0"/>
              </a:rPr>
              <a:t>   the gold foil, </a:t>
            </a:r>
            <a:r>
              <a:rPr lang="en-GB" altLang="en-US" sz="2400" b="1">
                <a:solidFill>
                  <a:srgbClr val="286DA6"/>
                </a:solidFill>
                <a:latin typeface="Arial" panose="020B0604020202020204" pitchFamily="34" charset="0"/>
                <a:cs typeface="Arial" panose="020B0604020202020204" pitchFamily="34" charset="0"/>
              </a:rPr>
              <a:t>without </a:t>
            </a:r>
          </a:p>
          <a:p>
            <a:r>
              <a:rPr lang="en-GB" altLang="en-US" sz="2400" b="1">
                <a:solidFill>
                  <a:srgbClr val="286DA6"/>
                </a:solidFill>
                <a:latin typeface="Arial" panose="020B0604020202020204" pitchFamily="34" charset="0"/>
                <a:cs typeface="Arial" panose="020B0604020202020204" pitchFamily="34" charset="0"/>
              </a:rPr>
              <a:t> any deflection</a:t>
            </a:r>
            <a:r>
              <a:rPr lang="en-GB" altLang="en-US" sz="2400">
                <a:solidFill>
                  <a:srgbClr val="010066"/>
                </a:solidFill>
                <a:latin typeface="Arial" panose="020B0604020202020204" pitchFamily="34" charset="0"/>
                <a:cs typeface="Arial" panose="020B0604020202020204" pitchFamily="34" charset="0"/>
              </a:rPr>
              <a:t>.</a:t>
            </a:r>
          </a:p>
        </p:txBody>
      </p:sp>
      <p:sp>
        <p:nvSpPr>
          <p:cNvPr id="122888" name="Rectangle 8"/>
          <p:cNvSpPr>
            <a:spLocks noChangeArrowheads="1"/>
          </p:cNvSpPr>
          <p:nvPr/>
        </p:nvSpPr>
        <p:spPr bwMode="auto">
          <a:xfrm>
            <a:off x="6840621" y="2749049"/>
            <a:ext cx="3911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010066"/>
                </a:solidFill>
                <a:latin typeface="Arial" panose="020B0604020202020204" pitchFamily="34" charset="0"/>
                <a:cs typeface="Arial" panose="020B0604020202020204" pitchFamily="34" charset="0"/>
              </a:rPr>
              <a:t>2.</a:t>
            </a:r>
            <a:r>
              <a:rPr lang="en-GB" altLang="en-US" sz="2400">
                <a:solidFill>
                  <a:srgbClr val="010066"/>
                </a:solidFill>
                <a:latin typeface="Arial" panose="020B0604020202020204" pitchFamily="34" charset="0"/>
                <a:cs typeface="Arial" panose="020B0604020202020204" pitchFamily="34" charset="0"/>
              </a:rPr>
              <a:t> Some alpha particles </a:t>
            </a:r>
            <a:br>
              <a:rPr lang="en-GB" altLang="en-US" sz="2400">
                <a:solidFill>
                  <a:srgbClr val="010066"/>
                </a:solidFill>
                <a:latin typeface="Arial" panose="020B0604020202020204" pitchFamily="34" charset="0"/>
                <a:cs typeface="Arial" panose="020B0604020202020204" pitchFamily="34" charset="0"/>
              </a:rPr>
            </a:br>
            <a:r>
              <a:rPr lang="en-GB" altLang="en-US" sz="2400">
                <a:solidFill>
                  <a:srgbClr val="010066"/>
                </a:solidFill>
                <a:latin typeface="Arial" panose="020B0604020202020204" pitchFamily="34" charset="0"/>
                <a:cs typeface="Arial" panose="020B0604020202020204" pitchFamily="34" charset="0"/>
              </a:rPr>
              <a:t>  were </a:t>
            </a:r>
            <a:r>
              <a:rPr lang="en-GB" altLang="en-US" sz="2400" b="1">
                <a:solidFill>
                  <a:srgbClr val="286DA6"/>
                </a:solidFill>
                <a:latin typeface="Arial" panose="020B0604020202020204" pitchFamily="34" charset="0"/>
                <a:cs typeface="Arial" panose="020B0604020202020204" pitchFamily="34" charset="0"/>
              </a:rPr>
              <a:t>slightly deflected</a:t>
            </a:r>
            <a:r>
              <a:rPr lang="en-GB" altLang="en-US" sz="2400">
                <a:solidFill>
                  <a:srgbClr val="010066"/>
                </a:solidFill>
                <a:latin typeface="Arial" panose="020B0604020202020204" pitchFamily="34" charset="0"/>
                <a:cs typeface="Arial" panose="020B0604020202020204" pitchFamily="34" charset="0"/>
              </a:rPr>
              <a:t>   </a:t>
            </a:r>
            <a:br>
              <a:rPr lang="en-GB" altLang="en-US" sz="2400">
                <a:solidFill>
                  <a:srgbClr val="010066"/>
                </a:solidFill>
                <a:latin typeface="Arial" panose="020B0604020202020204" pitchFamily="34" charset="0"/>
                <a:cs typeface="Arial" panose="020B0604020202020204" pitchFamily="34" charset="0"/>
              </a:rPr>
            </a:br>
            <a:r>
              <a:rPr lang="en-GB" altLang="en-US" sz="2400">
                <a:solidFill>
                  <a:srgbClr val="010066"/>
                </a:solidFill>
                <a:latin typeface="Arial" panose="020B0604020202020204" pitchFamily="34" charset="0"/>
                <a:cs typeface="Arial" panose="020B0604020202020204" pitchFamily="34" charset="0"/>
              </a:rPr>
              <a:t>    by the gold foil.</a:t>
            </a:r>
          </a:p>
        </p:txBody>
      </p:sp>
      <p:sp>
        <p:nvSpPr>
          <p:cNvPr id="122889" name="Rectangle 9"/>
          <p:cNvSpPr>
            <a:spLocks noChangeArrowheads="1"/>
          </p:cNvSpPr>
          <p:nvPr/>
        </p:nvSpPr>
        <p:spPr bwMode="auto">
          <a:xfrm>
            <a:off x="1724109" y="4449262"/>
            <a:ext cx="28924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010066"/>
                </a:solidFill>
                <a:latin typeface="Arial" panose="020B0604020202020204" pitchFamily="34" charset="0"/>
                <a:cs typeface="Arial" panose="020B0604020202020204" pitchFamily="34" charset="0"/>
              </a:rPr>
              <a:t>3.</a:t>
            </a:r>
            <a:r>
              <a:rPr lang="en-GB" altLang="en-US" sz="2400">
                <a:solidFill>
                  <a:srgbClr val="010066"/>
                </a:solidFill>
                <a:latin typeface="Arial" panose="020B0604020202020204" pitchFamily="34" charset="0"/>
                <a:cs typeface="Arial" panose="020B0604020202020204" pitchFamily="34" charset="0"/>
              </a:rPr>
              <a:t> A few alpha particles were </a:t>
            </a:r>
            <a:r>
              <a:rPr lang="en-GB" altLang="en-US" sz="2400" b="1">
                <a:solidFill>
                  <a:srgbClr val="286DA6"/>
                </a:solidFill>
                <a:latin typeface="Arial" panose="020B0604020202020204" pitchFamily="34" charset="0"/>
                <a:cs typeface="Arial" panose="020B0604020202020204" pitchFamily="34" charset="0"/>
              </a:rPr>
              <a:t>bounced back</a:t>
            </a:r>
            <a:r>
              <a:rPr lang="en-GB" altLang="en-US" sz="2400">
                <a:solidFill>
                  <a:srgbClr val="010066"/>
                </a:solidFill>
                <a:latin typeface="Arial" panose="020B0604020202020204" pitchFamily="34" charset="0"/>
                <a:cs typeface="Arial" panose="020B0604020202020204" pitchFamily="34" charset="0"/>
              </a:rPr>
              <a:t> from the gold foil.</a:t>
            </a:r>
          </a:p>
        </p:txBody>
      </p:sp>
      <p:pic>
        <p:nvPicPr>
          <p:cNvPr id="122891" name="Picture 11" descr="positio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51363">
            <a:off x="5946859" y="2944312"/>
            <a:ext cx="992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12" descr="positio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471" y="481438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3" name="Picture 13" descr="posit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621" y="4141287"/>
            <a:ext cx="989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690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7517"/>
            <a:ext cx="10513484" cy="549275"/>
          </a:xfrm>
        </p:spPr>
        <p:txBody>
          <a:bodyPr/>
          <a:lstStyle/>
          <a:p>
            <a:r>
              <a:rPr lang="en-US" dirty="0" smtClean="0"/>
              <a:t>Conclusions from Rutherford’s experiment</a:t>
            </a:r>
            <a:endParaRPr lang="en-US" dirty="0"/>
          </a:p>
        </p:txBody>
      </p:sp>
      <p:sp>
        <p:nvSpPr>
          <p:cNvPr id="3" name="Content Placeholder 2"/>
          <p:cNvSpPr>
            <a:spLocks noGrp="1"/>
          </p:cNvSpPr>
          <p:nvPr>
            <p:ph idx="1"/>
          </p:nvPr>
        </p:nvSpPr>
        <p:spPr/>
        <p:txBody>
          <a:bodyPr/>
          <a:lstStyle/>
          <a:p>
            <a:r>
              <a:rPr lang="en-US" dirty="0" smtClean="0"/>
              <a:t>The atom was mostly empty space.</a:t>
            </a:r>
          </a:p>
          <a:p>
            <a:r>
              <a:rPr lang="en-US" dirty="0" smtClean="0"/>
              <a:t>Most of the mass was concentrated in a dense nucleus.</a:t>
            </a:r>
          </a:p>
          <a:p>
            <a:r>
              <a:rPr lang="en-US" dirty="0" smtClean="0"/>
              <a:t>The nucleus was positively charged.</a:t>
            </a:r>
          </a:p>
          <a:p>
            <a:r>
              <a:rPr lang="en-US" dirty="0" smtClean="0"/>
              <a:t>Electrons existed in an area surrounding the nucleus.</a:t>
            </a:r>
            <a:endParaRPr lang="en-US" dirty="0"/>
          </a:p>
        </p:txBody>
      </p:sp>
    </p:spTree>
    <p:extLst>
      <p:ext uri="{BB962C8B-B14F-4D97-AF65-F5344CB8AC3E}">
        <p14:creationId xmlns:p14="http://schemas.microsoft.com/office/powerpoint/2010/main" val="2527196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smtClean="0"/>
              <a:t>Niels Bohr</a:t>
            </a:r>
            <a:endParaRPr lang="en-US" altLang="en-US" smtClean="0"/>
          </a:p>
        </p:txBody>
      </p:sp>
      <p:sp>
        <p:nvSpPr>
          <p:cNvPr id="3" name="Content Placeholder 2"/>
          <p:cNvSpPr>
            <a:spLocks noGrp="1"/>
          </p:cNvSpPr>
          <p:nvPr>
            <p:ph idx="1"/>
          </p:nvPr>
        </p:nvSpPr>
        <p:spPr>
          <a:xfrm>
            <a:off x="593558" y="1358765"/>
            <a:ext cx="6793831" cy="4416393"/>
          </a:xfrm>
        </p:spPr>
        <p:txBody>
          <a:bodyPr>
            <a:normAutofit lnSpcReduction="10000"/>
          </a:bodyPr>
          <a:lstStyle/>
          <a:p>
            <a:pPr marL="0" indent="0">
              <a:buFontTx/>
              <a:buNone/>
              <a:defRPr/>
            </a:pPr>
            <a:r>
              <a:rPr lang="en-US" sz="3600" b="1" dirty="0" smtClean="0"/>
              <a:t>Niels Bohr used calculations to show that electrons </a:t>
            </a:r>
            <a:r>
              <a:rPr lang="en-US" sz="3600" b="1" dirty="0"/>
              <a:t>travel in discrete orbits </a:t>
            </a:r>
            <a:r>
              <a:rPr lang="en-US" sz="3600" b="1" dirty="0" smtClean="0"/>
              <a:t>with specific amounts of energy.</a:t>
            </a:r>
          </a:p>
          <a:p>
            <a:pPr marL="0" indent="0">
              <a:buFontTx/>
              <a:buNone/>
              <a:defRPr/>
            </a:pPr>
            <a:endParaRPr lang="en-US" sz="3600" b="1" dirty="0"/>
          </a:p>
          <a:p>
            <a:pPr marL="0" indent="0">
              <a:buFontTx/>
              <a:buNone/>
              <a:defRPr/>
            </a:pPr>
            <a:r>
              <a:rPr lang="en-US" sz="3600" b="1" dirty="0" smtClean="0"/>
              <a:t>These were later called electron shells or energy levels.</a:t>
            </a:r>
          </a:p>
          <a:p>
            <a:pPr marL="0" indent="0">
              <a:buFontTx/>
              <a:buNone/>
              <a:defRPr/>
            </a:pPr>
            <a:endParaRPr lang="en-US" sz="36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621" y="2174206"/>
            <a:ext cx="35909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08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70022" y="577517"/>
            <a:ext cx="10513484" cy="549275"/>
          </a:xfrm>
        </p:spPr>
        <p:txBody>
          <a:bodyPr/>
          <a:lstStyle/>
          <a:p>
            <a:r>
              <a:rPr lang="en-US" altLang="en-US" b="1" dirty="0" smtClean="0"/>
              <a:t>James </a:t>
            </a:r>
            <a:r>
              <a:rPr lang="en-US" altLang="en-US" b="1" dirty="0" smtClean="0"/>
              <a:t>Chadwick: Discovery of the Neutron</a:t>
            </a:r>
            <a:endParaRPr lang="en-US" altLang="en-US" b="1" dirty="0" smtClean="0"/>
          </a:p>
        </p:txBody>
      </p:sp>
      <p:sp>
        <p:nvSpPr>
          <p:cNvPr id="3" name="Content Placeholder 2"/>
          <p:cNvSpPr>
            <a:spLocks noGrp="1"/>
          </p:cNvSpPr>
          <p:nvPr>
            <p:ph idx="1"/>
          </p:nvPr>
        </p:nvSpPr>
        <p:spPr>
          <a:xfrm>
            <a:off x="770021" y="1528011"/>
            <a:ext cx="10635915" cy="4525963"/>
          </a:xfrm>
        </p:spPr>
        <p:txBody>
          <a:bodyPr>
            <a:normAutofit fontScale="92500" lnSpcReduction="20000"/>
          </a:bodyPr>
          <a:lstStyle/>
          <a:p>
            <a:pPr marL="0" indent="0">
              <a:buFontTx/>
              <a:buNone/>
              <a:defRPr/>
            </a:pPr>
            <a:r>
              <a:rPr lang="en-US" sz="3600" b="1" dirty="0"/>
              <a:t>Along with other scientists, Chadwick </a:t>
            </a:r>
            <a:r>
              <a:rPr lang="en-US" sz="3600" b="1" dirty="0" smtClean="0"/>
              <a:t>realized </a:t>
            </a:r>
            <a:r>
              <a:rPr lang="en-US" sz="3600" b="1" dirty="0"/>
              <a:t>the atomic mass of an </a:t>
            </a:r>
            <a:r>
              <a:rPr lang="en-US" sz="3600" b="1" dirty="0" smtClean="0"/>
              <a:t>element</a:t>
            </a:r>
            <a:r>
              <a:rPr lang="en-US" sz="3600" b="1" dirty="0"/>
              <a:t>, was often twice what it </a:t>
            </a:r>
            <a:r>
              <a:rPr lang="en-US" sz="3600" b="1" dirty="0" smtClean="0"/>
              <a:t>should </a:t>
            </a:r>
            <a:r>
              <a:rPr lang="en-US" sz="3600" b="1" dirty="0"/>
              <a:t>be. </a:t>
            </a:r>
          </a:p>
          <a:p>
            <a:pPr marL="0" indent="0">
              <a:buFontTx/>
              <a:buNone/>
              <a:defRPr/>
            </a:pPr>
            <a:endParaRPr lang="en-US" sz="3600" b="1" dirty="0"/>
          </a:p>
          <a:p>
            <a:pPr marL="0" indent="0">
              <a:buFontTx/>
              <a:buNone/>
              <a:defRPr/>
            </a:pPr>
            <a:r>
              <a:rPr lang="en-US" sz="3600" b="1" dirty="0"/>
              <a:t>This led to Chadwick conducting an </a:t>
            </a:r>
            <a:r>
              <a:rPr lang="en-US" sz="3600" b="1" dirty="0" smtClean="0"/>
              <a:t>experiment </a:t>
            </a:r>
            <a:r>
              <a:rPr lang="en-US" sz="3600" b="1" dirty="0"/>
              <a:t>that proved the </a:t>
            </a:r>
            <a:r>
              <a:rPr lang="en-US" sz="3600" b="1" dirty="0" smtClean="0"/>
              <a:t>existence </a:t>
            </a:r>
            <a:r>
              <a:rPr lang="en-US" sz="3600" b="1" dirty="0"/>
              <a:t>of neutrons</a:t>
            </a:r>
            <a:r>
              <a:rPr lang="en-US" sz="3600" b="1" dirty="0" smtClean="0"/>
              <a:t>.</a:t>
            </a:r>
          </a:p>
          <a:p>
            <a:pPr marL="0" indent="0">
              <a:buFontTx/>
              <a:buNone/>
              <a:defRPr/>
            </a:pPr>
            <a:endParaRPr lang="en-US" sz="3600" b="1" dirty="0"/>
          </a:p>
          <a:p>
            <a:pPr marL="0" indent="0">
              <a:buFontTx/>
              <a:buNone/>
              <a:defRPr/>
            </a:pPr>
            <a:r>
              <a:rPr lang="en-US" sz="3600" b="1" dirty="0" smtClean="0"/>
              <a:t>It was the last to be discovered because neutrons have no charge and so are more difficult to detect.</a:t>
            </a:r>
            <a:endParaRPr lang="en-US" sz="3600" b="1" dirty="0"/>
          </a:p>
        </p:txBody>
      </p:sp>
    </p:spTree>
    <p:extLst>
      <p:ext uri="{BB962C8B-B14F-4D97-AF65-F5344CB8AC3E}">
        <p14:creationId xmlns:p14="http://schemas.microsoft.com/office/powerpoint/2010/main" val="1050032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Structure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684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physicsclassroom.com/Class/estatics/u8l1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90513"/>
            <a:ext cx="1198245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084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3" y="1143001"/>
            <a:ext cx="10513484" cy="549275"/>
          </a:xfrm>
        </p:spPr>
        <p:txBody>
          <a:bodyPr/>
          <a:lstStyle/>
          <a:p>
            <a:r>
              <a:rPr lang="en-US" dirty="0" smtClean="0"/>
              <a:t>The periodic table</a:t>
            </a:r>
            <a:endParaRPr lang="en-US" dirty="0"/>
          </a:p>
        </p:txBody>
      </p:sp>
    </p:spTree>
    <p:extLst>
      <p:ext uri="{BB962C8B-B14F-4D97-AF65-F5344CB8AC3E}">
        <p14:creationId xmlns:p14="http://schemas.microsoft.com/office/powerpoint/2010/main" val="1756079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2770" y="550422"/>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2</a:t>
            </a:r>
          </a:p>
        </p:txBody>
      </p:sp>
      <p:pic>
        <p:nvPicPr>
          <p:cNvPr id="6" name="Picture 2" descr="http://upload.wikimedia.org/wikipedia/commons/thumb/2/23/Periodic_table_simple_fi_bw.svg/640px-Periodic_table_simple_fi_bw.svg.png"/>
          <p:cNvPicPr>
            <a:picLocks noChangeAspect="1" noChangeArrowheads="1"/>
          </p:cNvPicPr>
          <p:nvPr/>
        </p:nvPicPr>
        <p:blipFill rotWithShape="1">
          <a:blip r:embed="rId3">
            <a:extLst>
              <a:ext uri="{28A0092B-C50C-407E-A947-70E740481C1C}">
                <a14:useLocalDpi xmlns:a14="http://schemas.microsoft.com/office/drawing/2010/main" val="0"/>
              </a:ext>
            </a:extLst>
          </a:blip>
          <a:srcRect b="23966"/>
          <a:stretch/>
        </p:blipFill>
        <p:spPr bwMode="auto">
          <a:xfrm>
            <a:off x="807018" y="841798"/>
            <a:ext cx="10886893" cy="5574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10932" y="44625"/>
            <a:ext cx="899083" cy="646331"/>
          </a:xfrm>
          <a:prstGeom prst="rect">
            <a:avLst/>
          </a:prstGeom>
          <a:noFill/>
        </p:spPr>
        <p:txBody>
          <a:bodyPr wrap="square" rtlCol="0">
            <a:spAutoFit/>
          </a:bodyPr>
          <a:lstStyle/>
          <a:p>
            <a:pPr algn="ctr"/>
            <a:r>
              <a:rPr lang="en-GB" b="1" dirty="0">
                <a:solidFill>
                  <a:srgbClr val="FF0000"/>
                </a:solidFill>
              </a:rPr>
              <a:t>Group </a:t>
            </a:r>
          </a:p>
          <a:p>
            <a:pPr algn="ctr"/>
            <a:r>
              <a:rPr lang="en-GB" b="1" dirty="0">
                <a:solidFill>
                  <a:srgbClr val="FF0000"/>
                </a:solidFill>
              </a:rPr>
              <a:t>8 (0)</a:t>
            </a:r>
          </a:p>
        </p:txBody>
      </p:sp>
      <p:cxnSp>
        <p:nvCxnSpPr>
          <p:cNvPr id="5" name="Straight Arrow Connector 4"/>
          <p:cNvCxnSpPr/>
          <p:nvPr/>
        </p:nvCxnSpPr>
        <p:spPr>
          <a:xfrm>
            <a:off x="11414987" y="690956"/>
            <a:ext cx="0" cy="5778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1" idx="2"/>
          </p:cNvCxnSpPr>
          <p:nvPr/>
        </p:nvCxnSpPr>
        <p:spPr>
          <a:xfrm>
            <a:off x="10783383" y="1195011"/>
            <a:ext cx="0" cy="5730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3679" y="44625"/>
            <a:ext cx="82758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1</a:t>
            </a:r>
          </a:p>
        </p:txBody>
      </p:sp>
      <p:cxnSp>
        <p:nvCxnSpPr>
          <p:cNvPr id="16" name="Straight Arrow Connector 15"/>
          <p:cNvCxnSpPr/>
          <p:nvPr/>
        </p:nvCxnSpPr>
        <p:spPr>
          <a:xfrm>
            <a:off x="1109215" y="648299"/>
            <a:ext cx="0" cy="4796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4554" y="1184464"/>
            <a:ext cx="0" cy="5163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83832" y="1113538"/>
            <a:ext cx="2952328" cy="440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Arrow Connector 18"/>
          <p:cNvCxnSpPr/>
          <p:nvPr/>
        </p:nvCxnSpPr>
        <p:spPr>
          <a:xfrm>
            <a:off x="8365844" y="1201070"/>
            <a:ext cx="0" cy="5717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97792" y="548681"/>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3</a:t>
            </a:r>
          </a:p>
        </p:txBody>
      </p:sp>
      <p:sp>
        <p:nvSpPr>
          <p:cNvPr id="21" name="TextBox 20"/>
          <p:cNvSpPr txBox="1"/>
          <p:nvPr/>
        </p:nvSpPr>
        <p:spPr>
          <a:xfrm>
            <a:off x="10315331" y="548681"/>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7</a:t>
            </a:r>
          </a:p>
        </p:txBody>
      </p:sp>
      <p:sp>
        <p:nvSpPr>
          <p:cNvPr id="24" name="TextBox 23"/>
          <p:cNvSpPr txBox="1"/>
          <p:nvPr/>
        </p:nvSpPr>
        <p:spPr>
          <a:xfrm>
            <a:off x="8515567" y="53192"/>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4</a:t>
            </a:r>
          </a:p>
        </p:txBody>
      </p:sp>
      <p:cxnSp>
        <p:nvCxnSpPr>
          <p:cNvPr id="25" name="Straight Arrow Connector 24"/>
          <p:cNvCxnSpPr>
            <a:stCxn id="24" idx="2"/>
          </p:cNvCxnSpPr>
          <p:nvPr/>
        </p:nvCxnSpPr>
        <p:spPr>
          <a:xfrm>
            <a:off x="8983619" y="699522"/>
            <a:ext cx="0" cy="1077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596630" y="1204854"/>
            <a:ext cx="0" cy="5717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28578" y="538133"/>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5</a:t>
            </a:r>
          </a:p>
        </p:txBody>
      </p:sp>
      <p:sp>
        <p:nvSpPr>
          <p:cNvPr id="30" name="TextBox 29"/>
          <p:cNvSpPr txBox="1"/>
          <p:nvPr/>
        </p:nvSpPr>
        <p:spPr>
          <a:xfrm>
            <a:off x="9724401" y="44625"/>
            <a:ext cx="936104" cy="646331"/>
          </a:xfrm>
          <a:prstGeom prst="rect">
            <a:avLst/>
          </a:prstGeom>
          <a:noFill/>
        </p:spPr>
        <p:txBody>
          <a:bodyPr wrap="square" rtlCol="0">
            <a:spAutoFit/>
          </a:bodyPr>
          <a:lstStyle/>
          <a:p>
            <a:pPr algn="ctr"/>
            <a:r>
              <a:rPr lang="en-GB" b="1" dirty="0">
                <a:solidFill>
                  <a:srgbClr val="FF0000"/>
                </a:solidFill>
              </a:rPr>
              <a:t>Group</a:t>
            </a:r>
          </a:p>
          <a:p>
            <a:pPr algn="ctr"/>
            <a:r>
              <a:rPr lang="en-GB" b="1" dirty="0">
                <a:solidFill>
                  <a:srgbClr val="FF0000"/>
                </a:solidFill>
              </a:rPr>
              <a:t>6</a:t>
            </a:r>
          </a:p>
        </p:txBody>
      </p:sp>
      <p:cxnSp>
        <p:nvCxnSpPr>
          <p:cNvPr id="31" name="Straight Arrow Connector 30"/>
          <p:cNvCxnSpPr>
            <a:stCxn id="30" idx="2"/>
          </p:cNvCxnSpPr>
          <p:nvPr/>
        </p:nvCxnSpPr>
        <p:spPr>
          <a:xfrm>
            <a:off x="10192453" y="690955"/>
            <a:ext cx="0" cy="1077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3359696" y="538133"/>
            <a:ext cx="3672408" cy="646331"/>
          </a:xfrm>
          <a:prstGeom prst="rect">
            <a:avLst/>
          </a:prstGeom>
          <a:noFill/>
        </p:spPr>
        <p:txBody>
          <a:bodyPr wrap="square" rtlCol="0">
            <a:spAutoFit/>
          </a:bodyPr>
          <a:lstStyle/>
          <a:p>
            <a:r>
              <a:rPr lang="en-GB" sz="3600" b="1" dirty="0">
                <a:solidFill>
                  <a:srgbClr val="FF0000"/>
                </a:solidFill>
              </a:rPr>
              <a:t>Groups (Columns)</a:t>
            </a:r>
          </a:p>
        </p:txBody>
      </p:sp>
      <p:sp>
        <p:nvSpPr>
          <p:cNvPr id="3" name="Multiply 2"/>
          <p:cNvSpPr/>
          <p:nvPr/>
        </p:nvSpPr>
        <p:spPr>
          <a:xfrm>
            <a:off x="3501439" y="3175944"/>
            <a:ext cx="3240360" cy="3240360"/>
          </a:xfrm>
          <a:prstGeom prst="mathMultipl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40702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2/23/Periodic_table_simple_fi_bw.svg/640px-Periodic_table_simple_fi_bw.svg.png"/>
          <p:cNvPicPr>
            <a:picLocks noChangeAspect="1" noChangeArrowheads="1"/>
          </p:cNvPicPr>
          <p:nvPr/>
        </p:nvPicPr>
        <p:blipFill rotWithShape="1">
          <a:blip r:embed="rId2">
            <a:extLst>
              <a:ext uri="{28A0092B-C50C-407E-A947-70E740481C1C}">
                <a14:useLocalDpi xmlns:a14="http://schemas.microsoft.com/office/drawing/2010/main" val="0"/>
              </a:ext>
            </a:extLst>
          </a:blip>
          <a:srcRect b="23966"/>
          <a:stretch/>
        </p:blipFill>
        <p:spPr bwMode="auto">
          <a:xfrm>
            <a:off x="1463121" y="1131844"/>
            <a:ext cx="9816377" cy="5026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9776" y="694438"/>
            <a:ext cx="3168352" cy="646331"/>
          </a:xfrm>
          <a:prstGeom prst="rect">
            <a:avLst/>
          </a:prstGeom>
          <a:noFill/>
        </p:spPr>
        <p:txBody>
          <a:bodyPr wrap="square" rtlCol="0">
            <a:spAutoFit/>
          </a:bodyPr>
          <a:lstStyle/>
          <a:p>
            <a:r>
              <a:rPr lang="en-GB" sz="3600" b="1" dirty="0">
                <a:solidFill>
                  <a:srgbClr val="FF0000"/>
                </a:solidFill>
              </a:rPr>
              <a:t>Periods (Rows)</a:t>
            </a:r>
          </a:p>
        </p:txBody>
      </p:sp>
      <p:sp>
        <p:nvSpPr>
          <p:cNvPr id="4" name="TextBox 3"/>
          <p:cNvSpPr txBox="1"/>
          <p:nvPr/>
        </p:nvSpPr>
        <p:spPr>
          <a:xfrm>
            <a:off x="94969" y="1385373"/>
            <a:ext cx="827584" cy="646331"/>
          </a:xfrm>
          <a:prstGeom prst="rect">
            <a:avLst/>
          </a:prstGeom>
          <a:noFill/>
        </p:spPr>
        <p:txBody>
          <a:bodyPr wrap="square" rtlCol="0">
            <a:spAutoFit/>
          </a:bodyPr>
          <a:lstStyle/>
          <a:p>
            <a:pPr algn="ctr"/>
            <a:r>
              <a:rPr lang="en-GB" b="1" dirty="0">
                <a:solidFill>
                  <a:srgbClr val="FF0000"/>
                </a:solidFill>
              </a:rPr>
              <a:t>Period</a:t>
            </a:r>
          </a:p>
          <a:p>
            <a:pPr algn="ctr"/>
            <a:r>
              <a:rPr lang="en-GB" b="1" dirty="0">
                <a:solidFill>
                  <a:srgbClr val="FF0000"/>
                </a:solidFill>
              </a:rPr>
              <a:t>1</a:t>
            </a:r>
          </a:p>
        </p:txBody>
      </p:sp>
      <p:sp>
        <p:nvSpPr>
          <p:cNvPr id="5" name="TextBox 4"/>
          <p:cNvSpPr txBox="1"/>
          <p:nvPr/>
        </p:nvSpPr>
        <p:spPr>
          <a:xfrm>
            <a:off x="94969" y="2104424"/>
            <a:ext cx="827584" cy="646331"/>
          </a:xfrm>
          <a:prstGeom prst="rect">
            <a:avLst/>
          </a:prstGeom>
          <a:noFill/>
        </p:spPr>
        <p:txBody>
          <a:bodyPr wrap="square" rtlCol="0">
            <a:spAutoFit/>
          </a:bodyPr>
          <a:lstStyle/>
          <a:p>
            <a:pPr algn="ctr"/>
            <a:r>
              <a:rPr lang="en-GB" b="1" dirty="0">
                <a:solidFill>
                  <a:srgbClr val="FF0000"/>
                </a:solidFill>
              </a:rPr>
              <a:t>Period</a:t>
            </a:r>
          </a:p>
          <a:p>
            <a:pPr algn="ctr"/>
            <a:r>
              <a:rPr lang="en-GB" b="1" dirty="0">
                <a:solidFill>
                  <a:srgbClr val="FF0000"/>
                </a:solidFill>
              </a:rPr>
              <a:t>2</a:t>
            </a:r>
          </a:p>
        </p:txBody>
      </p:sp>
      <p:cxnSp>
        <p:nvCxnSpPr>
          <p:cNvPr id="6" name="Straight Arrow Connector 5"/>
          <p:cNvCxnSpPr/>
          <p:nvPr/>
        </p:nvCxnSpPr>
        <p:spPr>
          <a:xfrm>
            <a:off x="881361" y="1747295"/>
            <a:ext cx="5817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81361" y="2462722"/>
            <a:ext cx="5817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4969" y="2747993"/>
            <a:ext cx="827584" cy="646331"/>
          </a:xfrm>
          <a:prstGeom prst="rect">
            <a:avLst/>
          </a:prstGeom>
          <a:noFill/>
        </p:spPr>
        <p:txBody>
          <a:bodyPr wrap="square" rtlCol="0">
            <a:spAutoFit/>
          </a:bodyPr>
          <a:lstStyle/>
          <a:p>
            <a:pPr algn="ctr"/>
            <a:r>
              <a:rPr lang="en-GB" b="1" dirty="0">
                <a:solidFill>
                  <a:srgbClr val="FF0000"/>
                </a:solidFill>
              </a:rPr>
              <a:t>Period</a:t>
            </a:r>
          </a:p>
          <a:p>
            <a:pPr algn="ctr"/>
            <a:r>
              <a:rPr lang="en-GB" b="1" dirty="0">
                <a:solidFill>
                  <a:srgbClr val="FF0000"/>
                </a:solidFill>
              </a:rPr>
              <a:t>3</a:t>
            </a:r>
          </a:p>
        </p:txBody>
      </p:sp>
      <p:cxnSp>
        <p:nvCxnSpPr>
          <p:cNvPr id="9" name="Straight Arrow Connector 8"/>
          <p:cNvCxnSpPr/>
          <p:nvPr/>
        </p:nvCxnSpPr>
        <p:spPr>
          <a:xfrm>
            <a:off x="881361" y="3154519"/>
            <a:ext cx="5817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969" y="3429874"/>
            <a:ext cx="827584" cy="646331"/>
          </a:xfrm>
          <a:prstGeom prst="rect">
            <a:avLst/>
          </a:prstGeom>
          <a:noFill/>
        </p:spPr>
        <p:txBody>
          <a:bodyPr wrap="square" rtlCol="0">
            <a:spAutoFit/>
          </a:bodyPr>
          <a:lstStyle/>
          <a:p>
            <a:pPr algn="ctr"/>
            <a:r>
              <a:rPr lang="en-GB" b="1" dirty="0">
                <a:solidFill>
                  <a:srgbClr val="FF0000"/>
                </a:solidFill>
              </a:rPr>
              <a:t>Period</a:t>
            </a:r>
          </a:p>
          <a:p>
            <a:pPr algn="ctr"/>
            <a:r>
              <a:rPr lang="en-GB" b="1" dirty="0">
                <a:solidFill>
                  <a:srgbClr val="FF0000"/>
                </a:solidFill>
              </a:rPr>
              <a:t>4</a:t>
            </a:r>
          </a:p>
        </p:txBody>
      </p:sp>
      <p:cxnSp>
        <p:nvCxnSpPr>
          <p:cNvPr id="11" name="Straight Arrow Connector 10"/>
          <p:cNvCxnSpPr/>
          <p:nvPr/>
        </p:nvCxnSpPr>
        <p:spPr>
          <a:xfrm>
            <a:off x="881361" y="3836400"/>
            <a:ext cx="5817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66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2770" y="550422"/>
            <a:ext cx="936104" cy="646331"/>
          </a:xfrm>
          <a:prstGeom prst="rect">
            <a:avLst/>
          </a:prstGeom>
          <a:noFill/>
        </p:spPr>
        <p:txBody>
          <a:bodyPr wrap="square" rtlCol="0">
            <a:spAutoFit/>
          </a:bodyPr>
          <a:lstStyle/>
          <a:p>
            <a:pPr algn="ctr"/>
            <a:r>
              <a:rPr lang="en-GB" b="1" dirty="0" smtClean="0">
                <a:solidFill>
                  <a:srgbClr val="FF0000"/>
                </a:solidFill>
              </a:rPr>
              <a:t>Charge</a:t>
            </a:r>
          </a:p>
          <a:p>
            <a:pPr algn="ctr"/>
            <a:r>
              <a:rPr lang="en-GB" b="1" dirty="0" smtClean="0">
                <a:solidFill>
                  <a:srgbClr val="FF0000"/>
                </a:solidFill>
              </a:rPr>
              <a:t>+2</a:t>
            </a:r>
            <a:endParaRPr lang="en-GB" b="1" dirty="0">
              <a:solidFill>
                <a:srgbClr val="FF0000"/>
              </a:solidFill>
            </a:endParaRPr>
          </a:p>
        </p:txBody>
      </p:sp>
      <p:pic>
        <p:nvPicPr>
          <p:cNvPr id="6" name="Picture 2" descr="http://upload.wikimedia.org/wikipedia/commons/thumb/2/23/Periodic_table_simple_fi_bw.svg/640px-Periodic_table_simple_fi_bw.svg.png"/>
          <p:cNvPicPr>
            <a:picLocks noChangeAspect="1" noChangeArrowheads="1"/>
          </p:cNvPicPr>
          <p:nvPr/>
        </p:nvPicPr>
        <p:blipFill rotWithShape="1">
          <a:blip r:embed="rId3">
            <a:extLst>
              <a:ext uri="{28A0092B-C50C-407E-A947-70E740481C1C}">
                <a14:useLocalDpi xmlns:a14="http://schemas.microsoft.com/office/drawing/2010/main" val="0"/>
              </a:ext>
            </a:extLst>
          </a:blip>
          <a:srcRect b="23966"/>
          <a:stretch/>
        </p:blipFill>
        <p:spPr bwMode="auto">
          <a:xfrm>
            <a:off x="807018" y="841798"/>
            <a:ext cx="10886893" cy="5574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10932" y="44625"/>
            <a:ext cx="899083" cy="646331"/>
          </a:xfrm>
          <a:prstGeom prst="rect">
            <a:avLst/>
          </a:prstGeom>
          <a:noFill/>
        </p:spPr>
        <p:txBody>
          <a:bodyPr wrap="square" rtlCol="0">
            <a:spAutoFit/>
          </a:bodyPr>
          <a:lstStyle/>
          <a:p>
            <a:pPr algn="ctr"/>
            <a:r>
              <a:rPr lang="en-GB" b="1" dirty="0" smtClean="0">
                <a:solidFill>
                  <a:srgbClr val="FF0000"/>
                </a:solidFill>
              </a:rPr>
              <a:t>Charge</a:t>
            </a:r>
          </a:p>
          <a:p>
            <a:pPr algn="ctr"/>
            <a:r>
              <a:rPr lang="en-GB" b="1" dirty="0">
                <a:solidFill>
                  <a:srgbClr val="FF0000"/>
                </a:solidFill>
              </a:rPr>
              <a:t>0</a:t>
            </a:r>
          </a:p>
        </p:txBody>
      </p:sp>
      <p:cxnSp>
        <p:nvCxnSpPr>
          <p:cNvPr id="5" name="Straight Arrow Connector 4"/>
          <p:cNvCxnSpPr/>
          <p:nvPr/>
        </p:nvCxnSpPr>
        <p:spPr>
          <a:xfrm>
            <a:off x="11414987" y="690956"/>
            <a:ext cx="0" cy="5778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1" idx="2"/>
          </p:cNvCxnSpPr>
          <p:nvPr/>
        </p:nvCxnSpPr>
        <p:spPr>
          <a:xfrm>
            <a:off x="10783383" y="1195011"/>
            <a:ext cx="0" cy="5730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390" y="44625"/>
            <a:ext cx="1020875" cy="646331"/>
          </a:xfrm>
          <a:prstGeom prst="rect">
            <a:avLst/>
          </a:prstGeom>
          <a:noFill/>
        </p:spPr>
        <p:txBody>
          <a:bodyPr wrap="square" rtlCol="0">
            <a:spAutoFit/>
          </a:bodyPr>
          <a:lstStyle/>
          <a:p>
            <a:pPr algn="ctr"/>
            <a:r>
              <a:rPr lang="en-GB" b="1" dirty="0" smtClean="0">
                <a:solidFill>
                  <a:srgbClr val="FF0000"/>
                </a:solidFill>
              </a:rPr>
              <a:t>Charge +1</a:t>
            </a:r>
            <a:endParaRPr lang="en-GB" b="1" dirty="0">
              <a:solidFill>
                <a:srgbClr val="FF0000"/>
              </a:solidFill>
            </a:endParaRPr>
          </a:p>
        </p:txBody>
      </p:sp>
      <p:cxnSp>
        <p:nvCxnSpPr>
          <p:cNvPr id="16" name="Straight Arrow Connector 15"/>
          <p:cNvCxnSpPr/>
          <p:nvPr/>
        </p:nvCxnSpPr>
        <p:spPr>
          <a:xfrm>
            <a:off x="1109215" y="648299"/>
            <a:ext cx="0" cy="4796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4554" y="1184464"/>
            <a:ext cx="0" cy="5163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83832" y="1113538"/>
            <a:ext cx="2952328" cy="440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10315331" y="548681"/>
            <a:ext cx="936104" cy="646331"/>
          </a:xfrm>
          <a:prstGeom prst="rect">
            <a:avLst/>
          </a:prstGeom>
          <a:noFill/>
        </p:spPr>
        <p:txBody>
          <a:bodyPr wrap="square" rtlCol="0">
            <a:spAutoFit/>
          </a:bodyPr>
          <a:lstStyle/>
          <a:p>
            <a:pPr algn="ctr"/>
            <a:r>
              <a:rPr lang="en-GB" b="1" dirty="0" smtClean="0">
                <a:solidFill>
                  <a:srgbClr val="FF0000"/>
                </a:solidFill>
              </a:rPr>
              <a:t>Charge</a:t>
            </a:r>
          </a:p>
          <a:p>
            <a:pPr algn="ctr"/>
            <a:r>
              <a:rPr lang="en-GB" b="1" dirty="0" smtClean="0">
                <a:solidFill>
                  <a:srgbClr val="FF0000"/>
                </a:solidFill>
              </a:rPr>
              <a:t>-1</a:t>
            </a:r>
            <a:endParaRPr lang="en-GB" b="1" dirty="0">
              <a:solidFill>
                <a:srgbClr val="FF0000"/>
              </a:solidFill>
            </a:endParaRPr>
          </a:p>
        </p:txBody>
      </p:sp>
      <p:sp>
        <p:nvSpPr>
          <p:cNvPr id="1028" name="TextBox 1027"/>
          <p:cNvSpPr txBox="1"/>
          <p:nvPr/>
        </p:nvSpPr>
        <p:spPr>
          <a:xfrm>
            <a:off x="3359696" y="538133"/>
            <a:ext cx="3672408" cy="646331"/>
          </a:xfrm>
          <a:prstGeom prst="rect">
            <a:avLst/>
          </a:prstGeom>
          <a:noFill/>
        </p:spPr>
        <p:txBody>
          <a:bodyPr wrap="square" rtlCol="0">
            <a:spAutoFit/>
          </a:bodyPr>
          <a:lstStyle/>
          <a:p>
            <a:r>
              <a:rPr lang="en-GB" sz="3600" b="1" dirty="0">
                <a:solidFill>
                  <a:srgbClr val="FF0000"/>
                </a:solidFill>
              </a:rPr>
              <a:t>Groups (Columns)</a:t>
            </a:r>
          </a:p>
        </p:txBody>
      </p:sp>
      <p:sp>
        <p:nvSpPr>
          <p:cNvPr id="3" name="Multiply 2"/>
          <p:cNvSpPr/>
          <p:nvPr/>
        </p:nvSpPr>
        <p:spPr>
          <a:xfrm>
            <a:off x="3501439" y="3175944"/>
            <a:ext cx="3240360" cy="3240360"/>
          </a:xfrm>
          <a:prstGeom prst="mathMultipl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25128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2/23/Periodic_table_simple_fi_bw.svg/640px-Periodic_table_simple_fi_bw.svg.png"/>
          <p:cNvPicPr>
            <a:picLocks noChangeAspect="1" noChangeArrowheads="1"/>
          </p:cNvPicPr>
          <p:nvPr/>
        </p:nvPicPr>
        <p:blipFill rotWithShape="1">
          <a:blip r:embed="rId2">
            <a:extLst>
              <a:ext uri="{28A0092B-C50C-407E-A947-70E740481C1C}">
                <a14:useLocalDpi xmlns:a14="http://schemas.microsoft.com/office/drawing/2010/main" val="0"/>
              </a:ext>
            </a:extLst>
          </a:blip>
          <a:srcRect b="23966"/>
          <a:stretch/>
        </p:blipFill>
        <p:spPr bwMode="auto">
          <a:xfrm>
            <a:off x="550126" y="860502"/>
            <a:ext cx="11188391" cy="5728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64717" y="62567"/>
            <a:ext cx="755576" cy="646331"/>
          </a:xfrm>
          <a:prstGeom prst="rect">
            <a:avLst/>
          </a:prstGeom>
          <a:noFill/>
        </p:spPr>
        <p:txBody>
          <a:bodyPr wrap="square" rtlCol="0">
            <a:spAutoFit/>
          </a:bodyPr>
          <a:lstStyle/>
          <a:p>
            <a:r>
              <a:rPr lang="en-GB" b="1" dirty="0">
                <a:solidFill>
                  <a:srgbClr val="FF0000"/>
                </a:solidFill>
              </a:rPr>
              <a:t>Noble Gases</a:t>
            </a:r>
          </a:p>
        </p:txBody>
      </p:sp>
      <p:sp>
        <p:nvSpPr>
          <p:cNvPr id="4" name="TextBox 3"/>
          <p:cNvSpPr txBox="1"/>
          <p:nvPr/>
        </p:nvSpPr>
        <p:spPr>
          <a:xfrm>
            <a:off x="10225745" y="771098"/>
            <a:ext cx="1094348" cy="369332"/>
          </a:xfrm>
          <a:prstGeom prst="rect">
            <a:avLst/>
          </a:prstGeom>
          <a:noFill/>
        </p:spPr>
        <p:txBody>
          <a:bodyPr wrap="square" rtlCol="0">
            <a:spAutoFit/>
          </a:bodyPr>
          <a:lstStyle/>
          <a:p>
            <a:r>
              <a:rPr lang="en-GB" b="1" dirty="0">
                <a:solidFill>
                  <a:srgbClr val="FF0000"/>
                </a:solidFill>
              </a:rPr>
              <a:t>Halogens</a:t>
            </a:r>
          </a:p>
        </p:txBody>
      </p:sp>
      <p:cxnSp>
        <p:nvCxnSpPr>
          <p:cNvPr id="5" name="Straight Arrow Connector 4"/>
          <p:cNvCxnSpPr>
            <a:stCxn id="3" idx="2"/>
          </p:cNvCxnSpPr>
          <p:nvPr/>
        </p:nvCxnSpPr>
        <p:spPr>
          <a:xfrm>
            <a:off x="11442505" y="708897"/>
            <a:ext cx="0" cy="4796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772919" y="1229834"/>
            <a:ext cx="0" cy="6556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799" y="16162"/>
            <a:ext cx="939097" cy="646331"/>
          </a:xfrm>
          <a:prstGeom prst="rect">
            <a:avLst/>
          </a:prstGeom>
          <a:noFill/>
        </p:spPr>
        <p:txBody>
          <a:bodyPr wrap="square" rtlCol="0">
            <a:spAutoFit/>
          </a:bodyPr>
          <a:lstStyle/>
          <a:p>
            <a:r>
              <a:rPr lang="en-GB" b="1" dirty="0">
                <a:solidFill>
                  <a:srgbClr val="FF0000"/>
                </a:solidFill>
              </a:rPr>
              <a:t>Alkali Metals</a:t>
            </a:r>
          </a:p>
        </p:txBody>
      </p:sp>
      <p:sp>
        <p:nvSpPr>
          <p:cNvPr id="8" name="TextBox 7"/>
          <p:cNvSpPr txBox="1"/>
          <p:nvPr/>
        </p:nvSpPr>
        <p:spPr>
          <a:xfrm>
            <a:off x="983373" y="152960"/>
            <a:ext cx="1116774" cy="923330"/>
          </a:xfrm>
          <a:prstGeom prst="rect">
            <a:avLst/>
          </a:prstGeom>
          <a:noFill/>
        </p:spPr>
        <p:txBody>
          <a:bodyPr wrap="square" rtlCol="0">
            <a:spAutoFit/>
          </a:bodyPr>
          <a:lstStyle/>
          <a:p>
            <a:pPr algn="ctr"/>
            <a:r>
              <a:rPr lang="en-GB" b="1" dirty="0">
                <a:solidFill>
                  <a:srgbClr val="FF0000"/>
                </a:solidFill>
              </a:rPr>
              <a:t>Alkaline Earth Metals</a:t>
            </a:r>
          </a:p>
        </p:txBody>
      </p:sp>
      <p:cxnSp>
        <p:nvCxnSpPr>
          <p:cNvPr id="9" name="Straight Arrow Connector 8"/>
          <p:cNvCxnSpPr/>
          <p:nvPr/>
        </p:nvCxnSpPr>
        <p:spPr>
          <a:xfrm>
            <a:off x="841151" y="662250"/>
            <a:ext cx="13776" cy="5262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56071" y="1076290"/>
            <a:ext cx="1" cy="8091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22888" y="2463799"/>
            <a:ext cx="1983902" cy="369332"/>
          </a:xfrm>
          <a:prstGeom prst="rect">
            <a:avLst/>
          </a:prstGeom>
          <a:noFill/>
        </p:spPr>
        <p:txBody>
          <a:bodyPr wrap="square" rtlCol="0">
            <a:spAutoFit/>
          </a:bodyPr>
          <a:lstStyle/>
          <a:p>
            <a:r>
              <a:rPr lang="en-GB" b="1" dirty="0">
                <a:solidFill>
                  <a:srgbClr val="FF0000"/>
                </a:solidFill>
              </a:rPr>
              <a:t>Transition Metals</a:t>
            </a:r>
          </a:p>
        </p:txBody>
      </p:sp>
      <p:sp>
        <p:nvSpPr>
          <p:cNvPr id="14" name="Left Brace 13"/>
          <p:cNvSpPr/>
          <p:nvPr/>
        </p:nvSpPr>
        <p:spPr>
          <a:xfrm rot="5400000">
            <a:off x="4748404" y="239339"/>
            <a:ext cx="349169" cy="596535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41792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hhe.com/physsci/chemistry/chang7/esp/folder_structure/pe/m2/s4/assets/images/pem2s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016" y="1250486"/>
            <a:ext cx="8892480" cy="5346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116632"/>
            <a:ext cx="8229600" cy="1143000"/>
          </a:xfrm>
        </p:spPr>
        <p:txBody>
          <a:bodyPr/>
          <a:lstStyle/>
          <a:p>
            <a:r>
              <a:rPr lang="en-GB" dirty="0" smtClean="0"/>
              <a:t>Metals vs. Non-Metals</a:t>
            </a:r>
            <a:endParaRPr lang="en-GB" dirty="0"/>
          </a:p>
        </p:txBody>
      </p:sp>
    </p:spTree>
    <p:extLst>
      <p:ext uri="{BB962C8B-B14F-4D97-AF65-F5344CB8AC3E}">
        <p14:creationId xmlns:p14="http://schemas.microsoft.com/office/powerpoint/2010/main" val="100590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336885"/>
            <a:ext cx="10513484" cy="549275"/>
          </a:xfrm>
        </p:spPr>
        <p:txBody>
          <a:bodyPr/>
          <a:lstStyle/>
          <a:p>
            <a:r>
              <a:rPr lang="en-US" dirty="0" smtClean="0"/>
              <a:t>History of the Periodic Table</a:t>
            </a:r>
            <a:endParaRPr lang="en-US" dirty="0"/>
          </a:p>
        </p:txBody>
      </p:sp>
      <p:sp>
        <p:nvSpPr>
          <p:cNvPr id="3" name="Content Placeholder 2"/>
          <p:cNvSpPr>
            <a:spLocks noGrp="1"/>
          </p:cNvSpPr>
          <p:nvPr>
            <p:ph idx="1"/>
          </p:nvPr>
        </p:nvSpPr>
        <p:spPr>
          <a:xfrm>
            <a:off x="385012" y="1251285"/>
            <a:ext cx="11261556" cy="4920915"/>
          </a:xfrm>
        </p:spPr>
        <p:txBody>
          <a:bodyPr/>
          <a:lstStyle/>
          <a:p>
            <a:r>
              <a:rPr lang="en-US" dirty="0" smtClean="0"/>
              <a:t>Historically, scientists arranged the periodic table by weight.</a:t>
            </a:r>
          </a:p>
          <a:p>
            <a:r>
              <a:rPr lang="en-US" dirty="0" smtClean="0"/>
              <a:t>Some scientists noticed patterns but the groups they made did not always fit the pattern.</a:t>
            </a:r>
          </a:p>
          <a:p>
            <a:endParaRPr lang="en-US" dirty="0"/>
          </a:p>
          <a:p>
            <a:r>
              <a:rPr lang="en-US" dirty="0" smtClean="0"/>
              <a:t>Mendeleev’s development was that he organised the groups by properties and left spaces for elements that had not been discovered yet. This organised the table and he was able to predict the properties of undiscovered elements.</a:t>
            </a:r>
            <a:endParaRPr lang="en-US" dirty="0"/>
          </a:p>
        </p:txBody>
      </p:sp>
    </p:spTree>
    <p:extLst>
      <p:ext uri="{BB962C8B-B14F-4D97-AF65-F5344CB8AC3E}">
        <p14:creationId xmlns:p14="http://schemas.microsoft.com/office/powerpoint/2010/main" val="1900694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6897" y="421395"/>
            <a:ext cx="6092483" cy="1325563"/>
          </a:xfrm>
        </p:spPr>
        <p:txBody>
          <a:bodyPr/>
          <a:lstStyle/>
          <a:p>
            <a:pPr algn="ctr"/>
            <a:r>
              <a:rPr lang="en-GB" dirty="0" smtClean="0"/>
              <a:t>Metals</a:t>
            </a:r>
            <a:endParaRPr lang="en-US" dirty="0"/>
          </a:p>
        </p:txBody>
      </p:sp>
      <p:sp>
        <p:nvSpPr>
          <p:cNvPr id="6" name="Content Placeholder 5"/>
          <p:cNvSpPr>
            <a:spLocks noGrp="1"/>
          </p:cNvSpPr>
          <p:nvPr>
            <p:ph idx="1"/>
          </p:nvPr>
        </p:nvSpPr>
        <p:spPr>
          <a:xfrm>
            <a:off x="7610622" y="533937"/>
            <a:ext cx="4332849" cy="6026713"/>
          </a:xfrm>
        </p:spPr>
        <p:txBody>
          <a:bodyPr>
            <a:normAutofit fontScale="92500" lnSpcReduction="20000"/>
          </a:bodyPr>
          <a:lstStyle/>
          <a:p>
            <a:r>
              <a:rPr lang="en-GB" dirty="0" smtClean="0"/>
              <a:t>The majority of elements are metals.</a:t>
            </a:r>
          </a:p>
          <a:p>
            <a:r>
              <a:rPr lang="en-GB" dirty="0" smtClean="0"/>
              <a:t>They are located on the bottom left of the periodic table.</a:t>
            </a:r>
          </a:p>
          <a:p>
            <a:pPr marL="0" indent="0">
              <a:buNone/>
            </a:pPr>
            <a:endParaRPr lang="en-GB" dirty="0" smtClean="0"/>
          </a:p>
          <a:p>
            <a:pPr marL="0" indent="0">
              <a:buNone/>
            </a:pPr>
            <a:r>
              <a:rPr lang="en-GB" b="1" dirty="0" smtClean="0">
                <a:solidFill>
                  <a:srgbClr val="002060"/>
                </a:solidFill>
              </a:rPr>
              <a:t>Physical Properties</a:t>
            </a:r>
            <a:r>
              <a:rPr lang="en-GB" dirty="0" smtClean="0"/>
              <a:t>:</a:t>
            </a:r>
          </a:p>
          <a:p>
            <a:r>
              <a:rPr lang="en-GB" dirty="0" smtClean="0"/>
              <a:t>Good conductors</a:t>
            </a:r>
          </a:p>
          <a:p>
            <a:r>
              <a:rPr lang="en-GB" dirty="0" smtClean="0"/>
              <a:t>Malleable</a:t>
            </a:r>
          </a:p>
          <a:p>
            <a:r>
              <a:rPr lang="en-GB" dirty="0" smtClean="0"/>
              <a:t>High melting/boiling pts</a:t>
            </a:r>
          </a:p>
          <a:p>
            <a:r>
              <a:rPr lang="en-GB" dirty="0" smtClean="0"/>
              <a:t>High density</a:t>
            </a:r>
          </a:p>
          <a:p>
            <a:r>
              <a:rPr lang="en-GB" dirty="0" smtClean="0"/>
              <a:t>Lustrous (shiny)</a:t>
            </a:r>
            <a:endParaRPr lang="en-US" dirty="0"/>
          </a:p>
        </p:txBody>
      </p:sp>
      <p:pic>
        <p:nvPicPr>
          <p:cNvPr id="4" name="Picture 2" descr="http://www.mhhe.com/physsci/chemistry/chang7/esp/folder_structure/pe/m2/s4/assets/images/pem2s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03" y="1958906"/>
            <a:ext cx="6874760" cy="413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57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47" y="365125"/>
            <a:ext cx="5604803" cy="1325563"/>
          </a:xfrm>
        </p:spPr>
        <p:txBody>
          <a:bodyPr/>
          <a:lstStyle/>
          <a:p>
            <a:pPr algn="ctr"/>
            <a:r>
              <a:rPr lang="en-GB" dirty="0" smtClean="0"/>
              <a:t>Metals</a:t>
            </a:r>
            <a:endParaRPr lang="en-US" dirty="0"/>
          </a:p>
        </p:txBody>
      </p:sp>
      <p:sp>
        <p:nvSpPr>
          <p:cNvPr id="3" name="Content Placeholder 2"/>
          <p:cNvSpPr>
            <a:spLocks noGrp="1"/>
          </p:cNvSpPr>
          <p:nvPr>
            <p:ph idx="1"/>
          </p:nvPr>
        </p:nvSpPr>
        <p:spPr>
          <a:xfrm>
            <a:off x="376139" y="1690688"/>
            <a:ext cx="5719861" cy="4813008"/>
          </a:xfrm>
        </p:spPr>
        <p:txBody>
          <a:bodyPr/>
          <a:lstStyle/>
          <a:p>
            <a:pPr marL="0" indent="0">
              <a:buNone/>
            </a:pPr>
            <a:r>
              <a:rPr lang="en-GB" b="1" dirty="0" smtClean="0"/>
              <a:t>Chemical Properties</a:t>
            </a:r>
            <a:endParaRPr lang="en-GB" b="1" dirty="0"/>
          </a:p>
          <a:p>
            <a:r>
              <a:rPr lang="en-GB" dirty="0" smtClean="0"/>
              <a:t>Metals have </a:t>
            </a:r>
            <a:r>
              <a:rPr lang="en-GB" b="1" dirty="0" smtClean="0">
                <a:solidFill>
                  <a:srgbClr val="FF0000"/>
                </a:solidFill>
              </a:rPr>
              <a:t>very few electrons </a:t>
            </a:r>
            <a:r>
              <a:rPr lang="en-GB" dirty="0" smtClean="0"/>
              <a:t>in their </a:t>
            </a:r>
            <a:r>
              <a:rPr lang="en-GB" b="1" dirty="0" smtClean="0">
                <a:solidFill>
                  <a:srgbClr val="FF0000"/>
                </a:solidFill>
              </a:rPr>
              <a:t>outer shell</a:t>
            </a:r>
            <a:r>
              <a:rPr lang="en-GB" dirty="0" smtClean="0"/>
              <a:t>.</a:t>
            </a:r>
          </a:p>
          <a:p>
            <a:r>
              <a:rPr lang="en-GB" dirty="0" smtClean="0"/>
              <a:t>They </a:t>
            </a:r>
            <a:r>
              <a:rPr lang="en-GB" b="1" dirty="0" smtClean="0">
                <a:solidFill>
                  <a:srgbClr val="FF0000"/>
                </a:solidFill>
              </a:rPr>
              <a:t>lose</a:t>
            </a:r>
            <a:r>
              <a:rPr lang="en-GB" dirty="0" smtClean="0"/>
              <a:t> these outer electrons to </a:t>
            </a:r>
            <a:r>
              <a:rPr lang="en-GB" b="1" dirty="0" smtClean="0">
                <a:solidFill>
                  <a:srgbClr val="FF0000"/>
                </a:solidFill>
              </a:rPr>
              <a:t>become stable</a:t>
            </a:r>
            <a:r>
              <a:rPr lang="en-GB" dirty="0" smtClean="0"/>
              <a:t>. (Full shell = stable)</a:t>
            </a:r>
          </a:p>
          <a:p>
            <a:r>
              <a:rPr lang="en-GB" dirty="0" smtClean="0"/>
              <a:t>When they lose electrons there are now </a:t>
            </a:r>
            <a:r>
              <a:rPr lang="en-GB" b="1" dirty="0" smtClean="0">
                <a:solidFill>
                  <a:srgbClr val="FF0000"/>
                </a:solidFill>
              </a:rPr>
              <a:t>more protons </a:t>
            </a:r>
            <a:r>
              <a:rPr lang="en-GB" dirty="0" smtClean="0"/>
              <a:t>(</a:t>
            </a:r>
            <a:r>
              <a:rPr lang="en-GB" b="1" dirty="0" smtClean="0">
                <a:solidFill>
                  <a:srgbClr val="FF0000"/>
                </a:solidFill>
              </a:rPr>
              <a:t>+</a:t>
            </a:r>
            <a:r>
              <a:rPr lang="en-GB" dirty="0" smtClean="0"/>
              <a:t>) than electrons (-).</a:t>
            </a:r>
          </a:p>
          <a:p>
            <a:r>
              <a:rPr lang="en-GB" dirty="0" smtClean="0"/>
              <a:t>Metals form </a:t>
            </a:r>
            <a:r>
              <a:rPr lang="en-GB" b="1" dirty="0" smtClean="0">
                <a:solidFill>
                  <a:srgbClr val="FF0000"/>
                </a:solidFill>
              </a:rPr>
              <a:t>positive (+) ions</a:t>
            </a:r>
            <a:r>
              <a:rPr lang="en-GB" dirty="0" smtClean="0"/>
              <a:t>.</a:t>
            </a:r>
          </a:p>
          <a:p>
            <a:endParaRPr lang="en-GB" dirty="0"/>
          </a:p>
        </p:txBody>
      </p:sp>
      <p:pic>
        <p:nvPicPr>
          <p:cNvPr id="1030" name="Picture 6" descr="http://www.bbc.co.uk/staticarchive/66e0e9ee0d7ec51db3b4d1dfbdedee5f55af7008.gif"/>
          <p:cNvPicPr>
            <a:picLocks noChangeAspect="1" noChangeArrowheads="1"/>
          </p:cNvPicPr>
          <p:nvPr/>
        </p:nvPicPr>
        <p:blipFill rotWithShape="1">
          <a:blip r:embed="rId2">
            <a:extLst>
              <a:ext uri="{28A0092B-C50C-407E-A947-70E740481C1C}">
                <a14:useLocalDpi xmlns:a14="http://schemas.microsoft.com/office/drawing/2010/main" val="0"/>
              </a:ext>
            </a:extLst>
          </a:blip>
          <a:srcRect l="16004" t="13932" r="15875" b="13241"/>
          <a:stretch/>
        </p:blipFill>
        <p:spPr bwMode="auto">
          <a:xfrm>
            <a:off x="5976650" y="2223931"/>
            <a:ext cx="5717725" cy="355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9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4448" name="Group 112"/>
          <p:cNvGrpSpPr>
            <a:grpSpLocks/>
          </p:cNvGrpSpPr>
          <p:nvPr/>
        </p:nvGrpSpPr>
        <p:grpSpPr bwMode="auto">
          <a:xfrm>
            <a:off x="4251325" y="1827213"/>
            <a:ext cx="3657600" cy="3543300"/>
            <a:chOff x="1718" y="1151"/>
            <a:chExt cx="2304" cy="2232"/>
          </a:xfrm>
        </p:grpSpPr>
        <p:grpSp>
          <p:nvGrpSpPr>
            <p:cNvPr id="14422" name="Group 86"/>
            <p:cNvGrpSpPr>
              <a:grpSpLocks/>
            </p:cNvGrpSpPr>
            <p:nvPr/>
          </p:nvGrpSpPr>
          <p:grpSpPr bwMode="auto">
            <a:xfrm>
              <a:off x="1718" y="1151"/>
              <a:ext cx="2304" cy="2232"/>
              <a:chOff x="3086" y="1019"/>
              <a:chExt cx="2304" cy="2232"/>
            </a:xfrm>
          </p:grpSpPr>
          <p:sp>
            <p:nvSpPr>
              <p:cNvPr id="14423" name="Oval 87"/>
              <p:cNvSpPr>
                <a:spLocks noChangeArrowheads="1"/>
              </p:cNvSpPr>
              <p:nvPr/>
            </p:nvSpPr>
            <p:spPr bwMode="auto">
              <a:xfrm>
                <a:off x="3150" y="1953"/>
                <a:ext cx="2177" cy="409"/>
              </a:xfrm>
              <a:prstGeom prst="ellipse">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GB" sz="2400" b="1">
                  <a:solidFill>
                    <a:srgbClr val="010066"/>
                  </a:solidFill>
                  <a:latin typeface="Arial"/>
                </a:endParaRPr>
              </a:p>
            </p:txBody>
          </p:sp>
          <p:sp>
            <p:nvSpPr>
              <p:cNvPr id="14424" name="Oval 88"/>
              <p:cNvSpPr>
                <a:spLocks noChangeArrowheads="1"/>
              </p:cNvSpPr>
              <p:nvPr/>
            </p:nvSpPr>
            <p:spPr bwMode="auto">
              <a:xfrm>
                <a:off x="3437" y="1354"/>
                <a:ext cx="1602" cy="156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latin typeface="Arial"/>
                </a:endParaRPr>
              </a:p>
            </p:txBody>
          </p:sp>
          <p:sp>
            <p:nvSpPr>
              <p:cNvPr id="14425" name="Oval 89"/>
              <p:cNvSpPr>
                <a:spLocks noChangeArrowheads="1"/>
              </p:cNvSpPr>
              <p:nvPr/>
            </p:nvSpPr>
            <p:spPr bwMode="auto">
              <a:xfrm>
                <a:off x="3127" y="1059"/>
                <a:ext cx="2222" cy="215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latin typeface="Arial"/>
                </a:endParaRPr>
              </a:p>
            </p:txBody>
          </p:sp>
          <p:sp>
            <p:nvSpPr>
              <p:cNvPr id="14426" name="Oval 90"/>
              <p:cNvSpPr>
                <a:spLocks noChangeArrowheads="1"/>
              </p:cNvSpPr>
              <p:nvPr/>
            </p:nvSpPr>
            <p:spPr bwMode="auto">
              <a:xfrm>
                <a:off x="4195" y="1318"/>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27" name="Oval 91"/>
              <p:cNvSpPr>
                <a:spLocks noChangeArrowheads="1"/>
              </p:cNvSpPr>
              <p:nvPr/>
            </p:nvSpPr>
            <p:spPr bwMode="auto">
              <a:xfrm>
                <a:off x="4191" y="286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28" name="Oval 92"/>
              <p:cNvSpPr>
                <a:spLocks noChangeArrowheads="1"/>
              </p:cNvSpPr>
              <p:nvPr/>
            </p:nvSpPr>
            <p:spPr bwMode="auto">
              <a:xfrm>
                <a:off x="4048" y="101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latin typeface="Arial"/>
                </a:endParaRPr>
              </a:p>
            </p:txBody>
          </p:sp>
          <p:sp>
            <p:nvSpPr>
              <p:cNvPr id="14429" name="Oval 93"/>
              <p:cNvSpPr>
                <a:spLocks noChangeArrowheads="1"/>
              </p:cNvSpPr>
              <p:nvPr/>
            </p:nvSpPr>
            <p:spPr bwMode="auto">
              <a:xfrm>
                <a:off x="3086" y="224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0" name="Oval 94"/>
              <p:cNvSpPr>
                <a:spLocks noChangeArrowheads="1"/>
              </p:cNvSpPr>
              <p:nvPr/>
            </p:nvSpPr>
            <p:spPr bwMode="auto">
              <a:xfrm>
                <a:off x="4333" y="316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1" name="Oval 95"/>
              <p:cNvSpPr>
                <a:spLocks noChangeArrowheads="1"/>
              </p:cNvSpPr>
              <p:nvPr/>
            </p:nvSpPr>
            <p:spPr bwMode="auto">
              <a:xfrm>
                <a:off x="5300" y="1977"/>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grpSp>
        <p:grpSp>
          <p:nvGrpSpPr>
            <p:cNvPr id="14432" name="Group 96"/>
            <p:cNvGrpSpPr>
              <a:grpSpLocks/>
            </p:cNvGrpSpPr>
            <p:nvPr/>
          </p:nvGrpSpPr>
          <p:grpSpPr bwMode="auto">
            <a:xfrm>
              <a:off x="2599" y="2051"/>
              <a:ext cx="544" cy="477"/>
              <a:chOff x="930" y="1916"/>
              <a:chExt cx="544" cy="477"/>
            </a:xfrm>
          </p:grpSpPr>
          <p:sp>
            <p:nvSpPr>
              <p:cNvPr id="14433" name="Oval 97"/>
              <p:cNvSpPr>
                <a:spLocks noChangeArrowheads="1"/>
              </p:cNvSpPr>
              <p:nvPr/>
            </p:nvSpPr>
            <p:spPr bwMode="auto">
              <a:xfrm>
                <a:off x="1111" y="1916"/>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4" name="Oval 98"/>
              <p:cNvSpPr>
                <a:spLocks noChangeArrowheads="1"/>
              </p:cNvSpPr>
              <p:nvPr/>
            </p:nvSpPr>
            <p:spPr bwMode="auto">
              <a:xfrm>
                <a:off x="930"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5" name="Oval 99"/>
              <p:cNvSpPr>
                <a:spLocks noChangeArrowheads="1"/>
              </p:cNvSpPr>
              <p:nvPr/>
            </p:nvSpPr>
            <p:spPr bwMode="auto">
              <a:xfrm>
                <a:off x="1111" y="2072"/>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6" name="Oval 100"/>
              <p:cNvSpPr>
                <a:spLocks noChangeArrowheads="1"/>
              </p:cNvSpPr>
              <p:nvPr/>
            </p:nvSpPr>
            <p:spPr bwMode="auto">
              <a:xfrm>
                <a:off x="976"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7" name="Oval 101"/>
              <p:cNvSpPr>
                <a:spLocks noChangeArrowheads="1"/>
              </p:cNvSpPr>
              <p:nvPr/>
            </p:nvSpPr>
            <p:spPr bwMode="auto">
              <a:xfrm>
                <a:off x="975"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8" name="Oval 102"/>
              <p:cNvSpPr>
                <a:spLocks noChangeArrowheads="1"/>
              </p:cNvSpPr>
              <p:nvPr/>
            </p:nvSpPr>
            <p:spPr bwMode="auto">
              <a:xfrm>
                <a:off x="1111" y="2218"/>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39" name="Oval 103"/>
              <p:cNvSpPr>
                <a:spLocks noChangeArrowheads="1"/>
              </p:cNvSpPr>
              <p:nvPr/>
            </p:nvSpPr>
            <p:spPr bwMode="auto">
              <a:xfrm>
                <a:off x="976"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0" name="Oval 104"/>
              <p:cNvSpPr>
                <a:spLocks noChangeArrowheads="1"/>
              </p:cNvSpPr>
              <p:nvPr/>
            </p:nvSpPr>
            <p:spPr bwMode="auto">
              <a:xfrm>
                <a:off x="1247"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1" name="Oval 105"/>
              <p:cNvSpPr>
                <a:spLocks noChangeArrowheads="1"/>
              </p:cNvSpPr>
              <p:nvPr/>
            </p:nvSpPr>
            <p:spPr bwMode="auto">
              <a:xfrm>
                <a:off x="1202"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2" name="Oval 106"/>
              <p:cNvSpPr>
                <a:spLocks noChangeArrowheads="1"/>
              </p:cNvSpPr>
              <p:nvPr/>
            </p:nvSpPr>
            <p:spPr bwMode="auto">
              <a:xfrm>
                <a:off x="1247"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3" name="Oval 107"/>
              <p:cNvSpPr>
                <a:spLocks noChangeArrowheads="1"/>
              </p:cNvSpPr>
              <p:nvPr/>
            </p:nvSpPr>
            <p:spPr bwMode="auto">
              <a:xfrm>
                <a:off x="1247"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4" name="Oval 108"/>
              <p:cNvSpPr>
                <a:spLocks noChangeArrowheads="1"/>
              </p:cNvSpPr>
              <p:nvPr/>
            </p:nvSpPr>
            <p:spPr bwMode="auto">
              <a:xfrm>
                <a:off x="1020"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5" name="Oval 109"/>
              <p:cNvSpPr>
                <a:spLocks noChangeArrowheads="1"/>
              </p:cNvSpPr>
              <p:nvPr/>
            </p:nvSpPr>
            <p:spPr bwMode="auto">
              <a:xfrm>
                <a:off x="1075" y="204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sp>
            <p:nvSpPr>
              <p:cNvPr id="14446" name="Oval 110"/>
              <p:cNvSpPr>
                <a:spLocks noChangeArrowheads="1"/>
              </p:cNvSpPr>
              <p:nvPr/>
            </p:nvSpPr>
            <p:spPr bwMode="auto">
              <a:xfrm>
                <a:off x="1293"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grpSp>
      </p:grpSp>
      <p:sp>
        <p:nvSpPr>
          <p:cNvPr id="14375" name="Rectangle 39"/>
          <p:cNvSpPr>
            <a:spLocks noGrp="1" noChangeArrowheads="1"/>
          </p:cNvSpPr>
          <p:nvPr>
            <p:ph type="title"/>
          </p:nvPr>
        </p:nvSpPr>
        <p:spPr/>
        <p:txBody>
          <a:bodyPr/>
          <a:lstStyle/>
          <a:p>
            <a:r>
              <a:rPr lang="en-GB"/>
              <a:t>      The atom: check it out!</a:t>
            </a:r>
          </a:p>
        </p:txBody>
      </p:sp>
      <p:sp>
        <p:nvSpPr>
          <p:cNvPr id="14379" name="Rectangle 43"/>
          <p:cNvSpPr>
            <a:spLocks noChangeArrowheads="1"/>
          </p:cNvSpPr>
          <p:nvPr/>
        </p:nvSpPr>
        <p:spPr bwMode="auto">
          <a:xfrm>
            <a:off x="2092325" y="701676"/>
            <a:ext cx="7994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400">
                <a:solidFill>
                  <a:srgbClr val="010066"/>
                </a:solidFill>
                <a:latin typeface="Arial"/>
              </a:rPr>
              <a:t>Draw a labelled diagram of the atom showing the nucleus and labelling protons, neutrons and electrons.</a:t>
            </a:r>
          </a:p>
        </p:txBody>
      </p:sp>
      <p:sp>
        <p:nvSpPr>
          <p:cNvPr id="14380" name="Oval 44"/>
          <p:cNvSpPr>
            <a:spLocks noChangeAspect="1" noChangeArrowheads="1"/>
          </p:cNvSpPr>
          <p:nvPr/>
        </p:nvSpPr>
        <p:spPr bwMode="auto">
          <a:xfrm>
            <a:off x="1765301" y="809626"/>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latin typeface="Arial"/>
            </a:endParaRPr>
          </a:p>
        </p:txBody>
      </p:sp>
      <p:grpSp>
        <p:nvGrpSpPr>
          <p:cNvPr id="14417" name="Group 81"/>
          <p:cNvGrpSpPr>
            <a:grpSpLocks/>
          </p:cNvGrpSpPr>
          <p:nvPr/>
        </p:nvGrpSpPr>
        <p:grpSpPr bwMode="auto">
          <a:xfrm>
            <a:off x="2389188" y="2068514"/>
            <a:ext cx="3238500" cy="1265237"/>
            <a:chOff x="545" y="1303"/>
            <a:chExt cx="2040" cy="797"/>
          </a:xfrm>
        </p:grpSpPr>
        <p:sp>
          <p:nvSpPr>
            <p:cNvPr id="14408" name="Line 72"/>
            <p:cNvSpPr>
              <a:spLocks noChangeShapeType="1"/>
            </p:cNvSpPr>
            <p:nvPr/>
          </p:nvSpPr>
          <p:spPr bwMode="auto">
            <a:xfrm>
              <a:off x="1527" y="1478"/>
              <a:ext cx="1058" cy="622"/>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latin typeface="Arial"/>
              </a:endParaRPr>
            </a:p>
          </p:txBody>
        </p:sp>
        <p:sp>
          <p:nvSpPr>
            <p:cNvPr id="14409" name="Rectangle 73"/>
            <p:cNvSpPr>
              <a:spLocks noChangeArrowheads="1"/>
            </p:cNvSpPr>
            <p:nvPr/>
          </p:nvSpPr>
          <p:spPr bwMode="auto">
            <a:xfrm>
              <a:off x="545" y="1303"/>
              <a:ext cx="10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sz="2800" b="1">
                  <a:solidFill>
                    <a:srgbClr val="010066"/>
                  </a:solidFill>
                  <a:latin typeface="Arial"/>
                </a:rPr>
                <a:t>nucleus</a:t>
              </a:r>
            </a:p>
          </p:txBody>
        </p:sp>
      </p:grpSp>
      <p:grpSp>
        <p:nvGrpSpPr>
          <p:cNvPr id="14419" name="Group 83"/>
          <p:cNvGrpSpPr>
            <a:grpSpLocks/>
          </p:cNvGrpSpPr>
          <p:nvPr/>
        </p:nvGrpSpPr>
        <p:grpSpPr bwMode="auto">
          <a:xfrm>
            <a:off x="2265363" y="3797300"/>
            <a:ext cx="3663950" cy="1987550"/>
            <a:chOff x="467" y="2392"/>
            <a:chExt cx="2308" cy="1252"/>
          </a:xfrm>
        </p:grpSpPr>
        <p:sp>
          <p:nvSpPr>
            <p:cNvPr id="14412" name="Rectangle 76"/>
            <p:cNvSpPr>
              <a:spLocks noChangeArrowheads="1"/>
            </p:cNvSpPr>
            <p:nvPr/>
          </p:nvSpPr>
          <p:spPr bwMode="auto">
            <a:xfrm>
              <a:off x="467" y="3317"/>
              <a:ext cx="10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sz="2800" b="1">
                  <a:solidFill>
                    <a:srgbClr val="009999"/>
                  </a:solidFill>
                  <a:latin typeface="Arial"/>
                </a:rPr>
                <a:t>neutron</a:t>
              </a:r>
            </a:p>
          </p:txBody>
        </p:sp>
        <p:sp>
          <p:nvSpPr>
            <p:cNvPr id="14413" name="Line 77"/>
            <p:cNvSpPr>
              <a:spLocks noChangeShapeType="1"/>
            </p:cNvSpPr>
            <p:nvPr/>
          </p:nvSpPr>
          <p:spPr bwMode="auto">
            <a:xfrm flipV="1">
              <a:off x="1447" y="2392"/>
              <a:ext cx="1328" cy="1112"/>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latin typeface="Arial"/>
              </a:endParaRPr>
            </a:p>
          </p:txBody>
        </p:sp>
      </p:grpSp>
      <p:grpSp>
        <p:nvGrpSpPr>
          <p:cNvPr id="14420" name="Group 84"/>
          <p:cNvGrpSpPr>
            <a:grpSpLocks/>
          </p:cNvGrpSpPr>
          <p:nvPr/>
        </p:nvGrpSpPr>
        <p:grpSpPr bwMode="auto">
          <a:xfrm>
            <a:off x="6356350" y="3603626"/>
            <a:ext cx="3240088" cy="2138363"/>
            <a:chOff x="3044" y="2270"/>
            <a:chExt cx="2041" cy="1347"/>
          </a:xfrm>
        </p:grpSpPr>
        <p:sp>
          <p:nvSpPr>
            <p:cNvPr id="14410" name="Rectangle 74"/>
            <p:cNvSpPr>
              <a:spLocks noChangeArrowheads="1"/>
            </p:cNvSpPr>
            <p:nvPr/>
          </p:nvSpPr>
          <p:spPr bwMode="auto">
            <a:xfrm>
              <a:off x="4335" y="3329"/>
              <a:ext cx="7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sz="2400" b="1">
                  <a:solidFill>
                    <a:srgbClr val="FF3300"/>
                  </a:solidFill>
                  <a:latin typeface="Arial"/>
                </a:rPr>
                <a:t>proton</a:t>
              </a:r>
            </a:p>
          </p:txBody>
        </p:sp>
        <p:sp>
          <p:nvSpPr>
            <p:cNvPr id="14414" name="Line 78"/>
            <p:cNvSpPr>
              <a:spLocks noChangeShapeType="1"/>
            </p:cNvSpPr>
            <p:nvPr/>
          </p:nvSpPr>
          <p:spPr bwMode="auto">
            <a:xfrm flipH="1" flipV="1">
              <a:off x="3044" y="2270"/>
              <a:ext cx="1269" cy="1208"/>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latin typeface="Arial"/>
              </a:endParaRPr>
            </a:p>
          </p:txBody>
        </p:sp>
      </p:grpSp>
      <p:grpSp>
        <p:nvGrpSpPr>
          <p:cNvPr id="14447" name="Group 111"/>
          <p:cNvGrpSpPr>
            <a:grpSpLocks/>
          </p:cNvGrpSpPr>
          <p:nvPr/>
        </p:nvGrpSpPr>
        <p:grpSpPr bwMode="auto">
          <a:xfrm>
            <a:off x="6203951" y="2068513"/>
            <a:ext cx="3808413" cy="519112"/>
            <a:chOff x="2972" y="1303"/>
            <a:chExt cx="2399" cy="327"/>
          </a:xfrm>
        </p:grpSpPr>
        <p:sp>
          <p:nvSpPr>
            <p:cNvPr id="14411" name="Rectangle 75"/>
            <p:cNvSpPr>
              <a:spLocks noChangeArrowheads="1"/>
            </p:cNvSpPr>
            <p:nvPr/>
          </p:nvSpPr>
          <p:spPr bwMode="auto">
            <a:xfrm>
              <a:off x="4375" y="1303"/>
              <a:ext cx="9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sz="2800" b="1">
                  <a:solidFill>
                    <a:srgbClr val="013366"/>
                  </a:solidFill>
                  <a:latin typeface="Arial"/>
                </a:rPr>
                <a:t>electron</a:t>
              </a:r>
            </a:p>
          </p:txBody>
        </p:sp>
        <p:sp>
          <p:nvSpPr>
            <p:cNvPr id="14416" name="Line 80"/>
            <p:cNvSpPr>
              <a:spLocks noChangeShapeType="1"/>
            </p:cNvSpPr>
            <p:nvPr/>
          </p:nvSpPr>
          <p:spPr bwMode="auto">
            <a:xfrm rot="10800000" flipV="1">
              <a:off x="2972" y="1474"/>
              <a:ext cx="1379" cy="12"/>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latin typeface="Arial"/>
              </a:endParaRPr>
            </a:p>
          </p:txBody>
        </p:sp>
      </p:grpSp>
    </p:spTree>
    <p:extLst>
      <p:ext uri="{BB962C8B-B14F-4D97-AF65-F5344CB8AC3E}">
        <p14:creationId xmlns:p14="http://schemas.microsoft.com/office/powerpoint/2010/main" val="1576164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448"/>
                                        </p:tgtEl>
                                        <p:attrNameLst>
                                          <p:attrName>style.visibility</p:attrName>
                                        </p:attrNameLst>
                                      </p:cBhvr>
                                      <p:to>
                                        <p:strVal val="visible"/>
                                      </p:to>
                                    </p:set>
                                    <p:anim calcmode="lin" valueType="num">
                                      <p:cBhvr>
                                        <p:cTn id="7" dur="1000" fill="hold"/>
                                        <p:tgtEl>
                                          <p:spTgt spid="14448"/>
                                        </p:tgtEl>
                                        <p:attrNameLst>
                                          <p:attrName>ppt_w</p:attrName>
                                        </p:attrNameLst>
                                      </p:cBhvr>
                                      <p:tavLst>
                                        <p:tav tm="0">
                                          <p:val>
                                            <p:fltVal val="0"/>
                                          </p:val>
                                        </p:tav>
                                        <p:tav tm="100000">
                                          <p:val>
                                            <p:strVal val="#ppt_w"/>
                                          </p:val>
                                        </p:tav>
                                      </p:tavLst>
                                    </p:anim>
                                    <p:anim calcmode="lin" valueType="num">
                                      <p:cBhvr>
                                        <p:cTn id="8" dur="1000" fill="hold"/>
                                        <p:tgtEl>
                                          <p:spTgt spid="144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4417"/>
                                        </p:tgtEl>
                                        <p:attrNameLst>
                                          <p:attrName>style.visibility</p:attrName>
                                        </p:attrNameLst>
                                      </p:cBhvr>
                                      <p:to>
                                        <p:strVal val="visible"/>
                                      </p:to>
                                    </p:set>
                                    <p:animEffect transition="in" filter="wipe(left)">
                                      <p:cBhvr>
                                        <p:cTn id="13" dur="1000"/>
                                        <p:tgtEl>
                                          <p:spTgt spid="144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4419"/>
                                        </p:tgtEl>
                                        <p:attrNameLst>
                                          <p:attrName>style.visibility</p:attrName>
                                        </p:attrNameLst>
                                      </p:cBhvr>
                                      <p:to>
                                        <p:strVal val="visible"/>
                                      </p:to>
                                    </p:set>
                                    <p:animEffect transition="in" filter="wipe(left)">
                                      <p:cBhvr>
                                        <p:cTn id="18" dur="1000"/>
                                        <p:tgtEl>
                                          <p:spTgt spid="144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4420"/>
                                        </p:tgtEl>
                                        <p:attrNameLst>
                                          <p:attrName>style.visibility</p:attrName>
                                        </p:attrNameLst>
                                      </p:cBhvr>
                                      <p:to>
                                        <p:strVal val="visible"/>
                                      </p:to>
                                    </p:set>
                                    <p:animEffect transition="in" filter="wipe(right)">
                                      <p:cBhvr>
                                        <p:cTn id="23" dur="1000"/>
                                        <p:tgtEl>
                                          <p:spTgt spid="144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4447"/>
                                        </p:tgtEl>
                                        <p:attrNameLst>
                                          <p:attrName>style.visibility</p:attrName>
                                        </p:attrNameLst>
                                      </p:cBhvr>
                                      <p:to>
                                        <p:strVal val="visible"/>
                                      </p:to>
                                    </p:set>
                                    <p:animEffect transition="in" filter="wipe(right)">
                                      <p:cBhvr>
                                        <p:cTn id="28" dur="1000"/>
                                        <p:tgtEl>
                                          <p:spTgt spid="14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16883" y="274320"/>
          <a:ext cx="11361828" cy="6105558"/>
        </p:xfrm>
        <a:graphic>
          <a:graphicData uri="http://schemas.openxmlformats.org/drawingml/2006/table">
            <a:tbl>
              <a:tblPr firstRow="1" bandRow="1">
                <a:tableStyleId>{073A0DAA-6AF3-43AB-8588-CEC1D06C72B9}</a:tableStyleId>
              </a:tblPr>
              <a:tblGrid>
                <a:gridCol w="3787276">
                  <a:extLst>
                    <a:ext uri="{9D8B030D-6E8A-4147-A177-3AD203B41FA5}">
                      <a16:colId xmlns:a16="http://schemas.microsoft.com/office/drawing/2014/main" val="20000"/>
                    </a:ext>
                  </a:extLst>
                </a:gridCol>
                <a:gridCol w="3787276">
                  <a:extLst>
                    <a:ext uri="{9D8B030D-6E8A-4147-A177-3AD203B41FA5}">
                      <a16:colId xmlns:a16="http://schemas.microsoft.com/office/drawing/2014/main" val="20001"/>
                    </a:ext>
                  </a:extLst>
                </a:gridCol>
                <a:gridCol w="3787276">
                  <a:extLst>
                    <a:ext uri="{9D8B030D-6E8A-4147-A177-3AD203B41FA5}">
                      <a16:colId xmlns:a16="http://schemas.microsoft.com/office/drawing/2014/main" val="20002"/>
                    </a:ext>
                  </a:extLst>
                </a:gridCol>
              </a:tblGrid>
              <a:tr h="552536">
                <a:tc>
                  <a:txBody>
                    <a:bodyPr/>
                    <a:lstStyle/>
                    <a:p>
                      <a:pPr algn="ctr"/>
                      <a:endParaRPr lang="en-US" sz="3200" dirty="0"/>
                    </a:p>
                  </a:txBody>
                  <a:tcPr/>
                </a:tc>
                <a:tc>
                  <a:txBody>
                    <a:bodyPr/>
                    <a:lstStyle/>
                    <a:p>
                      <a:pPr algn="ctr"/>
                      <a:r>
                        <a:rPr lang="en-GB" sz="3200" dirty="0" smtClean="0"/>
                        <a:t>Metals</a:t>
                      </a:r>
                      <a:endParaRPr lang="en-US" sz="3200" dirty="0"/>
                    </a:p>
                  </a:txBody>
                  <a:tcPr/>
                </a:tc>
                <a:tc>
                  <a:txBody>
                    <a:bodyPr/>
                    <a:lstStyle/>
                    <a:p>
                      <a:pPr algn="ctr"/>
                      <a:r>
                        <a:rPr lang="en-GB" sz="3200" dirty="0" smtClean="0"/>
                        <a:t>Non-Metals</a:t>
                      </a:r>
                      <a:endParaRPr lang="en-US" sz="3200" dirty="0"/>
                    </a:p>
                  </a:txBody>
                  <a:tcPr/>
                </a:tc>
                <a:extLst>
                  <a:ext uri="{0D108BD9-81ED-4DB2-BD59-A6C34878D82A}">
                    <a16:rowId xmlns:a16="http://schemas.microsoft.com/office/drawing/2014/main" val="10000"/>
                  </a:ext>
                </a:extLst>
              </a:tr>
              <a:tr h="1017830">
                <a:tc>
                  <a:txBody>
                    <a:bodyPr/>
                    <a:lstStyle/>
                    <a:p>
                      <a:pPr algn="ctr"/>
                      <a:r>
                        <a:rPr lang="en-US" sz="3200" dirty="0" smtClean="0"/>
                        <a:t>Location on Periodic Table</a:t>
                      </a:r>
                      <a:endParaRPr lang="en-US" sz="3200" dirty="0"/>
                    </a:p>
                  </a:txBody>
                  <a:tcPr/>
                </a:tc>
                <a:tc>
                  <a:txBody>
                    <a:bodyPr/>
                    <a:lstStyle/>
                    <a:p>
                      <a:pPr algn="ctr"/>
                      <a:r>
                        <a:rPr lang="en-GB" sz="2800" dirty="0" smtClean="0"/>
                        <a:t>Bottom left of periodic table</a:t>
                      </a:r>
                      <a:endParaRPr lang="en-US" sz="2800" dirty="0"/>
                    </a:p>
                  </a:txBody>
                  <a:tcPr/>
                </a:tc>
                <a:tc>
                  <a:txBody>
                    <a:bodyPr/>
                    <a:lstStyle/>
                    <a:p>
                      <a:pPr algn="ctr"/>
                      <a:r>
                        <a:rPr lang="en-GB" sz="2800" dirty="0" smtClean="0"/>
                        <a:t>Top right of the periodic table</a:t>
                      </a:r>
                      <a:endParaRPr lang="en-US" sz="2800" dirty="0"/>
                    </a:p>
                  </a:txBody>
                  <a:tcPr/>
                </a:tc>
                <a:extLst>
                  <a:ext uri="{0D108BD9-81ED-4DB2-BD59-A6C34878D82A}">
                    <a16:rowId xmlns:a16="http://schemas.microsoft.com/office/drawing/2014/main" val="10001"/>
                  </a:ext>
                </a:extLst>
              </a:tr>
              <a:tr h="552536">
                <a:tc>
                  <a:txBody>
                    <a:bodyPr/>
                    <a:lstStyle/>
                    <a:p>
                      <a:pPr algn="ctr"/>
                      <a:r>
                        <a:rPr lang="en-US" sz="3200" dirty="0" smtClean="0"/>
                        <a:t>State of Matter</a:t>
                      </a:r>
                      <a:endParaRPr lang="en-US" sz="3200" dirty="0"/>
                    </a:p>
                  </a:txBody>
                  <a:tcPr/>
                </a:tc>
                <a:tc>
                  <a:txBody>
                    <a:bodyPr/>
                    <a:lstStyle/>
                    <a:p>
                      <a:pPr algn="ctr"/>
                      <a:r>
                        <a:rPr lang="en-GB" sz="2800" dirty="0" smtClean="0"/>
                        <a:t>Solid at room temp</a:t>
                      </a:r>
                      <a:endParaRPr lang="en-US" sz="2800" dirty="0"/>
                    </a:p>
                  </a:txBody>
                  <a:tcPr/>
                </a:tc>
                <a:tc>
                  <a:txBody>
                    <a:bodyPr/>
                    <a:lstStyle/>
                    <a:p>
                      <a:pPr algn="ctr"/>
                      <a:r>
                        <a:rPr lang="en-GB" sz="2800" dirty="0" smtClean="0"/>
                        <a:t>Most are gases</a:t>
                      </a:r>
                      <a:endParaRPr lang="en-US" sz="2800" dirty="0"/>
                    </a:p>
                  </a:txBody>
                  <a:tcPr/>
                </a:tc>
                <a:extLst>
                  <a:ext uri="{0D108BD9-81ED-4DB2-BD59-A6C34878D82A}">
                    <a16:rowId xmlns:a16="http://schemas.microsoft.com/office/drawing/2014/main" val="10002"/>
                  </a:ext>
                </a:extLst>
              </a:tr>
              <a:tr h="739786">
                <a:tc>
                  <a:txBody>
                    <a:bodyPr/>
                    <a:lstStyle/>
                    <a:p>
                      <a:pPr algn="ctr"/>
                      <a:r>
                        <a:rPr lang="en-US" sz="3200" dirty="0" smtClean="0"/>
                        <a:t>MP/BP</a:t>
                      </a:r>
                      <a:endParaRPr lang="en-US" sz="3200" dirty="0"/>
                    </a:p>
                  </a:txBody>
                  <a:tcPr/>
                </a:tc>
                <a:tc>
                  <a:txBody>
                    <a:bodyPr/>
                    <a:lstStyle/>
                    <a:p>
                      <a:pPr algn="ctr"/>
                      <a:r>
                        <a:rPr lang="en-GB" sz="2800" dirty="0" smtClean="0"/>
                        <a:t>High melting/boiling</a:t>
                      </a:r>
                      <a:r>
                        <a:rPr lang="en-GB" sz="2800" baseline="0" dirty="0" smtClean="0"/>
                        <a:t> pts</a:t>
                      </a:r>
                      <a:endParaRPr lang="en-US" sz="2800" dirty="0"/>
                    </a:p>
                  </a:txBody>
                  <a:tcPr/>
                </a:tc>
                <a:tc>
                  <a:txBody>
                    <a:bodyPr/>
                    <a:lstStyle/>
                    <a:p>
                      <a:pPr algn="ctr"/>
                      <a:r>
                        <a:rPr lang="en-GB" sz="2800" dirty="0" smtClean="0"/>
                        <a:t>Low melting/boiling</a:t>
                      </a:r>
                      <a:r>
                        <a:rPr lang="en-GB" sz="2800" baseline="0" dirty="0" smtClean="0"/>
                        <a:t> pts</a:t>
                      </a:r>
                      <a:endParaRPr lang="en-US" sz="2800" dirty="0"/>
                    </a:p>
                  </a:txBody>
                  <a:tcPr/>
                </a:tc>
                <a:extLst>
                  <a:ext uri="{0D108BD9-81ED-4DB2-BD59-A6C34878D82A}">
                    <a16:rowId xmlns:a16="http://schemas.microsoft.com/office/drawing/2014/main" val="10003"/>
                  </a:ext>
                </a:extLst>
              </a:tr>
              <a:tr h="552536">
                <a:tc rowSpan="2">
                  <a:txBody>
                    <a:bodyPr/>
                    <a:lstStyle/>
                    <a:p>
                      <a:pPr algn="ctr"/>
                      <a:r>
                        <a:rPr lang="en-US" sz="3200" dirty="0" smtClean="0"/>
                        <a:t>Physical Properties</a:t>
                      </a:r>
                      <a:endParaRPr lang="en-US" sz="3200" dirty="0"/>
                    </a:p>
                  </a:txBody>
                  <a:tcPr/>
                </a:tc>
                <a:tc>
                  <a:txBody>
                    <a:bodyPr/>
                    <a:lstStyle/>
                    <a:p>
                      <a:pPr algn="ctr"/>
                      <a:r>
                        <a:rPr lang="en-GB" sz="2800" dirty="0" smtClean="0"/>
                        <a:t>Good conductors</a:t>
                      </a:r>
                      <a:endParaRPr lang="en-US" sz="2800" dirty="0"/>
                    </a:p>
                  </a:txBody>
                  <a:tcPr>
                    <a:solidFill>
                      <a:schemeClr val="bg2"/>
                    </a:solidFill>
                  </a:tcPr>
                </a:tc>
                <a:tc>
                  <a:txBody>
                    <a:bodyPr/>
                    <a:lstStyle/>
                    <a:p>
                      <a:pPr algn="ctr"/>
                      <a:r>
                        <a:rPr lang="en-GB" sz="2800" dirty="0" smtClean="0"/>
                        <a:t>Poor conductors</a:t>
                      </a:r>
                      <a:endParaRPr lang="en-US" sz="2800" dirty="0"/>
                    </a:p>
                  </a:txBody>
                  <a:tcPr>
                    <a:solidFill>
                      <a:schemeClr val="bg2"/>
                    </a:solidFill>
                  </a:tcPr>
                </a:tc>
                <a:extLst>
                  <a:ext uri="{0D108BD9-81ED-4DB2-BD59-A6C34878D82A}">
                    <a16:rowId xmlns:a16="http://schemas.microsoft.com/office/drawing/2014/main" val="10004"/>
                  </a:ext>
                </a:extLst>
              </a:tr>
              <a:tr h="552536">
                <a:tc vMerge="1">
                  <a:txBody>
                    <a:bodyPr/>
                    <a:lstStyle/>
                    <a:p>
                      <a:pPr algn="ctr"/>
                      <a:endParaRPr lang="en-US" sz="3200" dirty="0"/>
                    </a:p>
                  </a:txBody>
                  <a:tcPr/>
                </a:tc>
                <a:tc>
                  <a:txBody>
                    <a:bodyPr/>
                    <a:lstStyle/>
                    <a:p>
                      <a:pPr algn="ctr"/>
                      <a:r>
                        <a:rPr lang="en-GB" sz="2800" dirty="0" smtClean="0"/>
                        <a:t>Malleable</a:t>
                      </a:r>
                      <a:endParaRPr lang="en-US" sz="2800" dirty="0"/>
                    </a:p>
                  </a:txBody>
                  <a:tcPr>
                    <a:solidFill>
                      <a:schemeClr val="bg2"/>
                    </a:solidFill>
                  </a:tcPr>
                </a:tc>
                <a:tc>
                  <a:txBody>
                    <a:bodyPr/>
                    <a:lstStyle/>
                    <a:p>
                      <a:pPr algn="ctr"/>
                      <a:r>
                        <a:rPr lang="en-GB" sz="2800" dirty="0" smtClean="0"/>
                        <a:t>Brittle (solids)</a:t>
                      </a:r>
                      <a:endParaRPr lang="en-US" sz="2800" dirty="0"/>
                    </a:p>
                  </a:txBody>
                  <a:tcPr>
                    <a:solidFill>
                      <a:schemeClr val="bg2"/>
                    </a:solidFill>
                  </a:tcPr>
                </a:tc>
                <a:extLst>
                  <a:ext uri="{0D108BD9-81ED-4DB2-BD59-A6C34878D82A}">
                    <a16:rowId xmlns:a16="http://schemas.microsoft.com/office/drawing/2014/main" val="10005"/>
                  </a:ext>
                </a:extLst>
              </a:tr>
              <a:tr h="1017830">
                <a:tc rowSpan="2">
                  <a:txBody>
                    <a:bodyPr/>
                    <a:lstStyle/>
                    <a:p>
                      <a:pPr algn="ctr"/>
                      <a:r>
                        <a:rPr lang="en-US" sz="3200" dirty="0" smtClean="0"/>
                        <a:t>Chemical</a:t>
                      </a:r>
                      <a:r>
                        <a:rPr lang="en-US" sz="3200" baseline="0" dirty="0" smtClean="0"/>
                        <a:t> Properties</a:t>
                      </a:r>
                      <a:endParaRPr lang="en-US" sz="3200" dirty="0"/>
                    </a:p>
                  </a:txBody>
                  <a:tcPr>
                    <a:solidFill>
                      <a:schemeClr val="bg2">
                        <a:lumMod val="90000"/>
                      </a:schemeClr>
                    </a:solidFill>
                  </a:tcPr>
                </a:tc>
                <a:tc>
                  <a:txBody>
                    <a:bodyPr/>
                    <a:lstStyle/>
                    <a:p>
                      <a:pPr algn="ctr"/>
                      <a:r>
                        <a:rPr lang="en-GB" sz="2800" dirty="0" smtClean="0"/>
                        <a:t>Form positive</a:t>
                      </a:r>
                      <a:r>
                        <a:rPr lang="en-GB" sz="2800" baseline="0" dirty="0" smtClean="0"/>
                        <a:t> ions</a:t>
                      </a:r>
                      <a:endParaRPr lang="en-US" sz="2800" dirty="0"/>
                    </a:p>
                  </a:txBody>
                  <a:tcPr>
                    <a:solidFill>
                      <a:schemeClr val="bg2">
                        <a:lumMod val="90000"/>
                      </a:schemeClr>
                    </a:solidFill>
                  </a:tcPr>
                </a:tc>
                <a:tc>
                  <a:txBody>
                    <a:bodyPr/>
                    <a:lstStyle/>
                    <a:p>
                      <a:pPr algn="ctr"/>
                      <a:r>
                        <a:rPr lang="en-GB" sz="2800" dirty="0" smtClean="0"/>
                        <a:t>Form negative</a:t>
                      </a:r>
                      <a:r>
                        <a:rPr lang="en-GB" sz="2800" baseline="0" dirty="0" smtClean="0"/>
                        <a:t> ions (or do not form ions)</a:t>
                      </a:r>
                      <a:endParaRPr lang="en-US" sz="2800" dirty="0"/>
                    </a:p>
                  </a:txBody>
                  <a:tcPr>
                    <a:solidFill>
                      <a:schemeClr val="bg2">
                        <a:lumMod val="90000"/>
                      </a:schemeClr>
                    </a:solidFill>
                  </a:tcPr>
                </a:tc>
                <a:extLst>
                  <a:ext uri="{0D108BD9-81ED-4DB2-BD59-A6C34878D82A}">
                    <a16:rowId xmlns:a16="http://schemas.microsoft.com/office/drawing/2014/main" val="10006"/>
                  </a:ext>
                </a:extLst>
              </a:tr>
              <a:tr h="1017830">
                <a:tc vMerge="1">
                  <a:txBody>
                    <a:bodyPr/>
                    <a:lstStyle/>
                    <a:p>
                      <a:pPr algn="ctr"/>
                      <a:endParaRPr lang="en-US" sz="3200" dirty="0"/>
                    </a:p>
                  </a:txBody>
                  <a:tcPr/>
                </a:tc>
                <a:tc>
                  <a:txBody>
                    <a:bodyPr/>
                    <a:lstStyle/>
                    <a:p>
                      <a:pPr algn="ctr"/>
                      <a:r>
                        <a:rPr lang="en-GB" sz="2800" dirty="0" smtClean="0"/>
                        <a:t>Lose electrons</a:t>
                      </a:r>
                      <a:endParaRPr lang="en-US" sz="2800" dirty="0"/>
                    </a:p>
                  </a:txBody>
                  <a:tcPr/>
                </a:tc>
                <a:tc>
                  <a:txBody>
                    <a:bodyPr/>
                    <a:lstStyle/>
                    <a:p>
                      <a:pPr algn="ctr"/>
                      <a:r>
                        <a:rPr lang="en-GB" sz="2800" dirty="0" smtClean="0"/>
                        <a:t>Gain or share electrons</a:t>
                      </a:r>
                      <a:endParaRPr lang="en-US" sz="28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6747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Noble Gases Summary</a:t>
            </a:r>
            <a:endParaRPr lang="en-US" dirty="0"/>
          </a:p>
        </p:txBody>
      </p:sp>
      <p:sp>
        <p:nvSpPr>
          <p:cNvPr id="3" name="Content Placeholder 2"/>
          <p:cNvSpPr>
            <a:spLocks noGrp="1"/>
          </p:cNvSpPr>
          <p:nvPr>
            <p:ph idx="1"/>
          </p:nvPr>
        </p:nvSpPr>
        <p:spPr/>
        <p:txBody>
          <a:bodyPr/>
          <a:lstStyle/>
          <a:p>
            <a:r>
              <a:rPr lang="en-US" dirty="0"/>
              <a:t>The elements in Group 0 of the periodic table are called the </a:t>
            </a:r>
            <a:r>
              <a:rPr lang="en-US" b="1" dirty="0">
                <a:solidFill>
                  <a:srgbClr val="FF0000"/>
                </a:solidFill>
              </a:rPr>
              <a:t>noble gases</a:t>
            </a:r>
            <a:r>
              <a:rPr lang="en-US" dirty="0"/>
              <a:t>. </a:t>
            </a:r>
            <a:endParaRPr lang="en-US" dirty="0" smtClean="0"/>
          </a:p>
          <a:p>
            <a:r>
              <a:rPr lang="en-US" dirty="0" smtClean="0"/>
              <a:t>They </a:t>
            </a:r>
            <a:r>
              <a:rPr lang="en-US" dirty="0"/>
              <a:t>are </a:t>
            </a:r>
            <a:r>
              <a:rPr lang="en-US" b="1" dirty="0">
                <a:solidFill>
                  <a:srgbClr val="FF0000"/>
                </a:solidFill>
              </a:rPr>
              <a:t>unreactive</a:t>
            </a:r>
            <a:r>
              <a:rPr lang="en-US" dirty="0"/>
              <a:t> and </a:t>
            </a:r>
            <a:r>
              <a:rPr lang="en-US" b="1" dirty="0">
                <a:solidFill>
                  <a:srgbClr val="FF0000"/>
                </a:solidFill>
              </a:rPr>
              <a:t>do not easily form molecules </a:t>
            </a:r>
            <a:r>
              <a:rPr lang="en-US" dirty="0"/>
              <a:t>because their atoms have </a:t>
            </a:r>
            <a:r>
              <a:rPr lang="en-US" b="1" dirty="0">
                <a:solidFill>
                  <a:srgbClr val="FF0000"/>
                </a:solidFill>
              </a:rPr>
              <a:t>stable</a:t>
            </a:r>
            <a:r>
              <a:rPr lang="en-US" dirty="0"/>
              <a:t> arrangements of electrons. </a:t>
            </a:r>
            <a:endParaRPr lang="en-US" dirty="0" smtClean="0"/>
          </a:p>
          <a:p>
            <a:r>
              <a:rPr lang="en-US" dirty="0" smtClean="0"/>
              <a:t>The </a:t>
            </a:r>
            <a:r>
              <a:rPr lang="en-US" dirty="0"/>
              <a:t>noble gases have </a:t>
            </a:r>
            <a:r>
              <a:rPr lang="en-US" b="1" dirty="0">
                <a:solidFill>
                  <a:srgbClr val="FF0000"/>
                </a:solidFill>
              </a:rPr>
              <a:t>eight electrons </a:t>
            </a:r>
            <a:r>
              <a:rPr lang="en-US" dirty="0"/>
              <a:t>in their outer energy level, except for helium, which has only two electrons.</a:t>
            </a:r>
          </a:p>
          <a:p>
            <a:r>
              <a:rPr lang="en-US" dirty="0"/>
              <a:t>The </a:t>
            </a:r>
            <a:r>
              <a:rPr lang="en-US" b="1" dirty="0">
                <a:solidFill>
                  <a:srgbClr val="FF0000"/>
                </a:solidFill>
              </a:rPr>
              <a:t>boiling points </a:t>
            </a:r>
            <a:r>
              <a:rPr lang="en-US" dirty="0"/>
              <a:t>of the noble gases </a:t>
            </a:r>
            <a:r>
              <a:rPr lang="en-US" b="1" dirty="0">
                <a:solidFill>
                  <a:srgbClr val="FF0000"/>
                </a:solidFill>
              </a:rPr>
              <a:t>increase</a:t>
            </a:r>
            <a:r>
              <a:rPr lang="en-US" dirty="0"/>
              <a:t> with increasing relative atomic mass (</a:t>
            </a:r>
            <a:r>
              <a:rPr lang="en-US" b="1" dirty="0">
                <a:solidFill>
                  <a:srgbClr val="FF0000"/>
                </a:solidFill>
              </a:rPr>
              <a:t>going down the group</a:t>
            </a:r>
            <a:r>
              <a:rPr lang="en-US" dirty="0"/>
              <a:t>).</a:t>
            </a:r>
          </a:p>
        </p:txBody>
      </p:sp>
    </p:spTree>
    <p:extLst>
      <p:ext uri="{BB962C8B-B14F-4D97-AF65-F5344CB8AC3E}">
        <p14:creationId xmlns:p14="http://schemas.microsoft.com/office/powerpoint/2010/main" val="607616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26" y="140042"/>
            <a:ext cx="10515600" cy="1325563"/>
          </a:xfrm>
        </p:spPr>
        <p:txBody>
          <a:bodyPr/>
          <a:lstStyle/>
          <a:p>
            <a:r>
              <a:rPr lang="en-GB" dirty="0" smtClean="0"/>
              <a:t>Alkali Metals Summary</a:t>
            </a:r>
            <a:endParaRPr lang="en-US" dirty="0"/>
          </a:p>
        </p:txBody>
      </p:sp>
      <p:sp>
        <p:nvSpPr>
          <p:cNvPr id="3" name="Content Placeholder 2"/>
          <p:cNvSpPr>
            <a:spLocks noGrp="1"/>
          </p:cNvSpPr>
          <p:nvPr>
            <p:ph idx="1"/>
          </p:nvPr>
        </p:nvSpPr>
        <p:spPr>
          <a:xfrm>
            <a:off x="407962" y="1333254"/>
            <a:ext cx="11451102" cy="5264493"/>
          </a:xfrm>
        </p:spPr>
        <p:txBody>
          <a:bodyPr>
            <a:normAutofit/>
          </a:bodyPr>
          <a:lstStyle/>
          <a:p>
            <a:r>
              <a:rPr lang="en-US" dirty="0"/>
              <a:t>The elements in Group 1 of the periodic table, known as the </a:t>
            </a:r>
            <a:r>
              <a:rPr lang="en-US" b="1" dirty="0">
                <a:solidFill>
                  <a:srgbClr val="FF0000"/>
                </a:solidFill>
              </a:rPr>
              <a:t>alkali </a:t>
            </a:r>
            <a:r>
              <a:rPr lang="en-US" b="1" dirty="0" smtClean="0">
                <a:solidFill>
                  <a:srgbClr val="FF0000"/>
                </a:solidFill>
              </a:rPr>
              <a:t>metals</a:t>
            </a:r>
            <a:r>
              <a:rPr lang="en-US" dirty="0"/>
              <a:t>.</a:t>
            </a:r>
            <a:endParaRPr lang="en-US" dirty="0" smtClean="0"/>
          </a:p>
          <a:p>
            <a:r>
              <a:rPr lang="en-GB" dirty="0" smtClean="0"/>
              <a:t>Are metals with </a:t>
            </a:r>
            <a:r>
              <a:rPr lang="en-GB" b="1" dirty="0" smtClean="0">
                <a:solidFill>
                  <a:srgbClr val="FF0000"/>
                </a:solidFill>
              </a:rPr>
              <a:t>low density </a:t>
            </a:r>
            <a:r>
              <a:rPr lang="en-GB" dirty="0" smtClean="0"/>
              <a:t>(the first three are less dense than water)</a:t>
            </a:r>
          </a:p>
          <a:p>
            <a:r>
              <a:rPr lang="en-GB" b="1" dirty="0" smtClean="0">
                <a:solidFill>
                  <a:srgbClr val="FF0000"/>
                </a:solidFill>
              </a:rPr>
              <a:t>React with non-metals </a:t>
            </a:r>
            <a:r>
              <a:rPr lang="en-GB" dirty="0" smtClean="0"/>
              <a:t>by losing 1 electron to form </a:t>
            </a:r>
            <a:r>
              <a:rPr lang="en-GB" b="1" dirty="0" smtClean="0">
                <a:solidFill>
                  <a:srgbClr val="FF0000"/>
                </a:solidFill>
              </a:rPr>
              <a:t>positive ions </a:t>
            </a:r>
            <a:r>
              <a:rPr lang="en-GB" dirty="0" smtClean="0"/>
              <a:t>(</a:t>
            </a:r>
            <a:r>
              <a:rPr lang="en-GB" b="1" dirty="0" smtClean="0">
                <a:solidFill>
                  <a:srgbClr val="FF0000"/>
                </a:solidFill>
              </a:rPr>
              <a:t>+1 charge</a:t>
            </a:r>
            <a:r>
              <a:rPr lang="en-GB" dirty="0" smtClean="0"/>
              <a:t>)</a:t>
            </a:r>
          </a:p>
          <a:p>
            <a:endParaRPr lang="en-GB" dirty="0" smtClean="0"/>
          </a:p>
          <a:p>
            <a:r>
              <a:rPr lang="en-GB" dirty="0" smtClean="0"/>
              <a:t>Reaction with water gives off hydrogen gas and a metal hydroxide (OH)</a:t>
            </a:r>
          </a:p>
          <a:p>
            <a:pPr marL="0" indent="0" algn="ctr">
              <a:buNone/>
            </a:pPr>
            <a:r>
              <a:rPr lang="en-GB" b="1" dirty="0" smtClean="0">
                <a:solidFill>
                  <a:srgbClr val="FF0000"/>
                </a:solidFill>
              </a:rPr>
              <a:t>Alkali Metal + Water </a:t>
            </a:r>
            <a:r>
              <a:rPr lang="en-GB" b="1" dirty="0" smtClean="0">
                <a:solidFill>
                  <a:srgbClr val="FF0000"/>
                </a:solidFill>
                <a:sym typeface="Wingdings" panose="05000000000000000000" pitchFamily="2" charset="2"/>
              </a:rPr>
              <a:t> Hydrogen + Alkali Metal Hydroxide</a:t>
            </a:r>
          </a:p>
          <a:p>
            <a:r>
              <a:rPr lang="en-GB" dirty="0" smtClean="0">
                <a:sym typeface="Wingdings" panose="05000000000000000000" pitchFamily="2" charset="2"/>
              </a:rPr>
              <a:t>The alkali metal hydroxide are white solids that dissolve to form alkaline solutions.</a:t>
            </a:r>
          </a:p>
          <a:p>
            <a:r>
              <a:rPr lang="en-GB" dirty="0" smtClean="0">
                <a:sym typeface="Wingdings" panose="05000000000000000000" pitchFamily="2" charset="2"/>
              </a:rPr>
              <a:t>The </a:t>
            </a:r>
            <a:r>
              <a:rPr lang="en-GB" b="1" dirty="0" smtClean="0">
                <a:solidFill>
                  <a:srgbClr val="FF0000"/>
                </a:solidFill>
                <a:sym typeface="Wingdings" panose="05000000000000000000" pitchFamily="2" charset="2"/>
              </a:rPr>
              <a:t>reactivity increases </a:t>
            </a:r>
            <a:r>
              <a:rPr lang="en-GB" dirty="0" smtClean="0">
                <a:sym typeface="Wingdings" panose="05000000000000000000" pitchFamily="2" charset="2"/>
              </a:rPr>
              <a:t>as you </a:t>
            </a:r>
            <a:r>
              <a:rPr lang="en-GB" b="1" dirty="0" smtClean="0">
                <a:solidFill>
                  <a:srgbClr val="FF0000"/>
                </a:solidFill>
                <a:sym typeface="Wingdings" panose="05000000000000000000" pitchFamily="2" charset="2"/>
              </a:rPr>
              <a:t>go down the group</a:t>
            </a:r>
            <a:r>
              <a:rPr lang="en-GB" dirty="0" smtClean="0">
                <a:sym typeface="Wingdings" panose="05000000000000000000" pitchFamily="2" charset="2"/>
              </a:rPr>
              <a:t>. This is because the farther away the electron is from the nucleus, the easier it is to remove.</a:t>
            </a:r>
            <a:endParaRPr lang="en-GB" dirty="0" smtClean="0"/>
          </a:p>
          <a:p>
            <a:pPr marL="457200" lvl="1" indent="0">
              <a:buNone/>
            </a:pPr>
            <a:endParaRPr lang="en-GB" dirty="0"/>
          </a:p>
        </p:txBody>
      </p:sp>
    </p:spTree>
    <p:extLst>
      <p:ext uri="{BB962C8B-B14F-4D97-AF65-F5344CB8AC3E}">
        <p14:creationId xmlns:p14="http://schemas.microsoft.com/office/powerpoint/2010/main" val="332235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6" y="250019"/>
            <a:ext cx="10515600" cy="1325563"/>
          </a:xfrm>
        </p:spPr>
        <p:txBody>
          <a:bodyPr/>
          <a:lstStyle/>
          <a:p>
            <a:r>
              <a:rPr lang="en-GB" dirty="0" smtClean="0"/>
              <a:t>Halogens Summary</a:t>
            </a:r>
            <a:endParaRPr lang="en-US" dirty="0"/>
          </a:p>
        </p:txBody>
      </p:sp>
      <p:sp>
        <p:nvSpPr>
          <p:cNvPr id="3" name="Content Placeholder 2"/>
          <p:cNvSpPr>
            <a:spLocks noGrp="1"/>
          </p:cNvSpPr>
          <p:nvPr>
            <p:ph idx="1"/>
          </p:nvPr>
        </p:nvSpPr>
        <p:spPr>
          <a:xfrm>
            <a:off x="450166" y="1575582"/>
            <a:ext cx="11338560" cy="4601381"/>
          </a:xfrm>
        </p:spPr>
        <p:txBody>
          <a:bodyPr/>
          <a:lstStyle/>
          <a:p>
            <a:r>
              <a:rPr lang="en-US" dirty="0" smtClean="0"/>
              <a:t>The elements in Group 7 of the periodic table, known as the </a:t>
            </a:r>
            <a:r>
              <a:rPr lang="en-US" b="1" dirty="0" smtClean="0">
                <a:solidFill>
                  <a:srgbClr val="FF0000"/>
                </a:solidFill>
              </a:rPr>
              <a:t>halogens</a:t>
            </a:r>
            <a:r>
              <a:rPr lang="en-US" dirty="0" smtClean="0"/>
              <a:t>.</a:t>
            </a:r>
          </a:p>
          <a:p>
            <a:r>
              <a:rPr lang="en-GB" dirty="0" smtClean="0"/>
              <a:t>They are </a:t>
            </a:r>
            <a:r>
              <a:rPr lang="en-GB" b="1" dirty="0" smtClean="0">
                <a:solidFill>
                  <a:srgbClr val="FF0000"/>
                </a:solidFill>
              </a:rPr>
              <a:t>non-metals</a:t>
            </a:r>
            <a:r>
              <a:rPr lang="en-GB" dirty="0" smtClean="0"/>
              <a:t>. Fluorine and chlorine are gases, bromine is a liquid, and iodine is a solid.</a:t>
            </a:r>
          </a:p>
          <a:p>
            <a:r>
              <a:rPr lang="en-GB" dirty="0" smtClean="0"/>
              <a:t>They are all </a:t>
            </a:r>
            <a:r>
              <a:rPr lang="en-GB" b="1" dirty="0" smtClean="0">
                <a:solidFill>
                  <a:srgbClr val="FF0000"/>
                </a:solidFill>
              </a:rPr>
              <a:t>diatomic molecules </a:t>
            </a:r>
            <a:r>
              <a:rPr lang="en-GB" dirty="0" smtClean="0"/>
              <a:t>(found in pairs).</a:t>
            </a:r>
          </a:p>
          <a:p>
            <a:r>
              <a:rPr lang="en-GB" b="1" dirty="0" smtClean="0">
                <a:solidFill>
                  <a:srgbClr val="FF0000"/>
                </a:solidFill>
              </a:rPr>
              <a:t>React with metals </a:t>
            </a:r>
            <a:r>
              <a:rPr lang="en-GB" dirty="0" smtClean="0"/>
              <a:t>by gaining one electron and </a:t>
            </a:r>
            <a:r>
              <a:rPr lang="en-GB" b="1" dirty="0" smtClean="0">
                <a:solidFill>
                  <a:srgbClr val="FF0000"/>
                </a:solidFill>
              </a:rPr>
              <a:t>forming negative ions </a:t>
            </a:r>
            <a:r>
              <a:rPr lang="en-GB" dirty="0" smtClean="0"/>
              <a:t>(</a:t>
            </a:r>
            <a:r>
              <a:rPr lang="en-GB" b="1" dirty="0" smtClean="0">
                <a:solidFill>
                  <a:srgbClr val="FF0000"/>
                </a:solidFill>
              </a:rPr>
              <a:t>-1</a:t>
            </a:r>
            <a:r>
              <a:rPr lang="en-GB" dirty="0" smtClean="0"/>
              <a:t> </a:t>
            </a:r>
            <a:r>
              <a:rPr lang="en-GB" b="1" dirty="0" smtClean="0">
                <a:solidFill>
                  <a:srgbClr val="FF0000"/>
                </a:solidFill>
              </a:rPr>
              <a:t>charge</a:t>
            </a:r>
            <a:r>
              <a:rPr lang="en-GB" dirty="0" smtClean="0"/>
              <a:t>).</a:t>
            </a:r>
          </a:p>
          <a:p>
            <a:r>
              <a:rPr lang="en-GB" dirty="0" smtClean="0"/>
              <a:t>The </a:t>
            </a:r>
            <a:r>
              <a:rPr lang="en-GB" b="1" dirty="0" smtClean="0">
                <a:solidFill>
                  <a:srgbClr val="FF0000"/>
                </a:solidFill>
              </a:rPr>
              <a:t>melting and boiling points increases down the group</a:t>
            </a:r>
            <a:r>
              <a:rPr lang="en-GB" dirty="0" smtClean="0"/>
              <a:t>.</a:t>
            </a:r>
          </a:p>
          <a:p>
            <a:r>
              <a:rPr lang="en-GB" dirty="0" smtClean="0"/>
              <a:t>The </a:t>
            </a:r>
            <a:r>
              <a:rPr lang="en-GB" b="1" dirty="0" smtClean="0">
                <a:solidFill>
                  <a:srgbClr val="FF0000"/>
                </a:solidFill>
              </a:rPr>
              <a:t>reactivity decreases </a:t>
            </a:r>
            <a:r>
              <a:rPr lang="en-GB" dirty="0" smtClean="0"/>
              <a:t>as you go </a:t>
            </a:r>
            <a:r>
              <a:rPr lang="en-GB" b="1" dirty="0" smtClean="0">
                <a:solidFill>
                  <a:srgbClr val="FF0000"/>
                </a:solidFill>
              </a:rPr>
              <a:t>down the group</a:t>
            </a:r>
            <a:r>
              <a:rPr lang="en-GB" dirty="0" smtClean="0"/>
              <a:t>.</a:t>
            </a:r>
            <a:r>
              <a:rPr lang="en-GB" dirty="0" smtClean="0">
                <a:sym typeface="Wingdings" panose="05000000000000000000" pitchFamily="2" charset="2"/>
              </a:rPr>
              <a:t> This is because the farther away the electron is from the nucleus, the more difficult it is to attract.</a:t>
            </a:r>
            <a:endParaRPr lang="en-GB" dirty="0" smtClean="0"/>
          </a:p>
          <a:p>
            <a:endParaRPr lang="en-US" dirty="0"/>
          </a:p>
        </p:txBody>
      </p:sp>
    </p:spTree>
    <p:extLst>
      <p:ext uri="{BB962C8B-B14F-4D97-AF65-F5344CB8AC3E}">
        <p14:creationId xmlns:p14="http://schemas.microsoft.com/office/powerpoint/2010/main" val="4284196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Elements, Compounds, Mixtures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5895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5"/>
            <a:ext cx="10165080" cy="1325563"/>
          </a:xfrm>
        </p:spPr>
        <p:txBody>
          <a:bodyPr/>
          <a:lstStyle/>
          <a:p>
            <a:r>
              <a:rPr lang="en-GB" dirty="0" smtClean="0"/>
              <a:t>Key Terms</a:t>
            </a:r>
            <a:endParaRPr lang="en-GB" dirty="0"/>
          </a:p>
        </p:txBody>
      </p:sp>
      <p:sp>
        <p:nvSpPr>
          <p:cNvPr id="3" name="Content Placeholder 2"/>
          <p:cNvSpPr>
            <a:spLocks noGrp="1"/>
          </p:cNvSpPr>
          <p:nvPr>
            <p:ph idx="1"/>
          </p:nvPr>
        </p:nvSpPr>
        <p:spPr/>
        <p:txBody>
          <a:bodyPr>
            <a:normAutofit/>
          </a:bodyPr>
          <a:lstStyle/>
          <a:p>
            <a:r>
              <a:rPr lang="en-GB" sz="3200" b="1" dirty="0" smtClean="0">
                <a:solidFill>
                  <a:srgbClr val="FF0000"/>
                </a:solidFill>
              </a:rPr>
              <a:t>Atom</a:t>
            </a:r>
            <a:r>
              <a:rPr lang="en-GB" sz="3200" dirty="0" smtClean="0"/>
              <a:t> = smallest unique particle of matter</a:t>
            </a:r>
          </a:p>
          <a:p>
            <a:r>
              <a:rPr lang="en-GB" sz="3200" b="1" dirty="0" smtClean="0">
                <a:solidFill>
                  <a:srgbClr val="FF0000"/>
                </a:solidFill>
              </a:rPr>
              <a:t>Element</a:t>
            </a:r>
            <a:r>
              <a:rPr lang="en-GB" sz="3200" dirty="0" smtClean="0"/>
              <a:t> = all the atoms of an element are the same</a:t>
            </a:r>
          </a:p>
          <a:p>
            <a:r>
              <a:rPr lang="en-GB" sz="3200" b="1" dirty="0" smtClean="0">
                <a:solidFill>
                  <a:srgbClr val="FF0000"/>
                </a:solidFill>
              </a:rPr>
              <a:t>Molecule</a:t>
            </a:r>
            <a:r>
              <a:rPr lang="en-GB" sz="3200" dirty="0" smtClean="0"/>
              <a:t> = two or more atoms chemically joined (can be the same type or different) </a:t>
            </a:r>
          </a:p>
          <a:p>
            <a:r>
              <a:rPr lang="en-GB" sz="3200" b="1" dirty="0" smtClean="0">
                <a:solidFill>
                  <a:srgbClr val="FF0000"/>
                </a:solidFill>
              </a:rPr>
              <a:t>Compound</a:t>
            </a:r>
            <a:r>
              <a:rPr lang="en-GB" sz="3200" dirty="0" smtClean="0"/>
              <a:t> = two or more atoms of </a:t>
            </a:r>
            <a:r>
              <a:rPr lang="en-GB" sz="3200" i="1" dirty="0" smtClean="0"/>
              <a:t>different elements </a:t>
            </a:r>
            <a:r>
              <a:rPr lang="en-GB" sz="3200" dirty="0" smtClean="0"/>
              <a:t>chemically joined</a:t>
            </a:r>
          </a:p>
          <a:p>
            <a:r>
              <a:rPr lang="en-GB" sz="3200" b="1" dirty="0" smtClean="0">
                <a:solidFill>
                  <a:srgbClr val="FF0000"/>
                </a:solidFill>
              </a:rPr>
              <a:t>Mixture </a:t>
            </a:r>
            <a:r>
              <a:rPr lang="en-GB" sz="3200" b="1" dirty="0" smtClean="0"/>
              <a:t>= </a:t>
            </a:r>
            <a:r>
              <a:rPr lang="en-GB" sz="3200" dirty="0" smtClean="0"/>
              <a:t>two or more elements or compounds not chemically joined</a:t>
            </a:r>
            <a:endParaRPr lang="en-GB" sz="3200" b="1" dirty="0">
              <a:solidFill>
                <a:srgbClr val="FF0000"/>
              </a:solidFill>
            </a:endParaRPr>
          </a:p>
        </p:txBody>
      </p:sp>
    </p:spTree>
    <p:extLst>
      <p:ext uri="{BB962C8B-B14F-4D97-AF65-F5344CB8AC3E}">
        <p14:creationId xmlns:p14="http://schemas.microsoft.com/office/powerpoint/2010/main" val="302150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164" y="269573"/>
            <a:ext cx="11689236" cy="523220"/>
          </a:xfrm>
          <a:prstGeom prst="rect">
            <a:avLst/>
          </a:prstGeom>
          <a:noFill/>
        </p:spPr>
        <p:txBody>
          <a:bodyPr wrap="square" rtlCol="0">
            <a:spAutoFit/>
          </a:bodyPr>
          <a:lstStyle/>
          <a:p>
            <a:r>
              <a:rPr lang="en-GB" sz="2800" dirty="0" smtClean="0"/>
              <a:t>When atoms are chemically bonded together they are called </a:t>
            </a:r>
            <a:r>
              <a:rPr lang="en-GB" sz="2800" dirty="0" smtClean="0">
                <a:solidFill>
                  <a:srgbClr val="FF0000"/>
                </a:solidFill>
              </a:rPr>
              <a:t>molecules</a:t>
            </a:r>
            <a:endParaRPr lang="en-US" sz="2800" dirty="0">
              <a:solidFill>
                <a:srgbClr val="FF0000"/>
              </a:solidFill>
            </a:endParaRPr>
          </a:p>
        </p:txBody>
      </p:sp>
      <p:sp>
        <p:nvSpPr>
          <p:cNvPr id="3" name="TextBox 2"/>
          <p:cNvSpPr txBox="1"/>
          <p:nvPr/>
        </p:nvSpPr>
        <p:spPr>
          <a:xfrm>
            <a:off x="1098977" y="856569"/>
            <a:ext cx="10051534" cy="584775"/>
          </a:xfrm>
          <a:prstGeom prst="rect">
            <a:avLst/>
          </a:prstGeom>
          <a:noFill/>
        </p:spPr>
        <p:txBody>
          <a:bodyPr wrap="none" rtlCol="0">
            <a:spAutoFit/>
          </a:bodyPr>
          <a:lstStyle/>
          <a:p>
            <a:r>
              <a:rPr lang="en-GB" sz="3200" dirty="0" smtClean="0"/>
              <a:t>Some elements exist as atoms, but some exist as molecules</a:t>
            </a:r>
            <a:endParaRPr lang="en-US" sz="3200" dirty="0"/>
          </a:p>
        </p:txBody>
      </p:sp>
      <p:pic>
        <p:nvPicPr>
          <p:cNvPr id="2050" name="Picture 2" descr="http://www.online-sciences.com/wp-content/uploads/2014/07/Oxygen-Molec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844" y="1871112"/>
            <a:ext cx="4495800"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734" y="5996582"/>
            <a:ext cx="11968020" cy="584775"/>
          </a:xfrm>
          <a:prstGeom prst="rect">
            <a:avLst/>
          </a:prstGeom>
          <a:noFill/>
        </p:spPr>
        <p:txBody>
          <a:bodyPr wrap="none" rtlCol="0">
            <a:spAutoFit/>
          </a:bodyPr>
          <a:lstStyle/>
          <a:p>
            <a:r>
              <a:rPr lang="en-GB" sz="3200" u="sng" dirty="0" smtClean="0"/>
              <a:t>The atoms can only be separated when a chemical reaction takes place</a:t>
            </a:r>
            <a:endParaRPr lang="en-US" sz="3200" u="sng" dirty="0"/>
          </a:p>
        </p:txBody>
      </p:sp>
    </p:spTree>
    <p:extLst>
      <p:ext uri="{BB962C8B-B14F-4D97-AF65-F5344CB8AC3E}">
        <p14:creationId xmlns:p14="http://schemas.microsoft.com/office/powerpoint/2010/main" val="2486159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Compounds</a:t>
            </a:r>
            <a:endParaRPr lang="en-GB" dirty="0"/>
          </a:p>
        </p:txBody>
      </p:sp>
      <p:sp>
        <p:nvSpPr>
          <p:cNvPr id="3" name="Content Placeholder 2"/>
          <p:cNvSpPr>
            <a:spLocks noGrp="1"/>
          </p:cNvSpPr>
          <p:nvPr>
            <p:ph idx="1"/>
          </p:nvPr>
        </p:nvSpPr>
        <p:spPr>
          <a:xfrm>
            <a:off x="838200" y="1825625"/>
            <a:ext cx="6260871" cy="4351338"/>
          </a:xfrm>
        </p:spPr>
        <p:txBody>
          <a:bodyPr/>
          <a:lstStyle/>
          <a:p>
            <a:r>
              <a:rPr lang="en-GB" dirty="0" smtClean="0"/>
              <a:t>Compounds are a special type of molecule.</a:t>
            </a:r>
          </a:p>
          <a:p>
            <a:endParaRPr lang="en-GB" dirty="0"/>
          </a:p>
          <a:p>
            <a:r>
              <a:rPr lang="en-GB" b="1" dirty="0" smtClean="0">
                <a:solidFill>
                  <a:srgbClr val="FF0000"/>
                </a:solidFill>
              </a:rPr>
              <a:t>Compound</a:t>
            </a:r>
            <a:r>
              <a:rPr lang="en-GB" dirty="0" smtClean="0"/>
              <a:t> = two or more atoms of </a:t>
            </a:r>
            <a:r>
              <a:rPr lang="en-GB" b="1" dirty="0" smtClean="0">
                <a:solidFill>
                  <a:srgbClr val="FF0000"/>
                </a:solidFill>
              </a:rPr>
              <a:t>different elements </a:t>
            </a:r>
            <a:r>
              <a:rPr lang="en-GB" dirty="0" smtClean="0"/>
              <a:t>chemically joined</a:t>
            </a:r>
          </a:p>
          <a:p>
            <a:endParaRPr lang="en-GB" dirty="0"/>
          </a:p>
          <a:p>
            <a:pPr marL="0" indent="0">
              <a:buNone/>
            </a:pPr>
            <a:r>
              <a:rPr lang="en-GB" dirty="0" smtClean="0"/>
              <a:t>Example: Methane (CH</a:t>
            </a:r>
            <a:r>
              <a:rPr lang="en-GB" baseline="-25000" dirty="0" smtClean="0"/>
              <a:t>4</a:t>
            </a:r>
            <a:r>
              <a:rPr lang="en-GB" dirty="0" smtClean="0"/>
              <a:t>)</a:t>
            </a:r>
          </a:p>
          <a:p>
            <a:r>
              <a:rPr lang="en-GB" dirty="0" smtClean="0"/>
              <a:t>Molecule</a:t>
            </a:r>
          </a:p>
          <a:p>
            <a:r>
              <a:rPr lang="en-GB" dirty="0" smtClean="0"/>
              <a:t>Also a compound</a:t>
            </a:r>
          </a:p>
          <a:p>
            <a:endParaRPr lang="en-GB" dirty="0"/>
          </a:p>
        </p:txBody>
      </p:sp>
      <p:grpSp>
        <p:nvGrpSpPr>
          <p:cNvPr id="4" name="Group 3"/>
          <p:cNvGrpSpPr/>
          <p:nvPr/>
        </p:nvGrpSpPr>
        <p:grpSpPr>
          <a:xfrm>
            <a:off x="7826435" y="1125204"/>
            <a:ext cx="2992581" cy="2842780"/>
            <a:chOff x="4125191" y="3939380"/>
            <a:chExt cx="2992581" cy="2842780"/>
          </a:xfrm>
        </p:grpSpPr>
        <p:grpSp>
          <p:nvGrpSpPr>
            <p:cNvPr id="5" name="Group 4"/>
            <p:cNvGrpSpPr/>
            <p:nvPr/>
          </p:nvGrpSpPr>
          <p:grpSpPr>
            <a:xfrm>
              <a:off x="4125191" y="4881594"/>
              <a:ext cx="1163781" cy="945284"/>
              <a:chOff x="8839200" y="3862244"/>
              <a:chExt cx="1163781" cy="945284"/>
            </a:xfrm>
          </p:grpSpPr>
          <p:sp>
            <p:nvSpPr>
              <p:cNvPr id="18" name="Oval 17"/>
              <p:cNvSpPr/>
              <p:nvPr/>
            </p:nvSpPr>
            <p:spPr>
              <a:xfrm>
                <a:off x="8839200" y="3862244"/>
                <a:ext cx="914400" cy="9452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9047019" y="3960164"/>
                <a:ext cx="955962" cy="769441"/>
              </a:xfrm>
              <a:prstGeom prst="rect">
                <a:avLst/>
              </a:prstGeom>
              <a:noFill/>
            </p:spPr>
            <p:txBody>
              <a:bodyPr wrap="square" rtlCol="0">
                <a:spAutoFit/>
              </a:bodyPr>
              <a:lstStyle/>
              <a:p>
                <a:r>
                  <a:rPr lang="en-GB" sz="4400" dirty="0">
                    <a:solidFill>
                      <a:prstClr val="black"/>
                    </a:solidFill>
                  </a:rPr>
                  <a:t>H</a:t>
                </a:r>
                <a:endParaRPr lang="en-US" sz="4400" dirty="0">
                  <a:solidFill>
                    <a:prstClr val="black"/>
                  </a:solidFill>
                </a:endParaRPr>
              </a:p>
            </p:txBody>
          </p:sp>
        </p:grpSp>
        <p:grpSp>
          <p:nvGrpSpPr>
            <p:cNvPr id="6" name="Group 5"/>
            <p:cNvGrpSpPr/>
            <p:nvPr/>
          </p:nvGrpSpPr>
          <p:grpSpPr>
            <a:xfrm>
              <a:off x="5039591" y="4891592"/>
              <a:ext cx="1156854" cy="945284"/>
              <a:chOff x="10439400" y="4807528"/>
              <a:chExt cx="1156854" cy="945284"/>
            </a:xfrm>
          </p:grpSpPr>
          <p:sp>
            <p:nvSpPr>
              <p:cNvPr id="16" name="Oval 15"/>
              <p:cNvSpPr/>
              <p:nvPr/>
            </p:nvSpPr>
            <p:spPr>
              <a:xfrm>
                <a:off x="10439400" y="4807528"/>
                <a:ext cx="914400" cy="94528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10640292" y="4881594"/>
                <a:ext cx="955962" cy="769441"/>
              </a:xfrm>
              <a:prstGeom prst="rect">
                <a:avLst/>
              </a:prstGeom>
              <a:noFill/>
            </p:spPr>
            <p:txBody>
              <a:bodyPr wrap="square" rtlCol="0">
                <a:spAutoFit/>
              </a:bodyPr>
              <a:lstStyle/>
              <a:p>
                <a:r>
                  <a:rPr lang="en-GB" sz="4400" dirty="0">
                    <a:solidFill>
                      <a:prstClr val="black"/>
                    </a:solidFill>
                  </a:rPr>
                  <a:t>C</a:t>
                </a:r>
                <a:endParaRPr lang="en-US" sz="4400" dirty="0">
                  <a:solidFill>
                    <a:prstClr val="black"/>
                  </a:solidFill>
                </a:endParaRPr>
              </a:p>
            </p:txBody>
          </p:sp>
        </p:grpSp>
        <p:grpSp>
          <p:nvGrpSpPr>
            <p:cNvPr id="7" name="Group 6"/>
            <p:cNvGrpSpPr/>
            <p:nvPr/>
          </p:nvGrpSpPr>
          <p:grpSpPr>
            <a:xfrm>
              <a:off x="5011883" y="3939380"/>
              <a:ext cx="1163781" cy="945284"/>
              <a:chOff x="8839200" y="3862244"/>
              <a:chExt cx="1163781" cy="945284"/>
            </a:xfrm>
          </p:grpSpPr>
          <p:sp>
            <p:nvSpPr>
              <p:cNvPr id="14" name="Oval 13"/>
              <p:cNvSpPr/>
              <p:nvPr/>
            </p:nvSpPr>
            <p:spPr>
              <a:xfrm>
                <a:off x="8839200" y="3862244"/>
                <a:ext cx="914400" cy="9452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9047019" y="3960164"/>
                <a:ext cx="955962" cy="769441"/>
              </a:xfrm>
              <a:prstGeom prst="rect">
                <a:avLst/>
              </a:prstGeom>
              <a:noFill/>
            </p:spPr>
            <p:txBody>
              <a:bodyPr wrap="square" rtlCol="0">
                <a:spAutoFit/>
              </a:bodyPr>
              <a:lstStyle/>
              <a:p>
                <a:r>
                  <a:rPr lang="en-GB" sz="4400" dirty="0">
                    <a:solidFill>
                      <a:prstClr val="black"/>
                    </a:solidFill>
                  </a:rPr>
                  <a:t>H</a:t>
                </a:r>
                <a:endParaRPr lang="en-US" sz="4400" dirty="0">
                  <a:solidFill>
                    <a:prstClr val="black"/>
                  </a:solidFill>
                </a:endParaRPr>
              </a:p>
            </p:txBody>
          </p:sp>
        </p:grpSp>
        <p:grpSp>
          <p:nvGrpSpPr>
            <p:cNvPr id="8" name="Group 7"/>
            <p:cNvGrpSpPr/>
            <p:nvPr/>
          </p:nvGrpSpPr>
          <p:grpSpPr>
            <a:xfrm>
              <a:off x="5953991" y="4898027"/>
              <a:ext cx="1163781" cy="945284"/>
              <a:chOff x="8839200" y="3862244"/>
              <a:chExt cx="1163781" cy="945284"/>
            </a:xfrm>
          </p:grpSpPr>
          <p:sp>
            <p:nvSpPr>
              <p:cNvPr id="12" name="Oval 11"/>
              <p:cNvSpPr/>
              <p:nvPr/>
            </p:nvSpPr>
            <p:spPr>
              <a:xfrm>
                <a:off x="8839200" y="3862244"/>
                <a:ext cx="914400" cy="9452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9047019" y="3960164"/>
                <a:ext cx="955962" cy="769441"/>
              </a:xfrm>
              <a:prstGeom prst="rect">
                <a:avLst/>
              </a:prstGeom>
              <a:noFill/>
            </p:spPr>
            <p:txBody>
              <a:bodyPr wrap="square" rtlCol="0">
                <a:spAutoFit/>
              </a:bodyPr>
              <a:lstStyle/>
              <a:p>
                <a:r>
                  <a:rPr lang="en-GB" sz="4400" dirty="0">
                    <a:solidFill>
                      <a:prstClr val="black"/>
                    </a:solidFill>
                  </a:rPr>
                  <a:t>H</a:t>
                </a:r>
                <a:endParaRPr lang="en-US" sz="4400" dirty="0">
                  <a:solidFill>
                    <a:prstClr val="black"/>
                  </a:solidFill>
                </a:endParaRPr>
              </a:p>
            </p:txBody>
          </p:sp>
        </p:grpSp>
        <p:grpSp>
          <p:nvGrpSpPr>
            <p:cNvPr id="9" name="Group 8"/>
            <p:cNvGrpSpPr/>
            <p:nvPr/>
          </p:nvGrpSpPr>
          <p:grpSpPr>
            <a:xfrm>
              <a:off x="5039591" y="5836876"/>
              <a:ext cx="1163781" cy="945284"/>
              <a:chOff x="8839200" y="3862244"/>
              <a:chExt cx="1163781" cy="945284"/>
            </a:xfrm>
          </p:grpSpPr>
          <p:sp>
            <p:nvSpPr>
              <p:cNvPr id="10" name="Oval 9"/>
              <p:cNvSpPr/>
              <p:nvPr/>
            </p:nvSpPr>
            <p:spPr>
              <a:xfrm>
                <a:off x="8839200" y="3862244"/>
                <a:ext cx="914400" cy="9452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9047019" y="3960164"/>
                <a:ext cx="955962" cy="769441"/>
              </a:xfrm>
              <a:prstGeom prst="rect">
                <a:avLst/>
              </a:prstGeom>
              <a:noFill/>
            </p:spPr>
            <p:txBody>
              <a:bodyPr wrap="square" rtlCol="0">
                <a:spAutoFit/>
              </a:bodyPr>
              <a:lstStyle/>
              <a:p>
                <a:r>
                  <a:rPr lang="en-GB" sz="4400" dirty="0">
                    <a:solidFill>
                      <a:prstClr val="black"/>
                    </a:solidFill>
                  </a:rPr>
                  <a:t>H</a:t>
                </a:r>
                <a:endParaRPr lang="en-US" sz="4400" dirty="0">
                  <a:solidFill>
                    <a:prstClr val="black"/>
                  </a:solidFill>
                </a:endParaRPr>
              </a:p>
            </p:txBody>
          </p:sp>
        </p:grpSp>
      </p:grpSp>
      <p:sp>
        <p:nvSpPr>
          <p:cNvPr id="21" name="TextBox 20"/>
          <p:cNvSpPr txBox="1"/>
          <p:nvPr/>
        </p:nvSpPr>
        <p:spPr>
          <a:xfrm>
            <a:off x="7099071" y="4079267"/>
            <a:ext cx="4305992" cy="1938992"/>
          </a:xfrm>
          <a:prstGeom prst="rect">
            <a:avLst/>
          </a:prstGeom>
          <a:noFill/>
        </p:spPr>
        <p:txBody>
          <a:bodyPr wrap="square" rtlCol="0">
            <a:spAutoFit/>
          </a:bodyPr>
          <a:lstStyle/>
          <a:p>
            <a:pPr algn="ctr"/>
            <a:r>
              <a:rPr lang="en-GB" sz="4000" dirty="0">
                <a:solidFill>
                  <a:prstClr val="black"/>
                </a:solidFill>
              </a:rPr>
              <a:t>A MOLECULE OF THE COMPOUND METHANE</a:t>
            </a:r>
          </a:p>
        </p:txBody>
      </p:sp>
    </p:spTree>
    <p:extLst>
      <p:ext uri="{BB962C8B-B14F-4D97-AF65-F5344CB8AC3E}">
        <p14:creationId xmlns:p14="http://schemas.microsoft.com/office/powerpoint/2010/main" val="918959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9268" y="811369"/>
            <a:ext cx="2768707" cy="830997"/>
          </a:xfrm>
          <a:prstGeom prst="rect">
            <a:avLst/>
          </a:prstGeom>
          <a:noFill/>
        </p:spPr>
        <p:txBody>
          <a:bodyPr wrap="none" rtlCol="0">
            <a:spAutoFit/>
          </a:bodyPr>
          <a:lstStyle/>
          <a:p>
            <a:r>
              <a:rPr lang="en-GB" sz="4800" b="1" dirty="0" smtClean="0"/>
              <a:t>molecules</a:t>
            </a:r>
            <a:endParaRPr lang="en-US" sz="4800" b="1" dirty="0"/>
          </a:p>
        </p:txBody>
      </p:sp>
      <p:cxnSp>
        <p:nvCxnSpPr>
          <p:cNvPr id="6" name="Straight Arrow Connector 5"/>
          <p:cNvCxnSpPr/>
          <p:nvPr/>
        </p:nvCxnSpPr>
        <p:spPr>
          <a:xfrm flipH="1">
            <a:off x="2060620" y="1790163"/>
            <a:ext cx="2150772" cy="193183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15155" y="4090256"/>
            <a:ext cx="4575291" cy="1569660"/>
          </a:xfrm>
          <a:prstGeom prst="rect">
            <a:avLst/>
          </a:prstGeom>
          <a:noFill/>
        </p:spPr>
        <p:txBody>
          <a:bodyPr wrap="none" rtlCol="0">
            <a:spAutoFit/>
          </a:bodyPr>
          <a:lstStyle/>
          <a:p>
            <a:r>
              <a:rPr lang="en-GB" sz="3200" b="1" dirty="0" smtClean="0"/>
              <a:t>If the atoms are the </a:t>
            </a:r>
            <a:r>
              <a:rPr lang="en-GB" sz="3200" b="1" dirty="0" smtClean="0">
                <a:solidFill>
                  <a:srgbClr val="00B050"/>
                </a:solidFill>
              </a:rPr>
              <a:t>same</a:t>
            </a:r>
          </a:p>
          <a:p>
            <a:r>
              <a:rPr lang="en-GB" sz="3200" b="1" dirty="0"/>
              <a:t>t</a:t>
            </a:r>
            <a:r>
              <a:rPr lang="en-GB" sz="3200" b="1" dirty="0" smtClean="0"/>
              <a:t>hen it is a molecule of an</a:t>
            </a:r>
          </a:p>
          <a:p>
            <a:r>
              <a:rPr lang="en-GB" sz="3200" b="1" dirty="0">
                <a:solidFill>
                  <a:srgbClr val="00B050"/>
                </a:solidFill>
              </a:rPr>
              <a:t>e</a:t>
            </a:r>
            <a:r>
              <a:rPr lang="en-GB" sz="3200" b="1" dirty="0" smtClean="0">
                <a:solidFill>
                  <a:srgbClr val="00B050"/>
                </a:solidFill>
              </a:rPr>
              <a:t>lement</a:t>
            </a:r>
            <a:r>
              <a:rPr lang="en-GB" sz="3200" b="1" dirty="0" smtClean="0"/>
              <a:t> </a:t>
            </a:r>
            <a:r>
              <a:rPr lang="en-GB" sz="3200" b="1" dirty="0" err="1" smtClean="0"/>
              <a:t>eg</a:t>
            </a:r>
            <a:r>
              <a:rPr lang="en-GB" sz="3200" b="1" dirty="0" smtClean="0"/>
              <a:t> H</a:t>
            </a:r>
            <a:r>
              <a:rPr lang="en-GB" sz="3200" b="1" baseline="-25000" dirty="0" smtClean="0"/>
              <a:t>2 </a:t>
            </a:r>
            <a:r>
              <a:rPr lang="en-GB" sz="3200" b="1" dirty="0" smtClean="0"/>
              <a:t> -hydrogen</a:t>
            </a:r>
            <a:endParaRPr lang="en-US" sz="3200" b="1" dirty="0"/>
          </a:p>
        </p:txBody>
      </p:sp>
      <p:cxnSp>
        <p:nvCxnSpPr>
          <p:cNvPr id="10" name="Straight Arrow Connector 9"/>
          <p:cNvCxnSpPr/>
          <p:nvPr/>
        </p:nvCxnSpPr>
        <p:spPr>
          <a:xfrm>
            <a:off x="6323527" y="1790163"/>
            <a:ext cx="3181081" cy="181592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056662" y="4090256"/>
            <a:ext cx="4895892" cy="1569660"/>
          </a:xfrm>
          <a:prstGeom prst="rect">
            <a:avLst/>
          </a:prstGeom>
          <a:noFill/>
        </p:spPr>
        <p:txBody>
          <a:bodyPr wrap="none" rtlCol="0">
            <a:spAutoFit/>
          </a:bodyPr>
          <a:lstStyle/>
          <a:p>
            <a:r>
              <a:rPr lang="en-GB" sz="3200" b="1" dirty="0" smtClean="0"/>
              <a:t>If the atoms are </a:t>
            </a:r>
            <a:r>
              <a:rPr lang="en-GB" sz="3200" b="1" dirty="0" smtClean="0">
                <a:solidFill>
                  <a:srgbClr val="FF0000"/>
                </a:solidFill>
              </a:rPr>
              <a:t>different</a:t>
            </a:r>
          </a:p>
          <a:p>
            <a:r>
              <a:rPr lang="en-GB" sz="3200" b="1" dirty="0"/>
              <a:t>t</a:t>
            </a:r>
            <a:r>
              <a:rPr lang="en-GB" sz="3200" b="1" dirty="0" smtClean="0"/>
              <a:t>hen it is a molecule of a</a:t>
            </a:r>
          </a:p>
          <a:p>
            <a:r>
              <a:rPr lang="en-GB" sz="3200" b="1" dirty="0">
                <a:solidFill>
                  <a:srgbClr val="FF0000"/>
                </a:solidFill>
              </a:rPr>
              <a:t>c</a:t>
            </a:r>
            <a:r>
              <a:rPr lang="en-GB" sz="3200" b="1" dirty="0" smtClean="0">
                <a:solidFill>
                  <a:srgbClr val="FF0000"/>
                </a:solidFill>
              </a:rPr>
              <a:t>ompound</a:t>
            </a:r>
            <a:r>
              <a:rPr lang="en-GB" sz="3200" b="1" dirty="0" smtClean="0"/>
              <a:t> </a:t>
            </a:r>
            <a:r>
              <a:rPr lang="en-GB" sz="3200" b="1" dirty="0" err="1" smtClean="0"/>
              <a:t>eg</a:t>
            </a:r>
            <a:r>
              <a:rPr lang="en-GB" sz="3200" b="1" dirty="0" smtClean="0"/>
              <a:t> CH</a:t>
            </a:r>
            <a:r>
              <a:rPr lang="en-GB" sz="3200" b="1" baseline="-25000" dirty="0" smtClean="0"/>
              <a:t>4 </a:t>
            </a:r>
            <a:r>
              <a:rPr lang="en-GB" sz="3200" b="1" dirty="0" smtClean="0"/>
              <a:t> methane</a:t>
            </a:r>
            <a:endParaRPr lang="en-US" sz="3200" b="1" dirty="0"/>
          </a:p>
        </p:txBody>
      </p:sp>
    </p:spTree>
    <p:extLst>
      <p:ext uri="{BB962C8B-B14F-4D97-AF65-F5344CB8AC3E}">
        <p14:creationId xmlns:p14="http://schemas.microsoft.com/office/powerpoint/2010/main" val="266688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7567" y="0"/>
            <a:ext cx="11434011" cy="1143000"/>
          </a:xfrm>
        </p:spPr>
        <p:txBody>
          <a:bodyPr>
            <a:normAutofit fontScale="90000"/>
          </a:bodyPr>
          <a:lstStyle/>
          <a:p>
            <a:r>
              <a:rPr lang="en-GB" b="1" dirty="0" smtClean="0">
                <a:solidFill>
                  <a:srgbClr val="FF0000"/>
                </a:solidFill>
              </a:rPr>
              <a:t>Name the following </a:t>
            </a:r>
            <a:r>
              <a:rPr lang="en-GB" b="1" dirty="0" smtClean="0">
                <a:solidFill>
                  <a:srgbClr val="FF0000"/>
                </a:solidFill>
              </a:rPr>
              <a:t>compounds: Metal + Non-metal</a:t>
            </a:r>
            <a:endParaRPr lang="en-GB" b="1" dirty="0">
              <a:solidFill>
                <a:srgbClr val="FF0000"/>
              </a:solidFill>
            </a:endParaRPr>
          </a:p>
        </p:txBody>
      </p:sp>
      <p:sp>
        <p:nvSpPr>
          <p:cNvPr id="6" name="Content Placeholder 5"/>
          <p:cNvSpPr>
            <a:spLocks noGrp="1"/>
          </p:cNvSpPr>
          <p:nvPr>
            <p:ph sz="half" idx="1"/>
          </p:nvPr>
        </p:nvSpPr>
        <p:spPr>
          <a:xfrm>
            <a:off x="2489448" y="1052737"/>
            <a:ext cx="2454424" cy="5318051"/>
          </a:xfrm>
        </p:spPr>
        <p:txBody>
          <a:bodyPr/>
          <a:lstStyle/>
          <a:p>
            <a:pPr marL="514350" indent="-514350">
              <a:buFont typeface="+mj-lt"/>
              <a:buAutoNum type="arabicPeriod"/>
            </a:pPr>
            <a:r>
              <a:rPr lang="en-GB" b="1" dirty="0" err="1" smtClean="0"/>
              <a:t>LiCl</a:t>
            </a:r>
            <a:endParaRPr lang="en-GB" b="1" dirty="0" smtClean="0"/>
          </a:p>
          <a:p>
            <a:pPr marL="514350" indent="-514350">
              <a:buFont typeface="+mj-lt"/>
              <a:buAutoNum type="arabicPeriod"/>
            </a:pPr>
            <a:r>
              <a:rPr lang="en-GB" b="1" dirty="0" smtClean="0"/>
              <a:t>CaF</a:t>
            </a:r>
            <a:r>
              <a:rPr lang="en-GB" b="1" baseline="-25000" dirty="0" smtClean="0"/>
              <a:t>2</a:t>
            </a:r>
          </a:p>
          <a:p>
            <a:pPr marL="514350" indent="-514350">
              <a:buFont typeface="+mj-lt"/>
              <a:buAutoNum type="arabicPeriod"/>
            </a:pPr>
            <a:r>
              <a:rPr lang="en-GB" b="1" dirty="0" err="1" smtClean="0"/>
              <a:t>KBr</a:t>
            </a:r>
            <a:endParaRPr lang="en-GB" b="1" dirty="0" smtClean="0"/>
          </a:p>
          <a:p>
            <a:pPr marL="514350" indent="-514350">
              <a:buFont typeface="+mj-lt"/>
              <a:buAutoNum type="arabicPeriod"/>
            </a:pPr>
            <a:r>
              <a:rPr lang="en-GB" b="1" dirty="0" err="1" smtClean="0"/>
              <a:t>BaO</a:t>
            </a:r>
            <a:endParaRPr lang="en-GB" b="1" dirty="0" smtClean="0"/>
          </a:p>
          <a:p>
            <a:pPr marL="514350" indent="-514350">
              <a:buFont typeface="+mj-lt"/>
              <a:buAutoNum type="arabicPeriod"/>
            </a:pPr>
            <a:r>
              <a:rPr lang="en-GB" b="1" dirty="0" smtClean="0"/>
              <a:t>MgCO</a:t>
            </a:r>
            <a:r>
              <a:rPr lang="en-GB" b="1" baseline="-25000" dirty="0" smtClean="0"/>
              <a:t>3</a:t>
            </a:r>
          </a:p>
          <a:p>
            <a:pPr marL="514350" indent="-514350">
              <a:buFont typeface="+mj-lt"/>
              <a:buAutoNum type="arabicPeriod" startAt="6"/>
            </a:pPr>
            <a:r>
              <a:rPr lang="en-GB" b="1" dirty="0"/>
              <a:t>ZnSO</a:t>
            </a:r>
            <a:r>
              <a:rPr lang="en-GB" b="1" baseline="-25000" dirty="0"/>
              <a:t>4</a:t>
            </a:r>
          </a:p>
          <a:p>
            <a:pPr marL="514350" indent="-514350">
              <a:buFont typeface="+mj-lt"/>
              <a:buAutoNum type="arabicPeriod" startAt="6"/>
            </a:pPr>
            <a:r>
              <a:rPr lang="en-GB" b="1" dirty="0"/>
              <a:t>ZnSO</a:t>
            </a:r>
            <a:r>
              <a:rPr lang="en-GB" b="1" baseline="-25000" dirty="0"/>
              <a:t>3</a:t>
            </a:r>
            <a:endParaRPr lang="en-GB" b="1" dirty="0"/>
          </a:p>
          <a:p>
            <a:pPr marL="514350" indent="-514350">
              <a:buFont typeface="+mj-lt"/>
              <a:buAutoNum type="arabicPeriod" startAt="6"/>
            </a:pPr>
            <a:r>
              <a:rPr lang="en-GB" b="1" dirty="0"/>
              <a:t>WCl</a:t>
            </a:r>
            <a:r>
              <a:rPr lang="en-GB" b="1" baseline="-25000" dirty="0"/>
              <a:t>3</a:t>
            </a:r>
            <a:endParaRPr lang="en-GB" b="1" dirty="0"/>
          </a:p>
          <a:p>
            <a:pPr marL="514350" indent="-514350">
              <a:buFont typeface="+mj-lt"/>
              <a:buAutoNum type="arabicPeriod" startAt="6"/>
            </a:pPr>
            <a:r>
              <a:rPr lang="en-GB" b="1" dirty="0"/>
              <a:t>AlPO</a:t>
            </a:r>
            <a:r>
              <a:rPr lang="en-GB" b="1" baseline="-25000" dirty="0"/>
              <a:t>4</a:t>
            </a:r>
            <a:endParaRPr lang="en-GB" b="1" dirty="0"/>
          </a:p>
          <a:p>
            <a:pPr marL="514350" indent="-514350">
              <a:buFont typeface="+mj-lt"/>
              <a:buAutoNum type="arabicPeriod" startAt="6"/>
            </a:pPr>
            <a:r>
              <a:rPr lang="en-GB" b="1" dirty="0"/>
              <a:t>NaNO</a:t>
            </a:r>
            <a:r>
              <a:rPr lang="en-GB" b="1" baseline="-25000" dirty="0"/>
              <a:t>3</a:t>
            </a:r>
            <a:endParaRPr lang="en-GB" b="1" dirty="0"/>
          </a:p>
          <a:p>
            <a:pPr marL="514350" indent="-514350">
              <a:buFont typeface="+mj-lt"/>
              <a:buAutoNum type="arabicPeriod"/>
            </a:pPr>
            <a:endParaRPr lang="en-GB" b="1" dirty="0" smtClean="0"/>
          </a:p>
        </p:txBody>
      </p:sp>
      <p:sp>
        <p:nvSpPr>
          <p:cNvPr id="9" name="Content Placeholder 5"/>
          <p:cNvSpPr>
            <a:spLocks noGrp="1"/>
          </p:cNvSpPr>
          <p:nvPr>
            <p:ph sz="half" idx="1"/>
          </p:nvPr>
        </p:nvSpPr>
        <p:spPr>
          <a:xfrm>
            <a:off x="5375920" y="1052737"/>
            <a:ext cx="4680520" cy="5318051"/>
          </a:xfrm>
        </p:spPr>
        <p:txBody>
          <a:bodyPr/>
          <a:lstStyle/>
          <a:p>
            <a:pPr marL="514350" indent="-514350">
              <a:buFont typeface="+mj-lt"/>
              <a:buAutoNum type="arabicPeriod"/>
            </a:pPr>
            <a:r>
              <a:rPr lang="en-GB" b="1" dirty="0" smtClean="0"/>
              <a:t>Lithium Chloride</a:t>
            </a:r>
          </a:p>
          <a:p>
            <a:pPr marL="514350" indent="-514350">
              <a:buFont typeface="+mj-lt"/>
              <a:buAutoNum type="arabicPeriod"/>
            </a:pPr>
            <a:r>
              <a:rPr lang="en-GB" b="1" dirty="0" smtClean="0"/>
              <a:t>Calcium Fluoride</a:t>
            </a:r>
            <a:endParaRPr lang="en-GB" b="1" baseline="-25000" dirty="0" smtClean="0"/>
          </a:p>
          <a:p>
            <a:pPr marL="514350" indent="-514350">
              <a:buFont typeface="+mj-lt"/>
              <a:buAutoNum type="arabicPeriod"/>
            </a:pPr>
            <a:r>
              <a:rPr lang="en-GB" b="1" dirty="0" smtClean="0"/>
              <a:t>Potassium Bromide</a:t>
            </a:r>
          </a:p>
          <a:p>
            <a:pPr marL="514350" indent="-514350">
              <a:buFont typeface="+mj-lt"/>
              <a:buAutoNum type="arabicPeriod"/>
            </a:pPr>
            <a:r>
              <a:rPr lang="en-GB" b="1" dirty="0" smtClean="0"/>
              <a:t>Barium Oxide</a:t>
            </a:r>
          </a:p>
          <a:p>
            <a:pPr marL="514350" indent="-514350">
              <a:buFont typeface="+mj-lt"/>
              <a:buAutoNum type="arabicPeriod"/>
            </a:pPr>
            <a:r>
              <a:rPr lang="en-GB" b="1" dirty="0" smtClean="0"/>
              <a:t>Magnesium Carbonate</a:t>
            </a:r>
            <a:endParaRPr lang="en-GB" b="1" baseline="-25000" dirty="0" smtClean="0"/>
          </a:p>
          <a:p>
            <a:pPr marL="514350" indent="-514350">
              <a:buFont typeface="+mj-lt"/>
              <a:buAutoNum type="arabicPeriod" startAt="6"/>
            </a:pPr>
            <a:r>
              <a:rPr lang="en-GB" b="1" dirty="0" smtClean="0"/>
              <a:t>Zinc Sulphate</a:t>
            </a:r>
            <a:endParaRPr lang="en-GB" b="1" baseline="-25000" dirty="0"/>
          </a:p>
          <a:p>
            <a:pPr marL="514350" indent="-514350">
              <a:buFont typeface="+mj-lt"/>
              <a:buAutoNum type="arabicPeriod" startAt="6"/>
            </a:pPr>
            <a:r>
              <a:rPr lang="en-GB" b="1" dirty="0" smtClean="0"/>
              <a:t>Zinc Sulphite</a:t>
            </a:r>
            <a:endParaRPr lang="en-GB" b="1" dirty="0"/>
          </a:p>
          <a:p>
            <a:pPr marL="514350" indent="-514350">
              <a:buFont typeface="+mj-lt"/>
              <a:buAutoNum type="arabicPeriod" startAt="6"/>
            </a:pPr>
            <a:r>
              <a:rPr lang="en-GB" b="1" dirty="0" smtClean="0"/>
              <a:t>Tungsten Chloride</a:t>
            </a:r>
            <a:endParaRPr lang="en-GB" b="1" dirty="0"/>
          </a:p>
          <a:p>
            <a:pPr marL="514350" indent="-514350">
              <a:buFont typeface="+mj-lt"/>
              <a:buAutoNum type="arabicPeriod" startAt="6"/>
            </a:pPr>
            <a:r>
              <a:rPr lang="en-GB" b="1" dirty="0" smtClean="0"/>
              <a:t>Aluminium Phosphate</a:t>
            </a:r>
            <a:endParaRPr lang="en-GB" b="1" dirty="0"/>
          </a:p>
          <a:p>
            <a:pPr marL="514350" indent="-514350">
              <a:buFont typeface="+mj-lt"/>
              <a:buAutoNum type="arabicPeriod" startAt="6"/>
            </a:pPr>
            <a:r>
              <a:rPr lang="en-GB" b="1" dirty="0" smtClean="0"/>
              <a:t>Sodium Nitrate</a:t>
            </a:r>
            <a:endParaRPr lang="en-GB" b="1" dirty="0"/>
          </a:p>
          <a:p>
            <a:pPr marL="514350" indent="-514350">
              <a:buFont typeface="+mj-lt"/>
              <a:buAutoNum type="arabicPeriod"/>
            </a:pPr>
            <a:endParaRPr lang="en-GB" b="1" dirty="0" smtClean="0"/>
          </a:p>
        </p:txBody>
      </p:sp>
    </p:spTree>
    <p:extLst>
      <p:ext uri="{BB962C8B-B14F-4D97-AF65-F5344CB8AC3E}">
        <p14:creationId xmlns:p14="http://schemas.microsoft.com/office/powerpoint/2010/main" val="21994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5719" name="Group 359"/>
          <p:cNvGrpSpPr>
            <a:grpSpLocks/>
          </p:cNvGrpSpPr>
          <p:nvPr/>
        </p:nvGrpSpPr>
        <p:grpSpPr bwMode="auto">
          <a:xfrm>
            <a:off x="3835401" y="2905126"/>
            <a:ext cx="4600575" cy="1919288"/>
            <a:chOff x="1456" y="1830"/>
            <a:chExt cx="2898" cy="1209"/>
          </a:xfrm>
        </p:grpSpPr>
        <p:sp>
          <p:nvSpPr>
            <p:cNvPr id="15674" name="AutoShape 314"/>
            <p:cNvSpPr>
              <a:spLocks noChangeArrowheads="1"/>
            </p:cNvSpPr>
            <p:nvPr/>
          </p:nvSpPr>
          <p:spPr bwMode="auto">
            <a:xfrm>
              <a:off x="1476" y="1830"/>
              <a:ext cx="2878" cy="305"/>
            </a:xfrm>
            <a:prstGeom prst="roundRect">
              <a:avLst>
                <a:gd name="adj" fmla="val 8486"/>
              </a:avLst>
            </a:prstGeom>
            <a:solidFill>
              <a:srgbClr val="E1B7F7"/>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GB" sz="2400" b="1">
                <a:solidFill>
                  <a:srgbClr val="010066"/>
                </a:solidFill>
              </a:endParaRPr>
            </a:p>
          </p:txBody>
        </p:sp>
        <p:sp>
          <p:nvSpPr>
            <p:cNvPr id="15675" name="AutoShape 315"/>
            <p:cNvSpPr>
              <a:spLocks noChangeArrowheads="1"/>
            </p:cNvSpPr>
            <p:nvPr/>
          </p:nvSpPr>
          <p:spPr bwMode="auto">
            <a:xfrm rot="16200000">
              <a:off x="1397" y="2297"/>
              <a:ext cx="1192" cy="291"/>
            </a:xfrm>
            <a:prstGeom prst="roundRect">
              <a:avLst>
                <a:gd name="adj" fmla="val 0"/>
              </a:avLst>
            </a:prstGeom>
            <a:solidFill>
              <a:srgbClr val="E1B7F7"/>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GB" sz="2400" b="1">
                <a:solidFill>
                  <a:srgbClr val="010066"/>
                </a:solidFill>
              </a:endParaRPr>
            </a:p>
          </p:txBody>
        </p:sp>
        <p:grpSp>
          <p:nvGrpSpPr>
            <p:cNvPr id="15718" name="Group 358"/>
            <p:cNvGrpSpPr>
              <a:grpSpLocks/>
            </p:cNvGrpSpPr>
            <p:nvPr/>
          </p:nvGrpSpPr>
          <p:grpSpPr bwMode="auto">
            <a:xfrm>
              <a:off x="1456" y="1830"/>
              <a:ext cx="2894" cy="1206"/>
              <a:chOff x="1456" y="1830"/>
              <a:chExt cx="2894" cy="1206"/>
            </a:xfrm>
          </p:grpSpPr>
          <p:sp>
            <p:nvSpPr>
              <p:cNvPr id="15401" name="AutoShape 41"/>
              <p:cNvSpPr>
                <a:spLocks noChangeArrowheads="1"/>
              </p:cNvSpPr>
              <p:nvPr/>
            </p:nvSpPr>
            <p:spPr bwMode="auto">
              <a:xfrm>
                <a:off x="1464" y="1835"/>
                <a:ext cx="2886" cy="1195"/>
              </a:xfrm>
              <a:prstGeom prst="roundRect">
                <a:avLst>
                  <a:gd name="adj" fmla="val 1708"/>
                </a:avLst>
              </a:prstGeom>
              <a:noFill/>
              <a:ln w="38100">
                <a:solidFill>
                  <a:srgbClr val="9900C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15569" name="Line 209"/>
              <p:cNvSpPr>
                <a:spLocks noChangeShapeType="1"/>
              </p:cNvSpPr>
              <p:nvPr/>
            </p:nvSpPr>
            <p:spPr bwMode="auto">
              <a:xfrm>
                <a:off x="2525" y="1838"/>
                <a:ext cx="0" cy="1198"/>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15621" name="Line 261"/>
              <p:cNvSpPr>
                <a:spLocks noChangeShapeType="1"/>
              </p:cNvSpPr>
              <p:nvPr/>
            </p:nvSpPr>
            <p:spPr bwMode="auto">
              <a:xfrm>
                <a:off x="3534" y="1830"/>
                <a:ext cx="0" cy="1202"/>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15622" name="Line 262"/>
              <p:cNvSpPr>
                <a:spLocks noChangeShapeType="1"/>
              </p:cNvSpPr>
              <p:nvPr/>
            </p:nvSpPr>
            <p:spPr bwMode="auto">
              <a:xfrm rot="-5400000">
                <a:off x="2899" y="684"/>
                <a:ext cx="0" cy="2885"/>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15623" name="Line 263"/>
              <p:cNvSpPr>
                <a:spLocks noChangeShapeType="1"/>
              </p:cNvSpPr>
              <p:nvPr/>
            </p:nvSpPr>
            <p:spPr bwMode="auto">
              <a:xfrm rot="-5400000">
                <a:off x="2905" y="990"/>
                <a:ext cx="0" cy="2882"/>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15624" name="Line 264"/>
              <p:cNvSpPr>
                <a:spLocks noChangeShapeType="1"/>
              </p:cNvSpPr>
              <p:nvPr/>
            </p:nvSpPr>
            <p:spPr bwMode="auto">
              <a:xfrm rot="-5400000">
                <a:off x="2907" y="1308"/>
                <a:ext cx="0" cy="2885"/>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grpSp>
      </p:grpSp>
      <p:graphicFrame>
        <p:nvGraphicFramePr>
          <p:cNvPr id="15742" name="Group 382"/>
          <p:cNvGraphicFramePr>
            <a:graphicFrameLocks noGrp="1"/>
          </p:cNvGraphicFramePr>
          <p:nvPr>
            <p:ph idx="1"/>
          </p:nvPr>
        </p:nvGraphicFramePr>
        <p:xfrm>
          <a:off x="3851276" y="2924176"/>
          <a:ext cx="4587875" cy="1901383"/>
        </p:xfrm>
        <a:graphic>
          <a:graphicData uri="http://schemas.openxmlformats.org/drawingml/2006/table">
            <a:tbl>
              <a:tblPr/>
              <a:tblGrid>
                <a:gridCol w="1676400">
                  <a:extLst>
                    <a:ext uri="{9D8B030D-6E8A-4147-A177-3AD203B41FA5}">
                      <a16:colId xmlns:a16="http://schemas.microsoft.com/office/drawing/2014/main" val="20000"/>
                    </a:ext>
                  </a:extLst>
                </a:gridCol>
                <a:gridCol w="160655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tblGrid>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Particle</a:t>
                      </a:r>
                    </a:p>
                  </a:txBody>
                  <a:tcPr marL="126000" marR="126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Mass</a:t>
                      </a:r>
                    </a:p>
                  </a:txBody>
                  <a:tcPr marL="126000" marR="126000" marT="46800" marB="46800"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Charge</a:t>
                      </a:r>
                    </a:p>
                  </a:txBody>
                  <a:tcPr marL="126000" marR="126000" marT="46800" marB="4680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proton</a:t>
                      </a:r>
                    </a:p>
                  </a:txBody>
                  <a:tcPr marL="126000" marR="126000" marT="46800" marB="46800" anchor="ctr" horzOverflow="overflow">
                    <a:lnL cap="flat">
                      <a:noFill/>
                    </a:lnL>
                    <a:lnR>
                      <a:noFill/>
                    </a:lnR>
                    <a:lnT>
                      <a:noFill/>
                    </a:lnT>
                    <a:lnB>
                      <a:noFill/>
                    </a:lnB>
                    <a:lnTlToBr>
                      <a:noFill/>
                    </a:lnTlToBr>
                    <a:lnBlToTr>
                      <a:noFill/>
                    </a:lnBlToTr>
                    <a:noFill/>
                  </a:tcPr>
                </a:tc>
                <a:tc>
                  <a:txBody>
                    <a:bodyPr/>
                    <a:lstStyle/>
                    <a:p>
                      <a:pPr marL="53975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1</a:t>
                      </a:r>
                    </a:p>
                  </a:txBody>
                  <a:tcPr marL="126000" marR="126000" marT="46800" marB="46800" anchor="ctr" horzOverflow="overflow">
                    <a:lnL>
                      <a:noFill/>
                    </a:lnL>
                    <a:lnR>
                      <a:noFill/>
                    </a:lnR>
                    <a:lnT>
                      <a:noFill/>
                    </a:lnT>
                    <a:lnB>
                      <a:noFill/>
                    </a:lnB>
                    <a:lnTlToBr>
                      <a:noFill/>
                    </a:lnTlToBr>
                    <a:lnBlToTr>
                      <a:noFill/>
                    </a:lnBlToTr>
                    <a:noFill/>
                  </a:tcPr>
                </a:tc>
                <a:tc>
                  <a:txBody>
                    <a:bodyPr/>
                    <a:lstStyle/>
                    <a:p>
                      <a:pPr marL="26670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+1</a:t>
                      </a:r>
                    </a:p>
                  </a:txBody>
                  <a:tcPr marL="126000" marR="126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neutron</a:t>
                      </a:r>
                    </a:p>
                  </a:txBody>
                  <a:tcPr marL="126000" marR="126000" marT="46800" marB="46800" anchor="ctr" horzOverflow="overflow">
                    <a:lnL cap="flat">
                      <a:noFill/>
                    </a:lnL>
                    <a:lnR>
                      <a:noFill/>
                    </a:lnR>
                    <a:lnT>
                      <a:noFill/>
                    </a:lnT>
                    <a:lnB>
                      <a:noFill/>
                    </a:lnB>
                    <a:lnTlToBr>
                      <a:noFill/>
                    </a:lnTlToBr>
                    <a:lnBlToTr>
                      <a:noFill/>
                    </a:lnBlToTr>
                    <a:noFill/>
                  </a:tcPr>
                </a:tc>
                <a:tc>
                  <a:txBody>
                    <a:bodyPr/>
                    <a:lstStyle/>
                    <a:p>
                      <a:pPr marL="53975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09999"/>
                          </a:solidFill>
                          <a:effectLst/>
                          <a:latin typeface="Arial" charset="0"/>
                        </a:rPr>
                        <a:t>1</a:t>
                      </a:r>
                    </a:p>
                  </a:txBody>
                  <a:tcPr marL="126000" marR="126000" marT="46800" marB="46800" anchor="ctr" horzOverflow="overflow">
                    <a:lnL>
                      <a:noFill/>
                    </a:lnL>
                    <a:lnR>
                      <a:noFill/>
                    </a:lnR>
                    <a:lnT>
                      <a:noFill/>
                    </a:lnT>
                    <a:lnB>
                      <a:noFill/>
                    </a:lnB>
                    <a:lnTlToBr>
                      <a:noFill/>
                    </a:lnTlToBr>
                    <a:lnBlToTr>
                      <a:noFill/>
                    </a:lnBlToTr>
                    <a:noFill/>
                  </a:tcPr>
                </a:tc>
                <a:tc>
                  <a:txBody>
                    <a:bodyPr/>
                    <a:lstStyle/>
                    <a:p>
                      <a:pPr marL="45085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09999"/>
                          </a:solidFill>
                          <a:effectLst/>
                          <a:latin typeface="Arial" charset="0"/>
                        </a:rPr>
                        <a:t>0</a:t>
                      </a:r>
                    </a:p>
                  </a:txBody>
                  <a:tcPr marL="126000" marR="126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electron</a:t>
                      </a:r>
                    </a:p>
                  </a:txBody>
                  <a:tcPr marL="126000" marR="126000" marT="46800" marB="4680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almost 0</a:t>
                      </a:r>
                    </a:p>
                  </a:txBody>
                  <a:tcPr marL="126000" marR="126000" marT="46800" marB="46800" anchor="ctr" horzOverflow="overflow">
                    <a:lnL>
                      <a:noFill/>
                    </a:lnL>
                    <a:lnR>
                      <a:noFill/>
                    </a:lnR>
                    <a:lnT>
                      <a:noFill/>
                    </a:lnT>
                    <a:lnB cap="flat">
                      <a:noFill/>
                    </a:lnB>
                    <a:lnTlToBr>
                      <a:noFill/>
                    </a:lnTlToBr>
                    <a:lnBlToTr>
                      <a:noFill/>
                    </a:lnBlToTr>
                    <a:noFill/>
                  </a:tcPr>
                </a:tc>
                <a:tc>
                  <a:txBody>
                    <a:bodyPr/>
                    <a:lstStyle/>
                    <a:p>
                      <a:pPr marL="36195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-1</a:t>
                      </a:r>
                    </a:p>
                  </a:txBody>
                  <a:tcPr marL="126000" marR="126000" marT="46800" marB="4680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388" name="Rectangle 28"/>
          <p:cNvSpPr>
            <a:spLocks noGrp="1" noChangeArrowheads="1"/>
          </p:cNvSpPr>
          <p:nvPr>
            <p:ph type="title"/>
          </p:nvPr>
        </p:nvSpPr>
        <p:spPr/>
        <p:txBody>
          <a:bodyPr/>
          <a:lstStyle/>
          <a:p>
            <a:r>
              <a:rPr lang="en-GB"/>
              <a:t>      Properties of subatomic particles</a:t>
            </a:r>
          </a:p>
        </p:txBody>
      </p:sp>
      <p:sp>
        <p:nvSpPr>
          <p:cNvPr id="15389" name="Rectangle 29"/>
          <p:cNvSpPr>
            <a:spLocks noChangeArrowheads="1"/>
          </p:cNvSpPr>
          <p:nvPr/>
        </p:nvSpPr>
        <p:spPr bwMode="auto">
          <a:xfrm>
            <a:off x="2092325" y="701676"/>
            <a:ext cx="817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400">
                <a:solidFill>
                  <a:srgbClr val="010066"/>
                </a:solidFill>
              </a:rPr>
              <a:t>There are two properties of subatomic particles that are especially important:</a:t>
            </a:r>
          </a:p>
        </p:txBody>
      </p:sp>
      <p:sp>
        <p:nvSpPr>
          <p:cNvPr id="15390" name="Oval 30"/>
          <p:cNvSpPr>
            <a:spLocks noChangeAspect="1" noChangeArrowheads="1"/>
          </p:cNvSpPr>
          <p:nvPr/>
        </p:nvSpPr>
        <p:spPr bwMode="auto">
          <a:xfrm>
            <a:off x="1765301" y="809626"/>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15391" name="Rectangle 31"/>
          <p:cNvSpPr>
            <a:spLocks noChangeArrowheads="1"/>
          </p:cNvSpPr>
          <p:nvPr/>
        </p:nvSpPr>
        <p:spPr bwMode="auto">
          <a:xfrm>
            <a:off x="2092326" y="1641475"/>
            <a:ext cx="352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400">
                <a:solidFill>
                  <a:srgbClr val="010066"/>
                </a:solidFill>
              </a:rPr>
              <a:t>1. Mass</a:t>
            </a:r>
          </a:p>
        </p:txBody>
      </p:sp>
      <p:sp>
        <p:nvSpPr>
          <p:cNvPr id="15392" name="Rectangle 32"/>
          <p:cNvSpPr>
            <a:spLocks noChangeArrowheads="1"/>
          </p:cNvSpPr>
          <p:nvPr/>
        </p:nvSpPr>
        <p:spPr bwMode="auto">
          <a:xfrm>
            <a:off x="2092325" y="2266950"/>
            <a:ext cx="368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400">
                <a:solidFill>
                  <a:srgbClr val="010066"/>
                </a:solidFill>
              </a:rPr>
              <a:t>2. Electrical charge</a:t>
            </a:r>
          </a:p>
        </p:txBody>
      </p:sp>
      <p:grpSp>
        <p:nvGrpSpPr>
          <p:cNvPr id="15680" name="Group 320"/>
          <p:cNvGrpSpPr>
            <a:grpSpLocks/>
          </p:cNvGrpSpPr>
          <p:nvPr/>
        </p:nvGrpSpPr>
        <p:grpSpPr bwMode="auto">
          <a:xfrm>
            <a:off x="1765300" y="5219704"/>
            <a:ext cx="8288338" cy="830263"/>
            <a:chOff x="152" y="3288"/>
            <a:chExt cx="5221" cy="523"/>
          </a:xfrm>
        </p:grpSpPr>
        <p:sp>
          <p:nvSpPr>
            <p:cNvPr id="15386" name="Text Box 26"/>
            <p:cNvSpPr txBox="1">
              <a:spLocks noChangeArrowheads="1"/>
            </p:cNvSpPr>
            <p:nvPr/>
          </p:nvSpPr>
          <p:spPr bwMode="auto">
            <a:xfrm>
              <a:off x="358" y="3288"/>
              <a:ext cx="5015" cy="52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010066"/>
                  </a:solidFill>
                </a:rPr>
                <a:t>The atoms of an element contain equal numbers of protons and electrons and so have no overall charge.</a:t>
              </a:r>
            </a:p>
          </p:txBody>
        </p:sp>
        <p:sp>
          <p:nvSpPr>
            <p:cNvPr id="15676" name="Oval 316"/>
            <p:cNvSpPr>
              <a:spLocks noChangeAspect="1" noChangeArrowheads="1"/>
            </p:cNvSpPr>
            <p:nvPr/>
          </p:nvSpPr>
          <p:spPr bwMode="auto">
            <a:xfrm>
              <a:off x="152" y="3340"/>
              <a:ext cx="159" cy="159"/>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spTree>
    <p:extLst>
      <p:ext uri="{BB962C8B-B14F-4D97-AF65-F5344CB8AC3E}">
        <p14:creationId xmlns:p14="http://schemas.microsoft.com/office/powerpoint/2010/main" val="700170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dissolve">
                                      <p:cBhvr>
                                        <p:cTn id="7" dur="500"/>
                                        <p:tgtEl>
                                          <p:spTgt spid="15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92"/>
                                        </p:tgtEl>
                                        <p:attrNameLst>
                                          <p:attrName>style.visibility</p:attrName>
                                        </p:attrNameLst>
                                      </p:cBhvr>
                                      <p:to>
                                        <p:strVal val="visible"/>
                                      </p:to>
                                    </p:set>
                                    <p:animEffect transition="in" filter="dissolve">
                                      <p:cBhvr>
                                        <p:cTn id="12" dur="500"/>
                                        <p:tgtEl>
                                          <p:spTgt spid="15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742"/>
                                        </p:tgtEl>
                                        <p:attrNameLst>
                                          <p:attrName>style.visibility</p:attrName>
                                        </p:attrNameLst>
                                      </p:cBhvr>
                                      <p:to>
                                        <p:strVal val="visible"/>
                                      </p:to>
                                    </p:set>
                                    <p:animEffect transition="in" filter="dissolve">
                                      <p:cBhvr>
                                        <p:cTn id="17" dur="500"/>
                                        <p:tgtEl>
                                          <p:spTgt spid="15742"/>
                                        </p:tgtEl>
                                      </p:cBhvr>
                                    </p:animEffect>
                                  </p:childTnLst>
                                </p:cTn>
                              </p:par>
                              <p:par>
                                <p:cTn id="18" presetID="9" presetClass="entr" presetSubtype="0" fill="hold" nodeType="withEffect">
                                  <p:stCondLst>
                                    <p:cond delay="0"/>
                                  </p:stCondLst>
                                  <p:childTnLst>
                                    <p:set>
                                      <p:cBhvr>
                                        <p:cTn id="19" dur="1" fill="hold">
                                          <p:stCondLst>
                                            <p:cond delay="0"/>
                                          </p:stCondLst>
                                        </p:cTn>
                                        <p:tgtEl>
                                          <p:spTgt spid="15719"/>
                                        </p:tgtEl>
                                        <p:attrNameLst>
                                          <p:attrName>style.visibility</p:attrName>
                                        </p:attrNameLst>
                                      </p:cBhvr>
                                      <p:to>
                                        <p:strVal val="visible"/>
                                      </p:to>
                                    </p:set>
                                    <p:animEffect transition="in" filter="dissolve">
                                      <p:cBhvr>
                                        <p:cTn id="20" dur="500"/>
                                        <p:tgtEl>
                                          <p:spTgt spid="157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5680"/>
                                        </p:tgtEl>
                                        <p:attrNameLst>
                                          <p:attrName>style.visibility</p:attrName>
                                        </p:attrNameLst>
                                      </p:cBhvr>
                                      <p:to>
                                        <p:strVal val="visible"/>
                                      </p:to>
                                    </p:set>
                                    <p:animEffect transition="in" filter="dissolve">
                                      <p:cBhvr>
                                        <p:cTn id="25" dur="500"/>
                                        <p:tgtEl>
                                          <p:spTgt spid="1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p:bldP spid="153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621" y="141058"/>
            <a:ext cx="11566358" cy="1143000"/>
          </a:xfrm>
        </p:spPr>
        <p:txBody>
          <a:bodyPr>
            <a:normAutofit fontScale="90000"/>
          </a:bodyPr>
          <a:lstStyle/>
          <a:p>
            <a:r>
              <a:rPr lang="en-GB" b="1" dirty="0" smtClean="0">
                <a:solidFill>
                  <a:srgbClr val="FF0000"/>
                </a:solidFill>
              </a:rPr>
              <a:t>Name the following </a:t>
            </a:r>
            <a:r>
              <a:rPr lang="en-GB" b="1" dirty="0" smtClean="0">
                <a:solidFill>
                  <a:srgbClr val="FF0000"/>
                </a:solidFill>
              </a:rPr>
              <a:t>compounds: Non-metal + non-metal</a:t>
            </a:r>
            <a:endParaRPr lang="en-GB" b="1" dirty="0">
              <a:solidFill>
                <a:srgbClr val="FF0000"/>
              </a:solidFill>
            </a:endParaRPr>
          </a:p>
        </p:txBody>
      </p:sp>
      <p:sp>
        <p:nvSpPr>
          <p:cNvPr id="6" name="Content Placeholder 5"/>
          <p:cNvSpPr>
            <a:spLocks noGrp="1"/>
          </p:cNvSpPr>
          <p:nvPr>
            <p:ph sz="half" idx="1"/>
          </p:nvPr>
        </p:nvSpPr>
        <p:spPr>
          <a:xfrm>
            <a:off x="2489448" y="1052737"/>
            <a:ext cx="2454424" cy="5318051"/>
          </a:xfrm>
        </p:spPr>
        <p:txBody>
          <a:bodyPr/>
          <a:lstStyle/>
          <a:p>
            <a:pPr marL="514350" indent="-514350">
              <a:buFont typeface="+mj-lt"/>
              <a:buAutoNum type="alphaLcParenR"/>
            </a:pPr>
            <a:r>
              <a:rPr lang="en-GB" b="1" dirty="0"/>
              <a:t>CO</a:t>
            </a:r>
          </a:p>
          <a:p>
            <a:pPr marL="514350" indent="-514350">
              <a:buFont typeface="+mj-lt"/>
              <a:buAutoNum type="alphaLcParenR"/>
            </a:pPr>
            <a:r>
              <a:rPr lang="en-GB" b="1" dirty="0" smtClean="0"/>
              <a:t>SF</a:t>
            </a:r>
            <a:r>
              <a:rPr lang="en-GB" b="1" baseline="-25000" dirty="0" smtClean="0"/>
              <a:t>6</a:t>
            </a:r>
            <a:endParaRPr lang="en-GB" b="1" dirty="0"/>
          </a:p>
          <a:p>
            <a:pPr marL="514350" indent="-514350">
              <a:buFont typeface="+mj-lt"/>
              <a:buAutoNum type="alphaLcParenR"/>
            </a:pPr>
            <a:r>
              <a:rPr lang="en-GB" b="1" dirty="0" smtClean="0"/>
              <a:t>SO</a:t>
            </a:r>
            <a:r>
              <a:rPr lang="en-GB" b="1" baseline="-25000" dirty="0" smtClean="0"/>
              <a:t>2</a:t>
            </a:r>
            <a:endParaRPr lang="en-GB" b="1" dirty="0"/>
          </a:p>
          <a:p>
            <a:pPr marL="514350" indent="-514350">
              <a:buFont typeface="+mj-lt"/>
              <a:buAutoNum type="alphaLcParenR"/>
            </a:pPr>
            <a:r>
              <a:rPr lang="en-GB" b="1" dirty="0" smtClean="0"/>
              <a:t>SiCl</a:t>
            </a:r>
            <a:r>
              <a:rPr lang="en-GB" b="1" baseline="-25000" dirty="0" smtClean="0"/>
              <a:t>4</a:t>
            </a:r>
            <a:endParaRPr lang="en-GB" b="1" dirty="0"/>
          </a:p>
          <a:p>
            <a:pPr marL="514350" indent="-514350">
              <a:buFont typeface="+mj-lt"/>
              <a:buAutoNum type="alphaLcParenR"/>
            </a:pPr>
            <a:r>
              <a:rPr lang="en-GB" b="1" dirty="0" smtClean="0"/>
              <a:t>P</a:t>
            </a:r>
            <a:r>
              <a:rPr lang="en-GB" b="1" baseline="-25000" dirty="0" smtClean="0"/>
              <a:t>4</a:t>
            </a:r>
            <a:r>
              <a:rPr lang="en-GB" b="1" dirty="0" smtClean="0"/>
              <a:t>O</a:t>
            </a:r>
            <a:r>
              <a:rPr lang="en-GB" b="1" baseline="-25000" dirty="0" smtClean="0"/>
              <a:t>10</a:t>
            </a:r>
            <a:endParaRPr lang="en-GB" b="1" dirty="0"/>
          </a:p>
          <a:p>
            <a:pPr marL="514350" indent="-514350">
              <a:buFont typeface="+mj-lt"/>
              <a:buAutoNum type="alphaLcParenR"/>
            </a:pPr>
            <a:r>
              <a:rPr lang="en-GB" b="1" dirty="0" smtClean="0"/>
              <a:t>NH</a:t>
            </a:r>
            <a:r>
              <a:rPr lang="en-GB" b="1" baseline="-25000" dirty="0" smtClean="0"/>
              <a:t>3</a:t>
            </a:r>
            <a:endParaRPr lang="en-GB" b="1" baseline="-25000" dirty="0"/>
          </a:p>
          <a:p>
            <a:pPr marL="514350" indent="-514350">
              <a:buFont typeface="+mj-lt"/>
              <a:buAutoNum type="alphaLcParenR"/>
            </a:pPr>
            <a:r>
              <a:rPr lang="en-GB" b="1" dirty="0" smtClean="0"/>
              <a:t>PBr</a:t>
            </a:r>
            <a:r>
              <a:rPr lang="en-GB" b="1" baseline="-25000" dirty="0" smtClean="0"/>
              <a:t>5</a:t>
            </a:r>
          </a:p>
          <a:p>
            <a:pPr marL="514350" indent="-514350">
              <a:buFont typeface="+mj-lt"/>
              <a:buAutoNum type="alphaLcParenR"/>
            </a:pPr>
            <a:r>
              <a:rPr lang="en-GB" b="1" dirty="0"/>
              <a:t>PCl</a:t>
            </a:r>
            <a:r>
              <a:rPr lang="en-GB" b="1" baseline="-25000" dirty="0"/>
              <a:t>3</a:t>
            </a:r>
          </a:p>
          <a:p>
            <a:pPr marL="514350" indent="-514350">
              <a:buFont typeface="+mj-lt"/>
              <a:buAutoNum type="alphaLcParenR"/>
            </a:pPr>
            <a:r>
              <a:rPr lang="en-GB" b="1" dirty="0"/>
              <a:t>SiO</a:t>
            </a:r>
            <a:r>
              <a:rPr lang="en-GB" b="1" baseline="-25000" dirty="0"/>
              <a:t>2</a:t>
            </a:r>
            <a:endParaRPr lang="en-GB" b="1" dirty="0"/>
          </a:p>
          <a:p>
            <a:pPr marL="514350" indent="-514350">
              <a:buFont typeface="+mj-lt"/>
              <a:buAutoNum type="alphaLcParenR"/>
            </a:pPr>
            <a:r>
              <a:rPr lang="en-GB" b="1" dirty="0" smtClean="0"/>
              <a:t>XeF</a:t>
            </a:r>
            <a:r>
              <a:rPr lang="en-GB" b="1" baseline="-25000" dirty="0" smtClean="0"/>
              <a:t>6</a:t>
            </a:r>
            <a:endParaRPr lang="en-GB" b="1" dirty="0"/>
          </a:p>
          <a:p>
            <a:pPr marL="0" indent="0">
              <a:buNone/>
            </a:pPr>
            <a:endParaRPr lang="en-GB" b="1" dirty="0"/>
          </a:p>
          <a:p>
            <a:pPr marL="514350" indent="-514350">
              <a:buFont typeface="+mj-lt"/>
              <a:buAutoNum type="arabicPeriod"/>
            </a:pPr>
            <a:endParaRPr lang="en-GB" b="1" dirty="0" smtClean="0"/>
          </a:p>
        </p:txBody>
      </p:sp>
      <p:sp>
        <p:nvSpPr>
          <p:cNvPr id="9" name="Content Placeholder 5"/>
          <p:cNvSpPr>
            <a:spLocks noGrp="1"/>
          </p:cNvSpPr>
          <p:nvPr>
            <p:ph sz="half" idx="1"/>
          </p:nvPr>
        </p:nvSpPr>
        <p:spPr>
          <a:xfrm>
            <a:off x="4583832" y="1052737"/>
            <a:ext cx="5832648" cy="5318051"/>
          </a:xfrm>
        </p:spPr>
        <p:txBody>
          <a:bodyPr/>
          <a:lstStyle/>
          <a:p>
            <a:pPr marL="514350" indent="-514350">
              <a:buFont typeface="+mj-lt"/>
              <a:buAutoNum type="arabicPeriod"/>
            </a:pPr>
            <a:r>
              <a:rPr lang="en-GB" b="1" dirty="0" smtClean="0"/>
              <a:t>Carbon Monoxide</a:t>
            </a:r>
          </a:p>
          <a:p>
            <a:pPr marL="514350" indent="-514350">
              <a:buFont typeface="+mj-lt"/>
              <a:buAutoNum type="arabicPeriod"/>
            </a:pPr>
            <a:r>
              <a:rPr lang="en-GB" b="1" dirty="0" smtClean="0"/>
              <a:t>Sulphur Hexafluoride</a:t>
            </a:r>
            <a:endParaRPr lang="en-GB" b="1" baseline="-25000" dirty="0" smtClean="0"/>
          </a:p>
          <a:p>
            <a:pPr marL="514350" indent="-514350">
              <a:buFont typeface="+mj-lt"/>
              <a:buAutoNum type="arabicPeriod"/>
            </a:pPr>
            <a:r>
              <a:rPr lang="en-GB" b="1" dirty="0" smtClean="0"/>
              <a:t>Sulphur Dioxide</a:t>
            </a:r>
          </a:p>
          <a:p>
            <a:pPr marL="514350" indent="-514350">
              <a:buFont typeface="+mj-lt"/>
              <a:buAutoNum type="arabicPeriod"/>
            </a:pPr>
            <a:r>
              <a:rPr lang="en-GB" b="1" dirty="0" smtClean="0"/>
              <a:t>Silicon Tetrachloride</a:t>
            </a:r>
          </a:p>
          <a:p>
            <a:pPr marL="514350" indent="-514350">
              <a:buFont typeface="+mj-lt"/>
              <a:buAutoNum type="arabicPeriod"/>
            </a:pPr>
            <a:r>
              <a:rPr lang="en-GB" b="1" dirty="0" err="1" smtClean="0"/>
              <a:t>Tetraphosphorus</a:t>
            </a:r>
            <a:r>
              <a:rPr lang="en-GB" b="1" dirty="0" smtClean="0"/>
              <a:t> </a:t>
            </a:r>
            <a:r>
              <a:rPr lang="en-GB" b="1" dirty="0" err="1" smtClean="0"/>
              <a:t>Decaoxide</a:t>
            </a:r>
            <a:endParaRPr lang="en-GB" b="1" baseline="-25000" dirty="0" smtClean="0"/>
          </a:p>
          <a:p>
            <a:pPr marL="514350" indent="-514350">
              <a:buFont typeface="+mj-lt"/>
              <a:buAutoNum type="arabicPeriod" startAt="6"/>
            </a:pPr>
            <a:r>
              <a:rPr lang="en-GB" b="1" dirty="0" smtClean="0"/>
              <a:t>Nitrogen </a:t>
            </a:r>
            <a:r>
              <a:rPr lang="en-GB" b="1" dirty="0" err="1" smtClean="0"/>
              <a:t>Trihyride</a:t>
            </a:r>
            <a:endParaRPr lang="en-GB" b="1" baseline="-25000" dirty="0"/>
          </a:p>
          <a:p>
            <a:pPr marL="514350" indent="-514350">
              <a:buFont typeface="+mj-lt"/>
              <a:buAutoNum type="arabicPeriod" startAt="6"/>
            </a:pPr>
            <a:r>
              <a:rPr lang="en-GB" b="1" dirty="0" smtClean="0"/>
              <a:t>Phosphorous </a:t>
            </a:r>
            <a:r>
              <a:rPr lang="en-GB" b="1" dirty="0" err="1" smtClean="0"/>
              <a:t>Pentabromide</a:t>
            </a:r>
            <a:endParaRPr lang="en-GB" b="1" dirty="0"/>
          </a:p>
          <a:p>
            <a:pPr marL="514350" indent="-514350">
              <a:buFont typeface="+mj-lt"/>
              <a:buAutoNum type="arabicPeriod" startAt="6"/>
            </a:pPr>
            <a:r>
              <a:rPr lang="en-GB" b="1" dirty="0" smtClean="0"/>
              <a:t>Phosphorous </a:t>
            </a:r>
            <a:r>
              <a:rPr lang="en-GB" b="1" dirty="0" err="1" smtClean="0"/>
              <a:t>Trichloride</a:t>
            </a:r>
            <a:endParaRPr lang="en-GB" b="1" dirty="0"/>
          </a:p>
          <a:p>
            <a:pPr marL="514350" indent="-514350">
              <a:buFont typeface="+mj-lt"/>
              <a:buAutoNum type="arabicPeriod" startAt="6"/>
            </a:pPr>
            <a:r>
              <a:rPr lang="en-GB" b="1" dirty="0" smtClean="0"/>
              <a:t>Silicon Dioxide</a:t>
            </a:r>
            <a:endParaRPr lang="en-GB" b="1" dirty="0"/>
          </a:p>
          <a:p>
            <a:pPr marL="514350" indent="-514350">
              <a:buFont typeface="+mj-lt"/>
              <a:buAutoNum type="arabicPeriod" startAt="6"/>
            </a:pPr>
            <a:r>
              <a:rPr lang="en-GB" b="1" dirty="0" smtClean="0"/>
              <a:t>Xenon Hexafluoride</a:t>
            </a:r>
            <a:endParaRPr lang="en-GB" b="1" dirty="0"/>
          </a:p>
          <a:p>
            <a:pPr marL="514350" indent="-514350">
              <a:buFont typeface="+mj-lt"/>
              <a:buAutoNum type="arabicPeriod"/>
            </a:pPr>
            <a:endParaRPr lang="en-GB" b="1" dirty="0" smtClean="0"/>
          </a:p>
        </p:txBody>
      </p:sp>
    </p:spTree>
    <p:extLst>
      <p:ext uri="{BB962C8B-B14F-4D97-AF65-F5344CB8AC3E}">
        <p14:creationId xmlns:p14="http://schemas.microsoft.com/office/powerpoint/2010/main" val="25943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764" y="437883"/>
            <a:ext cx="1327351" cy="461665"/>
          </a:xfrm>
          <a:prstGeom prst="rect">
            <a:avLst/>
          </a:prstGeom>
          <a:noFill/>
        </p:spPr>
        <p:txBody>
          <a:bodyPr wrap="none" rtlCol="0">
            <a:spAutoFit/>
          </a:bodyPr>
          <a:lstStyle/>
          <a:p>
            <a:r>
              <a:rPr lang="en-GB" sz="2400" b="1" dirty="0" smtClean="0"/>
              <a:t>Mixtures</a:t>
            </a:r>
            <a:endParaRPr lang="en-US" sz="2400" b="1" dirty="0"/>
          </a:p>
        </p:txBody>
      </p:sp>
      <p:sp>
        <p:nvSpPr>
          <p:cNvPr id="3" name="TextBox 2"/>
          <p:cNvSpPr txBox="1"/>
          <p:nvPr/>
        </p:nvSpPr>
        <p:spPr>
          <a:xfrm>
            <a:off x="703764" y="1097984"/>
            <a:ext cx="9094944" cy="461665"/>
          </a:xfrm>
          <a:prstGeom prst="rect">
            <a:avLst/>
          </a:prstGeom>
          <a:noFill/>
        </p:spPr>
        <p:txBody>
          <a:bodyPr wrap="square" rtlCol="0">
            <a:spAutoFit/>
          </a:bodyPr>
          <a:lstStyle/>
          <a:p>
            <a:r>
              <a:rPr lang="en-GB" sz="2400" dirty="0" smtClean="0"/>
              <a:t>This is when elements and compounds are just mixed together .</a:t>
            </a:r>
            <a:endParaRPr lang="en-US" sz="2400" dirty="0"/>
          </a:p>
        </p:txBody>
      </p:sp>
      <p:sp>
        <p:nvSpPr>
          <p:cNvPr id="4" name="TextBox 3"/>
          <p:cNvSpPr txBox="1"/>
          <p:nvPr/>
        </p:nvSpPr>
        <p:spPr>
          <a:xfrm>
            <a:off x="703764" y="1758085"/>
            <a:ext cx="11803147" cy="461665"/>
          </a:xfrm>
          <a:prstGeom prst="rect">
            <a:avLst/>
          </a:prstGeom>
          <a:noFill/>
        </p:spPr>
        <p:txBody>
          <a:bodyPr wrap="square" rtlCol="0">
            <a:spAutoFit/>
          </a:bodyPr>
          <a:lstStyle/>
          <a:p>
            <a:r>
              <a:rPr lang="en-GB" sz="2400" dirty="0" smtClean="0"/>
              <a:t>Mixtures can be separated using physical changes</a:t>
            </a:r>
            <a:endParaRPr lang="en-US" sz="2400" dirty="0"/>
          </a:p>
        </p:txBody>
      </p:sp>
      <p:sp>
        <p:nvSpPr>
          <p:cNvPr id="5" name="TextBox 4"/>
          <p:cNvSpPr txBox="1"/>
          <p:nvPr/>
        </p:nvSpPr>
        <p:spPr>
          <a:xfrm>
            <a:off x="703764" y="2418186"/>
            <a:ext cx="10674831" cy="830997"/>
          </a:xfrm>
          <a:prstGeom prst="rect">
            <a:avLst/>
          </a:prstGeom>
          <a:noFill/>
        </p:spPr>
        <p:txBody>
          <a:bodyPr wrap="square" rtlCol="0">
            <a:spAutoFit/>
          </a:bodyPr>
          <a:lstStyle/>
          <a:p>
            <a:r>
              <a:rPr lang="en-GB" sz="2400" dirty="0" smtClean="0"/>
              <a:t>Air is a mixture of different gases. </a:t>
            </a:r>
          </a:p>
          <a:p>
            <a:r>
              <a:rPr lang="en-GB" sz="2400" dirty="0" smtClean="0"/>
              <a:t>Oxygen, nitrogen, argon, carbon dioxide and water vapour are all in the air.</a:t>
            </a:r>
            <a:endParaRPr lang="en-US" sz="2400" dirty="0"/>
          </a:p>
        </p:txBody>
      </p:sp>
      <p:pic>
        <p:nvPicPr>
          <p:cNvPr id="1026" name="Picture 2" descr="https://www.boreal.com/stibo/low_res/std.lang.all/97/33/10159733.jpg"/>
          <p:cNvPicPr>
            <a:picLocks noChangeAspect="1" noChangeArrowheads="1"/>
          </p:cNvPicPr>
          <p:nvPr/>
        </p:nvPicPr>
        <p:blipFill rotWithShape="1">
          <a:blip r:embed="rId2">
            <a:extLst>
              <a:ext uri="{28A0092B-C50C-407E-A947-70E740481C1C}">
                <a14:useLocalDpi xmlns:a14="http://schemas.microsoft.com/office/drawing/2010/main" val="0"/>
              </a:ext>
            </a:extLst>
          </a:blip>
          <a:srcRect b="51102"/>
          <a:stretch/>
        </p:blipFill>
        <p:spPr bwMode="auto">
          <a:xfrm>
            <a:off x="2290168" y="3835009"/>
            <a:ext cx="7508540" cy="244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354" y="805570"/>
            <a:ext cx="6482502" cy="5921828"/>
          </a:xfrm>
        </p:spPr>
        <p:txBody>
          <a:bodyPr>
            <a:normAutofit/>
          </a:bodyPr>
          <a:lstStyle/>
          <a:p>
            <a:r>
              <a:rPr lang="en-US" sz="3600" dirty="0"/>
              <a:t>A </a:t>
            </a:r>
            <a:r>
              <a:rPr lang="en-US" sz="3600" b="1" dirty="0">
                <a:solidFill>
                  <a:srgbClr val="FF0000"/>
                </a:solidFill>
              </a:rPr>
              <a:t>mixture</a:t>
            </a:r>
            <a:r>
              <a:rPr lang="en-US" sz="3600" dirty="0"/>
              <a:t> consists of two or more elements or compounds </a:t>
            </a:r>
            <a:r>
              <a:rPr lang="en-US" sz="3600" b="1" dirty="0">
                <a:solidFill>
                  <a:srgbClr val="FF0000"/>
                </a:solidFill>
              </a:rPr>
              <a:t>not</a:t>
            </a:r>
            <a:r>
              <a:rPr lang="en-US" sz="3600" dirty="0"/>
              <a:t> chemically combined together. </a:t>
            </a:r>
            <a:endParaRPr lang="en-US" sz="3600" dirty="0" smtClean="0"/>
          </a:p>
          <a:p>
            <a:r>
              <a:rPr lang="en-US" sz="3600" dirty="0" smtClean="0"/>
              <a:t>The </a:t>
            </a:r>
            <a:r>
              <a:rPr lang="en-US" sz="3600" b="1" dirty="0">
                <a:solidFill>
                  <a:srgbClr val="FF0000"/>
                </a:solidFill>
              </a:rPr>
              <a:t>chemical properties </a:t>
            </a:r>
            <a:r>
              <a:rPr lang="en-US" sz="3600" dirty="0"/>
              <a:t>of each substance in the mixture are </a:t>
            </a:r>
            <a:r>
              <a:rPr lang="en-US" sz="3600" b="1" dirty="0">
                <a:solidFill>
                  <a:srgbClr val="FF0000"/>
                </a:solidFill>
              </a:rPr>
              <a:t>unchanged</a:t>
            </a:r>
            <a:r>
              <a:rPr lang="en-US" sz="3600" dirty="0" smtClean="0"/>
              <a:t>.</a:t>
            </a:r>
          </a:p>
          <a:p>
            <a:r>
              <a:rPr lang="en-GB" sz="3600" dirty="0" smtClean="0"/>
              <a:t>Mixtures can be </a:t>
            </a:r>
            <a:r>
              <a:rPr lang="en-GB" sz="3600" b="1" dirty="0" smtClean="0">
                <a:solidFill>
                  <a:srgbClr val="FF0000"/>
                </a:solidFill>
              </a:rPr>
              <a:t>separated by physical processes</a:t>
            </a:r>
            <a:r>
              <a:rPr lang="en-GB" sz="3600" dirty="0"/>
              <a:t> </a:t>
            </a:r>
            <a:r>
              <a:rPr lang="en-GB" sz="3600" dirty="0" smtClean="0"/>
              <a:t>(NO chemical reactions involved).</a:t>
            </a:r>
            <a:endParaRPr lang="en-US" sz="3600" dirty="0"/>
          </a:p>
          <a:p>
            <a:endParaRPr lang="en-US" dirty="0"/>
          </a:p>
        </p:txBody>
      </p:sp>
      <p:pic>
        <p:nvPicPr>
          <p:cNvPr id="2050" name="Picture 2" descr="http://www.thenakedscientists.com/HTML/uploads/RTEmagicC_CarrotStains-separating1png.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721" y="856370"/>
            <a:ext cx="3403551" cy="512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15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Separation Techniques</a:t>
            </a:r>
            <a:endParaRPr lang="en-US" dirty="0"/>
          </a:p>
        </p:txBody>
      </p:sp>
      <p:sp>
        <p:nvSpPr>
          <p:cNvPr id="3" name="Content Placeholder 2"/>
          <p:cNvSpPr>
            <a:spLocks noGrp="1"/>
          </p:cNvSpPr>
          <p:nvPr>
            <p:ph idx="1"/>
          </p:nvPr>
        </p:nvSpPr>
        <p:spPr/>
        <p:txBody>
          <a:bodyPr>
            <a:normAutofit/>
          </a:bodyPr>
          <a:lstStyle/>
          <a:p>
            <a:r>
              <a:rPr lang="en-GB" sz="4400" dirty="0" smtClean="0"/>
              <a:t>Filtration</a:t>
            </a:r>
            <a:endParaRPr lang="en-GB" sz="4400" dirty="0" smtClean="0"/>
          </a:p>
          <a:p>
            <a:r>
              <a:rPr lang="en-GB" sz="4400" dirty="0" smtClean="0"/>
              <a:t>Crystallisation</a:t>
            </a:r>
          </a:p>
          <a:p>
            <a:r>
              <a:rPr lang="en-GB" sz="4400" dirty="0" smtClean="0"/>
              <a:t>Distillation</a:t>
            </a:r>
          </a:p>
          <a:p>
            <a:r>
              <a:rPr lang="en-GB" sz="4400" dirty="0" smtClean="0"/>
              <a:t>Fractional Distillation</a:t>
            </a:r>
          </a:p>
          <a:p>
            <a:r>
              <a:rPr lang="en-GB" sz="4400" dirty="0" smtClean="0"/>
              <a:t>Chromatography</a:t>
            </a:r>
            <a:endParaRPr lang="en-US" sz="4400" dirty="0"/>
          </a:p>
        </p:txBody>
      </p:sp>
    </p:spTree>
    <p:extLst>
      <p:ext uri="{BB962C8B-B14F-4D97-AF65-F5344CB8AC3E}">
        <p14:creationId xmlns:p14="http://schemas.microsoft.com/office/powerpoint/2010/main" val="1265417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Filtration</a:t>
            </a:r>
            <a:endParaRPr lang="en-US" dirty="0"/>
          </a:p>
        </p:txBody>
      </p:sp>
      <p:sp>
        <p:nvSpPr>
          <p:cNvPr id="3" name="Content Placeholder 2"/>
          <p:cNvSpPr>
            <a:spLocks noGrp="1"/>
          </p:cNvSpPr>
          <p:nvPr>
            <p:ph idx="1"/>
          </p:nvPr>
        </p:nvSpPr>
        <p:spPr>
          <a:xfrm>
            <a:off x="684629" y="1690688"/>
            <a:ext cx="6251917" cy="4351338"/>
          </a:xfrm>
        </p:spPr>
        <p:txBody>
          <a:bodyPr>
            <a:normAutofit lnSpcReduction="10000"/>
          </a:bodyPr>
          <a:lstStyle/>
          <a:p>
            <a:pPr marL="0" indent="0">
              <a:buNone/>
            </a:pPr>
            <a:r>
              <a:rPr lang="en-GB" b="1" u="sng" dirty="0" smtClean="0"/>
              <a:t>Separates</a:t>
            </a:r>
            <a:r>
              <a:rPr lang="en-GB" dirty="0" smtClean="0"/>
              <a:t>: insoluble solids from a liquid</a:t>
            </a:r>
          </a:p>
          <a:p>
            <a:pPr marL="0" indent="0">
              <a:buNone/>
            </a:pPr>
            <a:r>
              <a:rPr lang="en-GB" b="1" u="sng" dirty="0" smtClean="0"/>
              <a:t>Physical Property</a:t>
            </a:r>
            <a:r>
              <a:rPr lang="en-GB" dirty="0" smtClean="0"/>
              <a:t>: solubility</a:t>
            </a:r>
          </a:p>
          <a:p>
            <a:pPr marL="0" indent="0">
              <a:buNone/>
            </a:pPr>
            <a:r>
              <a:rPr lang="en-GB" b="1" u="sng" dirty="0" smtClean="0"/>
              <a:t>How does it work</a:t>
            </a:r>
            <a:r>
              <a:rPr lang="en-GB" dirty="0" smtClean="0"/>
              <a:t>: </a:t>
            </a:r>
          </a:p>
          <a:p>
            <a:r>
              <a:rPr lang="en-GB" b="1" dirty="0" smtClean="0">
                <a:solidFill>
                  <a:srgbClr val="FF0000"/>
                </a:solidFill>
              </a:rPr>
              <a:t>Filter paper </a:t>
            </a:r>
            <a:r>
              <a:rPr lang="en-GB" dirty="0" smtClean="0"/>
              <a:t>contains small holes that allow water molecules and soluble particles to pass through (</a:t>
            </a:r>
            <a:r>
              <a:rPr lang="en-GB" b="1" dirty="0" smtClean="0">
                <a:solidFill>
                  <a:srgbClr val="FF0000"/>
                </a:solidFill>
              </a:rPr>
              <a:t>filtrate</a:t>
            </a:r>
            <a:r>
              <a:rPr lang="en-GB" dirty="0" smtClean="0"/>
              <a:t>).</a:t>
            </a:r>
          </a:p>
          <a:p>
            <a:r>
              <a:rPr lang="en-GB" dirty="0" smtClean="0"/>
              <a:t>Insoluble solids have atoms which are still bonded together in a large molecule that cannot pass through the holes and is trapped by the filter paper (</a:t>
            </a:r>
            <a:r>
              <a:rPr lang="en-GB" b="1" dirty="0" smtClean="0">
                <a:solidFill>
                  <a:srgbClr val="FF0000"/>
                </a:solidFill>
              </a:rPr>
              <a:t>residue</a:t>
            </a:r>
            <a:r>
              <a:rPr lang="en-GB" dirty="0" smtClean="0"/>
              <a:t>).</a:t>
            </a:r>
            <a:endParaRPr lang="en-US" dirty="0"/>
          </a:p>
        </p:txBody>
      </p:sp>
      <p:pic>
        <p:nvPicPr>
          <p:cNvPr id="3074" name="Picture 2" descr="http://1.bp.blogspot.com/_x2cgV_U_CSI/S7XDsiaL6_I/AAAAAAAAACM/NvERQSTdWT4/s320/filt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048" y="1640272"/>
            <a:ext cx="3811513" cy="3917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81804" y="4832205"/>
            <a:ext cx="2391507" cy="954107"/>
          </a:xfrm>
          <a:prstGeom prst="rect">
            <a:avLst/>
          </a:prstGeom>
          <a:noFill/>
        </p:spPr>
        <p:txBody>
          <a:bodyPr wrap="square" rtlCol="0">
            <a:spAutoFit/>
          </a:bodyPr>
          <a:lstStyle/>
          <a:p>
            <a:r>
              <a:rPr lang="en-GB" sz="2800" b="1" dirty="0" smtClean="0">
                <a:solidFill>
                  <a:srgbClr val="FF0000"/>
                </a:solidFill>
              </a:rPr>
              <a:t>Filtrate</a:t>
            </a:r>
            <a:r>
              <a:rPr lang="en-GB" sz="2800" dirty="0" smtClean="0"/>
              <a:t> = </a:t>
            </a:r>
          </a:p>
          <a:p>
            <a:r>
              <a:rPr lang="en-GB" sz="2800" dirty="0" smtClean="0"/>
              <a:t>Filtered liquid</a:t>
            </a:r>
            <a:endParaRPr lang="en-US" sz="2800" dirty="0"/>
          </a:p>
        </p:txBody>
      </p:sp>
      <p:sp>
        <p:nvSpPr>
          <p:cNvPr id="6" name="TextBox 5"/>
          <p:cNvSpPr txBox="1"/>
          <p:nvPr/>
        </p:nvSpPr>
        <p:spPr>
          <a:xfrm>
            <a:off x="8981804" y="2784393"/>
            <a:ext cx="2391507" cy="954107"/>
          </a:xfrm>
          <a:prstGeom prst="rect">
            <a:avLst/>
          </a:prstGeom>
          <a:noFill/>
        </p:spPr>
        <p:txBody>
          <a:bodyPr wrap="square" rtlCol="0">
            <a:spAutoFit/>
          </a:bodyPr>
          <a:lstStyle/>
          <a:p>
            <a:r>
              <a:rPr lang="en-GB" sz="2800" b="1" dirty="0" smtClean="0">
                <a:solidFill>
                  <a:srgbClr val="FF0000"/>
                </a:solidFill>
              </a:rPr>
              <a:t>Residue </a:t>
            </a:r>
            <a:r>
              <a:rPr lang="en-GB" sz="2800" dirty="0" smtClean="0"/>
              <a:t>= </a:t>
            </a:r>
          </a:p>
          <a:p>
            <a:r>
              <a:rPr lang="en-GB" sz="2800" dirty="0" smtClean="0"/>
              <a:t>Insoluble solid</a:t>
            </a:r>
            <a:endParaRPr lang="en-US" sz="2800" dirty="0"/>
          </a:p>
        </p:txBody>
      </p:sp>
    </p:spTree>
    <p:extLst>
      <p:ext uri="{BB962C8B-B14F-4D97-AF65-F5344CB8AC3E}">
        <p14:creationId xmlns:p14="http://schemas.microsoft.com/office/powerpoint/2010/main" val="899886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43" y="-122938"/>
            <a:ext cx="2601686" cy="1325563"/>
          </a:xfrm>
        </p:spPr>
        <p:txBody>
          <a:bodyPr/>
          <a:lstStyle/>
          <a:p>
            <a:r>
              <a:rPr lang="en-GB" dirty="0" smtClean="0"/>
              <a:t>Distillation</a:t>
            </a:r>
            <a:endParaRPr lang="en-US" dirty="0"/>
          </a:p>
        </p:txBody>
      </p:sp>
      <p:sp>
        <p:nvSpPr>
          <p:cNvPr id="3" name="Content Placeholder 2"/>
          <p:cNvSpPr>
            <a:spLocks noGrp="1"/>
          </p:cNvSpPr>
          <p:nvPr>
            <p:ph idx="1"/>
          </p:nvPr>
        </p:nvSpPr>
        <p:spPr>
          <a:xfrm>
            <a:off x="393139" y="856343"/>
            <a:ext cx="7091703" cy="5783943"/>
          </a:xfrm>
        </p:spPr>
        <p:txBody>
          <a:bodyPr>
            <a:normAutofit/>
          </a:bodyPr>
          <a:lstStyle/>
          <a:p>
            <a:pPr marL="0" indent="0">
              <a:buNone/>
            </a:pPr>
            <a:r>
              <a:rPr lang="en-GB" sz="3200" b="1" u="sng" dirty="0" smtClean="0"/>
              <a:t>Separates</a:t>
            </a:r>
            <a:r>
              <a:rPr lang="en-GB" sz="3200" dirty="0" smtClean="0"/>
              <a:t>: liquid from a solution or mixture of two liquids</a:t>
            </a:r>
          </a:p>
          <a:p>
            <a:pPr marL="0" indent="0">
              <a:buNone/>
            </a:pPr>
            <a:r>
              <a:rPr lang="en-GB" sz="3200" b="1" u="sng" dirty="0" smtClean="0"/>
              <a:t>Physical Property</a:t>
            </a:r>
            <a:r>
              <a:rPr lang="en-GB" sz="3200" dirty="0" smtClean="0"/>
              <a:t>: boiling point</a:t>
            </a:r>
          </a:p>
          <a:p>
            <a:pPr marL="0" indent="0">
              <a:buNone/>
            </a:pPr>
            <a:r>
              <a:rPr lang="en-GB" sz="3200" b="1" u="sng" dirty="0" smtClean="0"/>
              <a:t>How does it work</a:t>
            </a:r>
            <a:r>
              <a:rPr lang="en-GB" sz="3200" dirty="0" smtClean="0"/>
              <a:t>: </a:t>
            </a:r>
          </a:p>
          <a:p>
            <a:r>
              <a:rPr lang="en-GB" sz="3200" dirty="0" smtClean="0"/>
              <a:t>Mixtures is heated to the boiling point of one liquid (but not hot enough to boil the second).</a:t>
            </a:r>
          </a:p>
          <a:p>
            <a:r>
              <a:rPr lang="en-GB" sz="3200" dirty="0" smtClean="0"/>
              <a:t>The liquid evaporates and enters the condenser.</a:t>
            </a:r>
          </a:p>
          <a:p>
            <a:r>
              <a:rPr lang="en-GB" sz="3200" dirty="0" smtClean="0"/>
              <a:t>The condenser cools the gas back into a liquid to be collected (</a:t>
            </a:r>
            <a:r>
              <a:rPr lang="en-GB" sz="3200" b="1" dirty="0" smtClean="0">
                <a:solidFill>
                  <a:srgbClr val="FF0000"/>
                </a:solidFill>
              </a:rPr>
              <a:t>distillate</a:t>
            </a:r>
            <a:r>
              <a:rPr lang="en-GB" sz="3200" dirty="0" smtClean="0"/>
              <a:t>).</a:t>
            </a:r>
            <a:endParaRPr lang="en-US" sz="3200" dirty="0"/>
          </a:p>
        </p:txBody>
      </p:sp>
      <p:pic>
        <p:nvPicPr>
          <p:cNvPr id="5122" name="Picture 2" descr="http://www.micromountain.com/sci_diagrams/sci_app/sci_app_assets/distil_lab_n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43" y="452759"/>
            <a:ext cx="3868957" cy="6018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98412" y="1027906"/>
            <a:ext cx="2278966" cy="461665"/>
          </a:xfrm>
          <a:prstGeom prst="rect">
            <a:avLst/>
          </a:prstGeom>
          <a:noFill/>
        </p:spPr>
        <p:txBody>
          <a:bodyPr wrap="square" rtlCol="0">
            <a:spAutoFit/>
          </a:bodyPr>
          <a:lstStyle/>
          <a:p>
            <a:r>
              <a:rPr lang="en-GB" sz="2400" dirty="0" smtClean="0"/>
              <a:t>Thermometer</a:t>
            </a:r>
            <a:endParaRPr lang="en-US" dirty="0"/>
          </a:p>
        </p:txBody>
      </p:sp>
      <p:sp>
        <p:nvSpPr>
          <p:cNvPr id="6" name="TextBox 5"/>
          <p:cNvSpPr txBox="1"/>
          <p:nvPr/>
        </p:nvSpPr>
        <p:spPr>
          <a:xfrm>
            <a:off x="8398412" y="5667900"/>
            <a:ext cx="2278966" cy="461665"/>
          </a:xfrm>
          <a:prstGeom prst="rect">
            <a:avLst/>
          </a:prstGeom>
          <a:noFill/>
        </p:spPr>
        <p:txBody>
          <a:bodyPr wrap="square" rtlCol="0">
            <a:spAutoFit/>
          </a:bodyPr>
          <a:lstStyle/>
          <a:p>
            <a:r>
              <a:rPr lang="en-GB" sz="2400" dirty="0" smtClean="0"/>
              <a:t>Heat source</a:t>
            </a:r>
            <a:endParaRPr lang="en-US" dirty="0"/>
          </a:p>
        </p:txBody>
      </p:sp>
      <p:sp>
        <p:nvSpPr>
          <p:cNvPr id="7" name="TextBox 6"/>
          <p:cNvSpPr txBox="1"/>
          <p:nvPr/>
        </p:nvSpPr>
        <p:spPr>
          <a:xfrm>
            <a:off x="7678616" y="4232995"/>
            <a:ext cx="1268437" cy="461665"/>
          </a:xfrm>
          <a:prstGeom prst="rect">
            <a:avLst/>
          </a:prstGeom>
          <a:noFill/>
        </p:spPr>
        <p:txBody>
          <a:bodyPr wrap="square" rtlCol="0">
            <a:spAutoFit/>
          </a:bodyPr>
          <a:lstStyle/>
          <a:p>
            <a:r>
              <a:rPr lang="en-GB" sz="2400" dirty="0" smtClean="0"/>
              <a:t>Mixture</a:t>
            </a:r>
            <a:endParaRPr lang="en-US" dirty="0"/>
          </a:p>
        </p:txBody>
      </p:sp>
      <p:sp>
        <p:nvSpPr>
          <p:cNvPr id="8" name="TextBox 7"/>
          <p:cNvSpPr txBox="1"/>
          <p:nvPr/>
        </p:nvSpPr>
        <p:spPr>
          <a:xfrm>
            <a:off x="10102606" y="4864662"/>
            <a:ext cx="1686120" cy="830997"/>
          </a:xfrm>
          <a:prstGeom prst="rect">
            <a:avLst/>
          </a:prstGeom>
          <a:noFill/>
        </p:spPr>
        <p:txBody>
          <a:bodyPr wrap="square" rtlCol="0">
            <a:spAutoFit/>
          </a:bodyPr>
          <a:lstStyle/>
          <a:p>
            <a:r>
              <a:rPr lang="en-GB" sz="2400" b="1" dirty="0" smtClean="0">
                <a:solidFill>
                  <a:srgbClr val="FF0000"/>
                </a:solidFill>
              </a:rPr>
              <a:t>Distillate</a:t>
            </a:r>
            <a:r>
              <a:rPr lang="en-GB" sz="2400" dirty="0" smtClean="0"/>
              <a:t> =</a:t>
            </a:r>
          </a:p>
          <a:p>
            <a:r>
              <a:rPr lang="en-GB" sz="2400" dirty="0" smtClean="0"/>
              <a:t>Pure Liquid</a:t>
            </a:r>
            <a:endParaRPr lang="en-US" dirty="0"/>
          </a:p>
        </p:txBody>
      </p:sp>
      <p:sp>
        <p:nvSpPr>
          <p:cNvPr id="9" name="TextBox 8"/>
          <p:cNvSpPr txBox="1"/>
          <p:nvPr/>
        </p:nvSpPr>
        <p:spPr>
          <a:xfrm>
            <a:off x="9537895" y="2816009"/>
            <a:ext cx="2278966" cy="461665"/>
          </a:xfrm>
          <a:prstGeom prst="rect">
            <a:avLst/>
          </a:prstGeom>
          <a:noFill/>
        </p:spPr>
        <p:txBody>
          <a:bodyPr wrap="square" rtlCol="0">
            <a:spAutoFit/>
          </a:bodyPr>
          <a:lstStyle/>
          <a:p>
            <a:r>
              <a:rPr lang="en-GB" sz="2400" dirty="0" smtClean="0"/>
              <a:t>Condenser</a:t>
            </a:r>
            <a:endParaRPr lang="en-US" dirty="0"/>
          </a:p>
        </p:txBody>
      </p:sp>
    </p:spTree>
    <p:extLst>
      <p:ext uri="{BB962C8B-B14F-4D97-AF65-F5344CB8AC3E}">
        <p14:creationId xmlns:p14="http://schemas.microsoft.com/office/powerpoint/2010/main" val="3913088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Fractional Distillation</a:t>
            </a:r>
            <a:endParaRPr lang="en-US" dirty="0"/>
          </a:p>
        </p:txBody>
      </p:sp>
      <p:sp>
        <p:nvSpPr>
          <p:cNvPr id="3" name="Content Placeholder 2"/>
          <p:cNvSpPr>
            <a:spLocks noGrp="1"/>
          </p:cNvSpPr>
          <p:nvPr>
            <p:ph idx="1"/>
          </p:nvPr>
        </p:nvSpPr>
        <p:spPr>
          <a:xfrm>
            <a:off x="845457" y="1825625"/>
            <a:ext cx="10515600" cy="4351338"/>
          </a:xfrm>
        </p:spPr>
        <p:txBody>
          <a:bodyPr/>
          <a:lstStyle/>
          <a:p>
            <a:pPr marL="0" indent="0">
              <a:buNone/>
            </a:pPr>
            <a:r>
              <a:rPr lang="en-GB" b="1" u="sng" dirty="0" smtClean="0"/>
              <a:t>Separates</a:t>
            </a:r>
            <a:r>
              <a:rPr lang="en-GB" dirty="0" smtClean="0"/>
              <a:t>: multiple liquids from a mixture</a:t>
            </a:r>
          </a:p>
          <a:p>
            <a:pPr marL="0" indent="0">
              <a:buNone/>
            </a:pPr>
            <a:r>
              <a:rPr lang="en-GB" b="1" u="sng" dirty="0" smtClean="0"/>
              <a:t>Physical Property</a:t>
            </a:r>
            <a:r>
              <a:rPr lang="en-GB" dirty="0" smtClean="0"/>
              <a:t>: boiling point</a:t>
            </a:r>
          </a:p>
          <a:p>
            <a:pPr marL="0" indent="0">
              <a:buNone/>
            </a:pPr>
            <a:r>
              <a:rPr lang="en-GB" b="1" u="sng" dirty="0" smtClean="0"/>
              <a:t>How does it work</a:t>
            </a:r>
            <a:r>
              <a:rPr lang="en-GB" dirty="0" smtClean="0"/>
              <a:t>: METHOD 1</a:t>
            </a:r>
          </a:p>
          <a:p>
            <a:r>
              <a:rPr lang="en-GB" dirty="0" smtClean="0"/>
              <a:t>Mixtures is heated to the boiling point of liquid 1 (but not hot enough to boil the second).</a:t>
            </a:r>
          </a:p>
          <a:p>
            <a:r>
              <a:rPr lang="en-GB" dirty="0" smtClean="0"/>
              <a:t>The liquid evaporates and enters the </a:t>
            </a:r>
            <a:r>
              <a:rPr lang="en-GB" b="1" dirty="0" smtClean="0">
                <a:solidFill>
                  <a:srgbClr val="FF0000"/>
                </a:solidFill>
              </a:rPr>
              <a:t>condenser</a:t>
            </a:r>
            <a:r>
              <a:rPr lang="en-GB" dirty="0" smtClean="0"/>
              <a:t>.</a:t>
            </a:r>
          </a:p>
          <a:p>
            <a:r>
              <a:rPr lang="en-GB" dirty="0" smtClean="0"/>
              <a:t>The condenser cools the gas back into a liquid to be collected.</a:t>
            </a:r>
          </a:p>
          <a:p>
            <a:r>
              <a:rPr lang="en-GB" dirty="0" smtClean="0"/>
              <a:t>Heat the mixture further to the boiling point of liquid 2 and repeat.</a:t>
            </a:r>
            <a:endParaRPr lang="en-US" dirty="0" smtClean="0"/>
          </a:p>
          <a:p>
            <a:endParaRPr lang="en-US" dirty="0"/>
          </a:p>
        </p:txBody>
      </p:sp>
    </p:spTree>
    <p:extLst>
      <p:ext uri="{BB962C8B-B14F-4D97-AF65-F5344CB8AC3E}">
        <p14:creationId xmlns:p14="http://schemas.microsoft.com/office/powerpoint/2010/main" val="1954705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92" y="224448"/>
            <a:ext cx="10515600" cy="1325563"/>
          </a:xfrm>
        </p:spPr>
        <p:txBody>
          <a:bodyPr/>
          <a:lstStyle/>
          <a:p>
            <a:r>
              <a:rPr lang="en-GB" dirty="0" smtClean="0"/>
              <a:t>Fractional Distillation</a:t>
            </a:r>
            <a:endParaRPr lang="en-US" dirty="0"/>
          </a:p>
        </p:txBody>
      </p:sp>
      <p:sp>
        <p:nvSpPr>
          <p:cNvPr id="3" name="Content Placeholder 2"/>
          <p:cNvSpPr>
            <a:spLocks noGrp="1"/>
          </p:cNvSpPr>
          <p:nvPr>
            <p:ph idx="1"/>
          </p:nvPr>
        </p:nvSpPr>
        <p:spPr>
          <a:xfrm>
            <a:off x="417292" y="1550011"/>
            <a:ext cx="5829886" cy="4724180"/>
          </a:xfrm>
        </p:spPr>
        <p:txBody>
          <a:bodyPr>
            <a:normAutofit lnSpcReduction="10000"/>
          </a:bodyPr>
          <a:lstStyle/>
          <a:p>
            <a:r>
              <a:rPr lang="en-GB" b="1" u="sng" dirty="0" smtClean="0"/>
              <a:t>How does it work</a:t>
            </a:r>
            <a:r>
              <a:rPr lang="en-GB" dirty="0" smtClean="0"/>
              <a:t>: METHOD 2</a:t>
            </a:r>
          </a:p>
          <a:p>
            <a:r>
              <a:rPr lang="en-GB" dirty="0" smtClean="0"/>
              <a:t>Heat the mixture at a high temperature until ALL liquids evaporate.</a:t>
            </a:r>
          </a:p>
          <a:p>
            <a:r>
              <a:rPr lang="en-GB" dirty="0" smtClean="0"/>
              <a:t>The column is hotter at the bottom, cooler at the top.</a:t>
            </a:r>
          </a:p>
          <a:p>
            <a:r>
              <a:rPr lang="en-GB" dirty="0" smtClean="0"/>
              <a:t>Liquids cool and condense at different</a:t>
            </a:r>
            <a:r>
              <a:rPr lang="en-GB" b="1" dirty="0" smtClean="0">
                <a:solidFill>
                  <a:srgbClr val="FF0000"/>
                </a:solidFill>
              </a:rPr>
              <a:t> </a:t>
            </a:r>
            <a:r>
              <a:rPr lang="en-GB" dirty="0" smtClean="0"/>
              <a:t>locations with different temperatures (relating to their boiling points)</a:t>
            </a:r>
          </a:p>
          <a:p>
            <a:r>
              <a:rPr lang="en-GB" dirty="0" smtClean="0"/>
              <a:t>Each liquid mixture obtained is called a </a:t>
            </a:r>
            <a:r>
              <a:rPr lang="en-GB" b="1" dirty="0" smtClean="0">
                <a:solidFill>
                  <a:srgbClr val="FF0000"/>
                </a:solidFill>
              </a:rPr>
              <a:t>fraction</a:t>
            </a:r>
            <a:r>
              <a:rPr lang="en-GB" dirty="0" smtClean="0"/>
              <a:t>.</a:t>
            </a:r>
            <a:endParaRPr lang="en-US" dirty="0"/>
          </a:p>
        </p:txBody>
      </p:sp>
      <p:pic>
        <p:nvPicPr>
          <p:cNvPr id="6146" name="Picture 2" descr="http://www.chem.ucla.edu/harding/IGOC/D/distillation05.jpg"/>
          <p:cNvPicPr>
            <a:picLocks noChangeAspect="1" noChangeArrowheads="1"/>
          </p:cNvPicPr>
          <p:nvPr/>
        </p:nvPicPr>
        <p:blipFill rotWithShape="1">
          <a:blip r:embed="rId2">
            <a:extLst>
              <a:ext uri="{28A0092B-C50C-407E-A947-70E740481C1C}">
                <a14:useLocalDpi xmlns:a14="http://schemas.microsoft.com/office/drawing/2010/main" val="0"/>
              </a:ext>
            </a:extLst>
          </a:blip>
          <a:srcRect l="1455"/>
          <a:stretch/>
        </p:blipFill>
        <p:spPr bwMode="auto">
          <a:xfrm>
            <a:off x="6292130" y="650088"/>
            <a:ext cx="3784966" cy="5063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00343" y="1997535"/>
            <a:ext cx="1944914" cy="1938992"/>
          </a:xfrm>
          <a:prstGeom prst="rect">
            <a:avLst/>
          </a:prstGeom>
          <a:noFill/>
          <a:ln>
            <a:solidFill>
              <a:schemeClr val="tx1"/>
            </a:solidFill>
          </a:ln>
        </p:spPr>
        <p:txBody>
          <a:bodyPr wrap="square" rtlCol="0">
            <a:spAutoFit/>
          </a:bodyPr>
          <a:lstStyle/>
          <a:p>
            <a:pPr algn="ctr"/>
            <a:r>
              <a:rPr lang="en-GB" sz="2400" b="1" dirty="0" smtClean="0">
                <a:solidFill>
                  <a:srgbClr val="FF0000"/>
                </a:solidFill>
              </a:rPr>
              <a:t>Fractions</a:t>
            </a:r>
            <a:r>
              <a:rPr lang="en-GB" sz="2400" dirty="0" smtClean="0"/>
              <a:t> = mixtures collected at different temperatures</a:t>
            </a:r>
            <a:endParaRPr lang="en-US" sz="2400" dirty="0"/>
          </a:p>
        </p:txBody>
      </p:sp>
    </p:spTree>
    <p:extLst>
      <p:ext uri="{BB962C8B-B14F-4D97-AF65-F5344CB8AC3E}">
        <p14:creationId xmlns:p14="http://schemas.microsoft.com/office/powerpoint/2010/main" val="2806861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5" y="113189"/>
            <a:ext cx="10515600" cy="1325563"/>
          </a:xfrm>
        </p:spPr>
        <p:txBody>
          <a:bodyPr/>
          <a:lstStyle/>
          <a:p>
            <a:r>
              <a:rPr lang="en-GB" dirty="0" smtClean="0"/>
              <a:t>Crystallisation</a:t>
            </a:r>
            <a:endParaRPr lang="en-US" dirty="0"/>
          </a:p>
        </p:txBody>
      </p:sp>
      <p:sp>
        <p:nvSpPr>
          <p:cNvPr id="3" name="Content Placeholder 2"/>
          <p:cNvSpPr>
            <a:spLocks noGrp="1"/>
          </p:cNvSpPr>
          <p:nvPr>
            <p:ph idx="1"/>
          </p:nvPr>
        </p:nvSpPr>
        <p:spPr>
          <a:xfrm>
            <a:off x="261425" y="1372261"/>
            <a:ext cx="5928360" cy="4999564"/>
          </a:xfrm>
        </p:spPr>
        <p:txBody>
          <a:bodyPr>
            <a:normAutofit/>
          </a:bodyPr>
          <a:lstStyle/>
          <a:p>
            <a:pPr marL="0" indent="0">
              <a:buNone/>
            </a:pPr>
            <a:r>
              <a:rPr lang="en-GB" b="1" u="sng" dirty="0" smtClean="0"/>
              <a:t>Separates</a:t>
            </a:r>
            <a:r>
              <a:rPr lang="en-GB" dirty="0" smtClean="0"/>
              <a:t>: soluble solids from a solution</a:t>
            </a:r>
          </a:p>
          <a:p>
            <a:pPr marL="0" indent="0">
              <a:buNone/>
            </a:pPr>
            <a:r>
              <a:rPr lang="en-GB" b="1" u="sng" dirty="0" smtClean="0"/>
              <a:t>Physical Property</a:t>
            </a:r>
            <a:r>
              <a:rPr lang="en-GB" dirty="0" smtClean="0"/>
              <a:t>: solubility</a:t>
            </a:r>
          </a:p>
          <a:p>
            <a:pPr marL="0" indent="0">
              <a:buNone/>
            </a:pPr>
            <a:r>
              <a:rPr lang="en-GB" b="1" u="sng" dirty="0" smtClean="0"/>
              <a:t>How does it work</a:t>
            </a:r>
            <a:r>
              <a:rPr lang="en-GB" dirty="0" smtClean="0"/>
              <a:t>: </a:t>
            </a:r>
          </a:p>
          <a:p>
            <a:r>
              <a:rPr lang="en-GB" dirty="0" smtClean="0"/>
              <a:t>Evaporating a liquid from a solution will produce a </a:t>
            </a:r>
            <a:r>
              <a:rPr lang="en-GB" b="1" dirty="0" smtClean="0">
                <a:solidFill>
                  <a:srgbClr val="FF0000"/>
                </a:solidFill>
              </a:rPr>
              <a:t>supersaturated solution </a:t>
            </a:r>
            <a:r>
              <a:rPr lang="en-GB" dirty="0" smtClean="0"/>
              <a:t>(there is more solute in the solution than the solubility limit).</a:t>
            </a:r>
          </a:p>
          <a:p>
            <a:r>
              <a:rPr lang="en-GB" dirty="0" smtClean="0"/>
              <a:t>Once the solution cools, the solid cannot stay in solution past it’s solubility limit and </a:t>
            </a:r>
            <a:r>
              <a:rPr lang="en-GB" b="1" dirty="0" smtClean="0">
                <a:solidFill>
                  <a:srgbClr val="FF0000"/>
                </a:solidFill>
              </a:rPr>
              <a:t>crystallises</a:t>
            </a:r>
            <a:r>
              <a:rPr lang="en-GB" dirty="0" smtClean="0"/>
              <a:t>.</a:t>
            </a:r>
          </a:p>
          <a:p>
            <a:endParaRPr lang="en-US" dirty="0"/>
          </a:p>
        </p:txBody>
      </p:sp>
      <p:pic>
        <p:nvPicPr>
          <p:cNvPr id="4098" name="Picture 2" descr="http://scienceisfun.wiki.hci.edu.sg/file/view/crystallisation.png/249090775/800x532/crystallis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1571636"/>
            <a:ext cx="5738782" cy="381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6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42" y="0"/>
            <a:ext cx="4037428" cy="1325563"/>
          </a:xfrm>
        </p:spPr>
        <p:txBody>
          <a:bodyPr/>
          <a:lstStyle/>
          <a:p>
            <a:r>
              <a:rPr lang="en-GB" dirty="0" smtClean="0"/>
              <a:t>Chromatography</a:t>
            </a:r>
            <a:endParaRPr lang="en-US" dirty="0"/>
          </a:p>
        </p:txBody>
      </p:sp>
      <p:sp>
        <p:nvSpPr>
          <p:cNvPr id="3" name="Content Placeholder 2"/>
          <p:cNvSpPr>
            <a:spLocks noGrp="1"/>
          </p:cNvSpPr>
          <p:nvPr>
            <p:ph idx="1"/>
          </p:nvPr>
        </p:nvSpPr>
        <p:spPr>
          <a:xfrm>
            <a:off x="393955" y="1161268"/>
            <a:ext cx="6983438" cy="5433306"/>
          </a:xfrm>
        </p:spPr>
        <p:txBody>
          <a:bodyPr>
            <a:normAutofit lnSpcReduction="10000"/>
          </a:bodyPr>
          <a:lstStyle/>
          <a:p>
            <a:pPr marL="0" indent="0">
              <a:buNone/>
            </a:pPr>
            <a:r>
              <a:rPr lang="en-GB" b="1" u="sng" dirty="0" smtClean="0"/>
              <a:t>Separates</a:t>
            </a:r>
            <a:r>
              <a:rPr lang="en-GB" dirty="0" smtClean="0"/>
              <a:t>: dyes from a mixture of dyes</a:t>
            </a:r>
          </a:p>
          <a:p>
            <a:pPr marL="0" indent="0">
              <a:buNone/>
            </a:pPr>
            <a:r>
              <a:rPr lang="en-GB" b="1" u="sng" dirty="0" smtClean="0"/>
              <a:t>Physical Property</a:t>
            </a:r>
            <a:r>
              <a:rPr lang="en-GB" dirty="0" smtClean="0"/>
              <a:t>: solubility and interaction with paper molecules</a:t>
            </a:r>
          </a:p>
          <a:p>
            <a:pPr marL="0" indent="0">
              <a:buNone/>
            </a:pPr>
            <a:r>
              <a:rPr lang="en-GB" b="1" u="sng" dirty="0" smtClean="0"/>
              <a:t>How does it work</a:t>
            </a:r>
            <a:r>
              <a:rPr lang="en-GB" dirty="0" smtClean="0"/>
              <a:t>: </a:t>
            </a:r>
          </a:p>
          <a:p>
            <a:r>
              <a:rPr lang="en-GB" dirty="0" smtClean="0"/>
              <a:t>A spot of the mixture of dyes is placed on chromatography paper (draw a pencil line).</a:t>
            </a:r>
          </a:p>
          <a:p>
            <a:r>
              <a:rPr lang="en-GB" dirty="0" smtClean="0"/>
              <a:t>Only the very bottom of chromatography paper is dipped into a solvent (usually water).</a:t>
            </a:r>
          </a:p>
          <a:p>
            <a:r>
              <a:rPr lang="en-GB" dirty="0" smtClean="0"/>
              <a:t>Paper absorbs the solvent and carries the dyes up the paper.</a:t>
            </a:r>
          </a:p>
          <a:p>
            <a:r>
              <a:rPr lang="en-GB" dirty="0" smtClean="0"/>
              <a:t>Different molecules will interact with the solvent and paper different amounts so will travel different distances up the paper.</a:t>
            </a:r>
            <a:endParaRPr lang="en-US" dirty="0"/>
          </a:p>
        </p:txBody>
      </p:sp>
      <p:pic>
        <p:nvPicPr>
          <p:cNvPr id="7170" name="Picture 2" descr="https://upload.wikimedia.org/wikipedia/commons/thumb/0/0a/Paper.jpg/300px-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317" y="1468217"/>
            <a:ext cx="3977272" cy="4825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77393" y="456557"/>
            <a:ext cx="4389120" cy="707886"/>
          </a:xfrm>
          <a:prstGeom prst="rect">
            <a:avLst/>
          </a:prstGeom>
          <a:noFill/>
        </p:spPr>
        <p:txBody>
          <a:bodyPr wrap="square" rtlCol="0">
            <a:spAutoFit/>
          </a:bodyPr>
          <a:lstStyle/>
          <a:p>
            <a:r>
              <a:rPr lang="en-GB" sz="2000" b="1" dirty="0" smtClean="0">
                <a:solidFill>
                  <a:srgbClr val="FF0000"/>
                </a:solidFill>
              </a:rPr>
              <a:t>Chromatogram</a:t>
            </a:r>
            <a:r>
              <a:rPr lang="en-GB" sz="2000" dirty="0" smtClean="0"/>
              <a:t> = result showing the separation of the coloured substances</a:t>
            </a:r>
            <a:endParaRPr lang="en-US" sz="2000" dirty="0"/>
          </a:p>
        </p:txBody>
      </p:sp>
    </p:spTree>
    <p:extLst>
      <p:ext uri="{BB962C8B-B14F-4D97-AF65-F5344CB8AC3E}">
        <p14:creationId xmlns:p14="http://schemas.microsoft.com/office/powerpoint/2010/main" val="334826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6400" name="Picture 16" descr="C1_gfx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090" y="2348231"/>
            <a:ext cx="1352550" cy="1762125"/>
          </a:xfrm>
          <a:prstGeom prst="rect">
            <a:avLst/>
          </a:prstGeom>
          <a:noFill/>
          <a:extLst>
            <a:ext uri="{909E8E84-426E-40DD-AFC4-6F175D3DCCD1}">
              <a14:hiddenFill xmlns:a14="http://schemas.microsoft.com/office/drawing/2010/main">
                <a:solidFill>
                  <a:srgbClr val="FFFFFF"/>
                </a:solidFill>
              </a14:hiddenFill>
            </a:ext>
          </a:extLst>
        </p:spPr>
      </p:pic>
      <p:sp>
        <p:nvSpPr>
          <p:cNvPr id="16401" name="Line 17"/>
          <p:cNvSpPr>
            <a:spLocks noChangeShapeType="1"/>
          </p:cNvSpPr>
          <p:nvPr/>
        </p:nvSpPr>
        <p:spPr bwMode="auto">
          <a:xfrm flipV="1">
            <a:off x="5242560" y="3931918"/>
            <a:ext cx="3383279" cy="386081"/>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endParaRPr lang="en-GB" sz="2400" b="1">
              <a:solidFill>
                <a:srgbClr val="010066"/>
              </a:solidFill>
            </a:endParaRPr>
          </a:p>
        </p:txBody>
      </p:sp>
      <p:sp>
        <p:nvSpPr>
          <p:cNvPr id="16" name="Rectangle 11"/>
          <p:cNvSpPr>
            <a:spLocks noChangeArrowheads="1"/>
          </p:cNvSpPr>
          <p:nvPr/>
        </p:nvSpPr>
        <p:spPr bwMode="auto">
          <a:xfrm>
            <a:off x="1036320" y="3689032"/>
            <a:ext cx="522224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GB" sz="2400" dirty="0">
                <a:solidFill>
                  <a:srgbClr val="010066"/>
                </a:solidFill>
              </a:rPr>
              <a:t>The number of protons in an atom is known as its </a:t>
            </a:r>
            <a:r>
              <a:rPr lang="en-GB" sz="2400" b="1" dirty="0">
                <a:solidFill>
                  <a:srgbClr val="FF6600"/>
                </a:solidFill>
              </a:rPr>
              <a:t>atomic number</a:t>
            </a:r>
            <a:r>
              <a:rPr lang="en-GB" sz="2400" dirty="0">
                <a:solidFill>
                  <a:srgbClr val="010066"/>
                </a:solidFill>
              </a:rPr>
              <a:t/>
            </a:r>
            <a:br>
              <a:rPr lang="en-GB" sz="2400" dirty="0">
                <a:solidFill>
                  <a:srgbClr val="010066"/>
                </a:solidFill>
              </a:rPr>
            </a:br>
            <a:r>
              <a:rPr lang="en-GB" sz="2400" dirty="0">
                <a:solidFill>
                  <a:srgbClr val="010066"/>
                </a:solidFill>
              </a:rPr>
              <a:t>or </a:t>
            </a:r>
            <a:r>
              <a:rPr lang="en-GB" sz="2400" b="1" dirty="0">
                <a:solidFill>
                  <a:srgbClr val="FF6600"/>
                </a:solidFill>
              </a:rPr>
              <a:t>proton number</a:t>
            </a:r>
            <a:r>
              <a:rPr lang="en-GB" sz="2400" dirty="0">
                <a:solidFill>
                  <a:srgbClr val="010066"/>
                </a:solidFill>
              </a:rPr>
              <a:t>.</a:t>
            </a:r>
          </a:p>
        </p:txBody>
      </p:sp>
      <p:sp>
        <p:nvSpPr>
          <p:cNvPr id="17" name="Rectangle 75"/>
          <p:cNvSpPr>
            <a:spLocks noChangeArrowheads="1"/>
          </p:cNvSpPr>
          <p:nvPr/>
        </p:nvSpPr>
        <p:spPr bwMode="auto">
          <a:xfrm>
            <a:off x="924560" y="1015900"/>
            <a:ext cx="5684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sz="2400" dirty="0">
                <a:solidFill>
                  <a:srgbClr val="010066"/>
                </a:solidFill>
              </a:rPr>
              <a:t>The sum of the protons and neutrons in an atom’s nucleus is the </a:t>
            </a:r>
            <a:r>
              <a:rPr lang="en-GB" sz="2400" b="1" dirty="0">
                <a:solidFill>
                  <a:srgbClr val="FF6600"/>
                </a:solidFill>
              </a:rPr>
              <a:t>mass number</a:t>
            </a:r>
            <a:r>
              <a:rPr lang="en-GB" sz="2400" dirty="0">
                <a:solidFill>
                  <a:srgbClr val="010066"/>
                </a:solidFill>
              </a:rPr>
              <a:t>. </a:t>
            </a:r>
          </a:p>
        </p:txBody>
      </p:sp>
      <p:sp>
        <p:nvSpPr>
          <p:cNvPr id="18" name="Line 17"/>
          <p:cNvSpPr>
            <a:spLocks noChangeShapeType="1"/>
          </p:cNvSpPr>
          <p:nvPr/>
        </p:nvSpPr>
        <p:spPr bwMode="auto">
          <a:xfrm>
            <a:off x="6664958" y="1737360"/>
            <a:ext cx="1960881" cy="894080"/>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endParaRPr lang="en-GB" sz="2400" b="1">
              <a:solidFill>
                <a:srgbClr val="010066"/>
              </a:solidFill>
            </a:endParaRPr>
          </a:p>
        </p:txBody>
      </p:sp>
    </p:spTree>
    <p:extLst>
      <p:ext uri="{BB962C8B-B14F-4D97-AF65-F5344CB8AC3E}">
        <p14:creationId xmlns:p14="http://schemas.microsoft.com/office/powerpoint/2010/main" val="254657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wipe(up)">
                                      <p:cBhvr>
                                        <p:cTn id="7" dur="1000"/>
                                        <p:tgtEl>
                                          <p:spTgt spid="164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401"/>
                                        </p:tgtEl>
                                        <p:attrNameLst>
                                          <p:attrName>style.visibility</p:attrName>
                                        </p:attrNameLst>
                                      </p:cBhvr>
                                      <p:to>
                                        <p:strVal val="visible"/>
                                      </p:to>
                                    </p:set>
                                    <p:animEffect transition="in" filter="wipe(left)">
                                      <p:cBhvr>
                                        <p:cTn id="10" dur="1000"/>
                                        <p:tgtEl>
                                          <p:spTgt spid="1640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nimBg="1"/>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9258" y="193041"/>
            <a:ext cx="10513484" cy="549275"/>
          </a:xfrm>
        </p:spPr>
        <p:txBody>
          <a:bodyPr/>
          <a:lstStyle/>
          <a:p>
            <a:r>
              <a:rPr lang="en-US" dirty="0" smtClean="0"/>
              <a:t>Calculating numbers of protons, neutrons, electrons</a:t>
            </a:r>
            <a:endParaRPr lang="en-US" dirty="0"/>
          </a:p>
        </p:txBody>
      </p:sp>
      <p:pic>
        <p:nvPicPr>
          <p:cNvPr id="4" name="Picture 16" descr="C1_gfx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090" y="2348231"/>
            <a:ext cx="1352550"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5"/>
          <p:cNvSpPr>
            <a:spLocks noChangeArrowheads="1"/>
          </p:cNvSpPr>
          <p:nvPr/>
        </p:nvSpPr>
        <p:spPr bwMode="auto">
          <a:xfrm>
            <a:off x="1391920" y="1886566"/>
            <a:ext cx="62334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GB" sz="2400" dirty="0" smtClean="0">
                <a:solidFill>
                  <a:srgbClr val="010066"/>
                </a:solidFill>
              </a:rPr>
              <a:t>Protons = atomic number</a:t>
            </a:r>
          </a:p>
          <a:p>
            <a:pPr eaLnBrk="0" fontAlgn="base" hangingPunct="0">
              <a:spcBef>
                <a:spcPct val="0"/>
              </a:spcBef>
              <a:spcAft>
                <a:spcPct val="0"/>
              </a:spcAft>
            </a:pPr>
            <a:r>
              <a:rPr lang="en-GB" sz="2400" dirty="0" smtClean="0">
                <a:solidFill>
                  <a:srgbClr val="010066"/>
                </a:solidFill>
              </a:rPr>
              <a:t>Neutrons = mass number – atomic number</a:t>
            </a:r>
          </a:p>
          <a:p>
            <a:pPr eaLnBrk="0" fontAlgn="base" hangingPunct="0">
              <a:spcBef>
                <a:spcPct val="0"/>
              </a:spcBef>
              <a:spcAft>
                <a:spcPct val="0"/>
              </a:spcAft>
            </a:pPr>
            <a:r>
              <a:rPr lang="en-GB" sz="2400" dirty="0" smtClean="0">
                <a:solidFill>
                  <a:srgbClr val="010066"/>
                </a:solidFill>
              </a:rPr>
              <a:t>Electrons = same as number of protons</a:t>
            </a:r>
            <a:endParaRPr lang="en-GB" sz="2400" dirty="0">
              <a:solidFill>
                <a:srgbClr val="010066"/>
              </a:solidFill>
            </a:endParaRPr>
          </a:p>
        </p:txBody>
      </p:sp>
      <p:sp>
        <p:nvSpPr>
          <p:cNvPr id="6" name="Rectangle 75"/>
          <p:cNvSpPr>
            <a:spLocks noChangeArrowheads="1"/>
          </p:cNvSpPr>
          <p:nvPr/>
        </p:nvSpPr>
        <p:spPr bwMode="auto">
          <a:xfrm>
            <a:off x="1391920" y="3969366"/>
            <a:ext cx="62334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GB" sz="2400" dirty="0" smtClean="0">
                <a:solidFill>
                  <a:srgbClr val="010066"/>
                </a:solidFill>
              </a:rPr>
              <a:t>In a neutral atom (with no overall charge) the number of electrons (-1) and protons (+1) is equal so the charges balance out.</a:t>
            </a:r>
            <a:endParaRPr lang="en-GB" sz="2400" dirty="0">
              <a:solidFill>
                <a:srgbClr val="010066"/>
              </a:solidFill>
            </a:endParaRPr>
          </a:p>
        </p:txBody>
      </p:sp>
    </p:spTree>
    <p:extLst>
      <p:ext uri="{BB962C8B-B14F-4D97-AF65-F5344CB8AC3E}">
        <p14:creationId xmlns:p14="http://schemas.microsoft.com/office/powerpoint/2010/main" val="24065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6988"/>
            <a:ext cx="8229600" cy="685801"/>
          </a:xfrm>
        </p:spPr>
        <p:txBody>
          <a:bodyPr/>
          <a:lstStyle/>
          <a:p>
            <a:pPr eaLnBrk="1" hangingPunct="1"/>
            <a:r>
              <a:rPr lang="en-GB" b="1" u="sng" smtClean="0">
                <a:latin typeface="Comic Sans MS" pitchFamily="66" charset="0"/>
              </a:rPr>
              <a:t>Isotopes</a:t>
            </a:r>
          </a:p>
        </p:txBody>
      </p:sp>
      <p:sp>
        <p:nvSpPr>
          <p:cNvPr id="55299" name="Text Box 3"/>
          <p:cNvSpPr txBox="1">
            <a:spLocks noChangeArrowheads="1"/>
          </p:cNvSpPr>
          <p:nvPr/>
        </p:nvSpPr>
        <p:spPr bwMode="auto">
          <a:xfrm>
            <a:off x="1524000" y="620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fontAlgn="base" hangingPunct="1">
              <a:spcBef>
                <a:spcPct val="50000"/>
              </a:spcBef>
              <a:spcAft>
                <a:spcPct val="0"/>
              </a:spcAft>
            </a:pPr>
            <a:r>
              <a:rPr lang="en-GB" sz="2400" b="1">
                <a:solidFill>
                  <a:srgbClr val="003399"/>
                </a:solidFill>
                <a:latin typeface="Comic Sans MS" pitchFamily="66" charset="0"/>
              </a:rPr>
              <a:t>An isotope is an atom with a different number of neutrons:</a:t>
            </a:r>
          </a:p>
        </p:txBody>
      </p:sp>
      <p:grpSp>
        <p:nvGrpSpPr>
          <p:cNvPr id="55300" name="Group 4"/>
          <p:cNvGrpSpPr>
            <a:grpSpLocks/>
          </p:cNvGrpSpPr>
          <p:nvPr/>
        </p:nvGrpSpPr>
        <p:grpSpPr bwMode="auto">
          <a:xfrm>
            <a:off x="2057400" y="2286000"/>
            <a:ext cx="1905000" cy="2362200"/>
            <a:chOff x="336" y="1296"/>
            <a:chExt cx="1200" cy="1488"/>
          </a:xfrm>
        </p:grpSpPr>
        <p:sp>
          <p:nvSpPr>
            <p:cNvPr id="8218" name="Rectangle 5"/>
            <p:cNvSpPr>
              <a:spLocks noChangeArrowheads="1"/>
            </p:cNvSpPr>
            <p:nvPr/>
          </p:nvSpPr>
          <p:spPr bwMode="auto">
            <a:xfrm>
              <a:off x="336" y="1296"/>
              <a:ext cx="1200" cy="1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19" name="WordArt 6"/>
            <p:cNvSpPr>
              <a:spLocks noChangeArrowheads="1" noChangeShapeType="1" noTextEdit="1"/>
            </p:cNvSpPr>
            <p:nvPr/>
          </p:nvSpPr>
          <p:spPr bwMode="auto">
            <a:xfrm>
              <a:off x="672" y="1728"/>
              <a:ext cx="528" cy="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3366"/>
                  </a:solidFill>
                  <a:latin typeface="Arial Black"/>
                </a:rPr>
                <a:t>O</a:t>
              </a:r>
            </a:p>
          </p:txBody>
        </p:sp>
        <p:sp>
          <p:nvSpPr>
            <p:cNvPr id="8220" name="WordArt 7"/>
            <p:cNvSpPr>
              <a:spLocks noChangeArrowheads="1" noChangeShapeType="1" noTextEdit="1"/>
            </p:cNvSpPr>
            <p:nvPr/>
          </p:nvSpPr>
          <p:spPr bwMode="auto">
            <a:xfrm>
              <a:off x="1248" y="2448"/>
              <a:ext cx="192" cy="21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8000"/>
                  </a:solidFill>
                  <a:latin typeface="Arial Black"/>
                </a:rPr>
                <a:t>8</a:t>
              </a:r>
            </a:p>
          </p:txBody>
        </p:sp>
        <p:sp>
          <p:nvSpPr>
            <p:cNvPr id="8221" name="WordArt 8"/>
            <p:cNvSpPr>
              <a:spLocks noChangeArrowheads="1" noChangeShapeType="1" noTextEdit="1"/>
            </p:cNvSpPr>
            <p:nvPr/>
          </p:nvSpPr>
          <p:spPr bwMode="auto">
            <a:xfrm>
              <a:off x="1152" y="1392"/>
              <a:ext cx="288" cy="24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800000"/>
                  </a:solidFill>
                  <a:latin typeface="Arial Black"/>
                </a:rPr>
                <a:t>16</a:t>
              </a:r>
            </a:p>
          </p:txBody>
        </p:sp>
      </p:grpSp>
      <p:grpSp>
        <p:nvGrpSpPr>
          <p:cNvPr id="55305" name="Group 9"/>
          <p:cNvGrpSpPr>
            <a:grpSpLocks/>
          </p:cNvGrpSpPr>
          <p:nvPr/>
        </p:nvGrpSpPr>
        <p:grpSpPr bwMode="auto">
          <a:xfrm>
            <a:off x="5181600" y="2286000"/>
            <a:ext cx="1905000" cy="2362200"/>
            <a:chOff x="2304" y="1824"/>
            <a:chExt cx="1200" cy="1488"/>
          </a:xfrm>
        </p:grpSpPr>
        <p:sp>
          <p:nvSpPr>
            <p:cNvPr id="8214" name="Rectangle 10"/>
            <p:cNvSpPr>
              <a:spLocks noChangeArrowheads="1"/>
            </p:cNvSpPr>
            <p:nvPr/>
          </p:nvSpPr>
          <p:spPr bwMode="auto">
            <a:xfrm>
              <a:off x="2304" y="1824"/>
              <a:ext cx="1200" cy="1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15" name="WordArt 11"/>
            <p:cNvSpPr>
              <a:spLocks noChangeArrowheads="1" noChangeShapeType="1" noTextEdit="1"/>
            </p:cNvSpPr>
            <p:nvPr/>
          </p:nvSpPr>
          <p:spPr bwMode="auto">
            <a:xfrm>
              <a:off x="2640" y="2256"/>
              <a:ext cx="528" cy="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3366"/>
                  </a:solidFill>
                  <a:latin typeface="Arial Black"/>
                </a:rPr>
                <a:t>O</a:t>
              </a:r>
            </a:p>
          </p:txBody>
        </p:sp>
        <p:sp>
          <p:nvSpPr>
            <p:cNvPr id="8216" name="WordArt 12"/>
            <p:cNvSpPr>
              <a:spLocks noChangeArrowheads="1" noChangeShapeType="1" noTextEdit="1"/>
            </p:cNvSpPr>
            <p:nvPr/>
          </p:nvSpPr>
          <p:spPr bwMode="auto">
            <a:xfrm>
              <a:off x="3216" y="2976"/>
              <a:ext cx="192" cy="21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8000"/>
                  </a:solidFill>
                  <a:latin typeface="Arial Black"/>
                </a:rPr>
                <a:t>8</a:t>
              </a:r>
            </a:p>
          </p:txBody>
        </p:sp>
        <p:sp>
          <p:nvSpPr>
            <p:cNvPr id="8217" name="WordArt 13"/>
            <p:cNvSpPr>
              <a:spLocks noChangeArrowheads="1" noChangeShapeType="1" noTextEdit="1"/>
            </p:cNvSpPr>
            <p:nvPr/>
          </p:nvSpPr>
          <p:spPr bwMode="auto">
            <a:xfrm>
              <a:off x="3120" y="1920"/>
              <a:ext cx="288" cy="24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8080"/>
                  </a:solidFill>
                  <a:latin typeface="Arial Black"/>
                </a:rPr>
                <a:t>17</a:t>
              </a:r>
            </a:p>
          </p:txBody>
        </p:sp>
      </p:grpSp>
      <p:grpSp>
        <p:nvGrpSpPr>
          <p:cNvPr id="55310" name="Group 14"/>
          <p:cNvGrpSpPr>
            <a:grpSpLocks/>
          </p:cNvGrpSpPr>
          <p:nvPr/>
        </p:nvGrpSpPr>
        <p:grpSpPr bwMode="auto">
          <a:xfrm>
            <a:off x="8229600" y="2286000"/>
            <a:ext cx="1905000" cy="2362200"/>
            <a:chOff x="4224" y="1824"/>
            <a:chExt cx="1200" cy="1488"/>
          </a:xfrm>
        </p:grpSpPr>
        <p:sp>
          <p:nvSpPr>
            <p:cNvPr id="8210" name="Rectangle 15"/>
            <p:cNvSpPr>
              <a:spLocks noChangeArrowheads="1"/>
            </p:cNvSpPr>
            <p:nvPr/>
          </p:nvSpPr>
          <p:spPr bwMode="auto">
            <a:xfrm>
              <a:off x="4224" y="1824"/>
              <a:ext cx="1200" cy="1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11" name="WordArt 16"/>
            <p:cNvSpPr>
              <a:spLocks noChangeArrowheads="1" noChangeShapeType="1" noTextEdit="1"/>
            </p:cNvSpPr>
            <p:nvPr/>
          </p:nvSpPr>
          <p:spPr bwMode="auto">
            <a:xfrm>
              <a:off x="4560" y="2256"/>
              <a:ext cx="528" cy="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3366"/>
                  </a:solidFill>
                  <a:latin typeface="Arial Black"/>
                </a:rPr>
                <a:t>O</a:t>
              </a:r>
            </a:p>
          </p:txBody>
        </p:sp>
        <p:sp>
          <p:nvSpPr>
            <p:cNvPr id="8212" name="WordArt 17"/>
            <p:cNvSpPr>
              <a:spLocks noChangeArrowheads="1" noChangeShapeType="1" noTextEdit="1"/>
            </p:cNvSpPr>
            <p:nvPr/>
          </p:nvSpPr>
          <p:spPr bwMode="auto">
            <a:xfrm>
              <a:off x="5136" y="2976"/>
              <a:ext cx="192" cy="21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008000"/>
                  </a:solidFill>
                  <a:latin typeface="Arial Black"/>
                </a:rPr>
                <a:t>8</a:t>
              </a:r>
            </a:p>
          </p:txBody>
        </p:sp>
        <p:sp>
          <p:nvSpPr>
            <p:cNvPr id="8213" name="WordArt 18"/>
            <p:cNvSpPr>
              <a:spLocks noChangeArrowheads="1" noChangeShapeType="1" noTextEdit="1"/>
            </p:cNvSpPr>
            <p:nvPr/>
          </p:nvSpPr>
          <p:spPr bwMode="auto">
            <a:xfrm>
              <a:off x="5040" y="1920"/>
              <a:ext cx="288" cy="24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a:ln w="9525">
                    <a:solidFill>
                      <a:srgbClr val="000000"/>
                    </a:solidFill>
                    <a:round/>
                    <a:headEnd/>
                    <a:tailEnd/>
                  </a:ln>
                  <a:solidFill>
                    <a:srgbClr val="993366"/>
                  </a:solidFill>
                  <a:latin typeface="Arial Black"/>
                </a:rPr>
                <a:t>18</a:t>
              </a:r>
            </a:p>
          </p:txBody>
        </p:sp>
      </p:grpSp>
      <p:grpSp>
        <p:nvGrpSpPr>
          <p:cNvPr id="55315" name="Group 19"/>
          <p:cNvGrpSpPr>
            <a:grpSpLocks/>
          </p:cNvGrpSpPr>
          <p:nvPr/>
        </p:nvGrpSpPr>
        <p:grpSpPr bwMode="auto">
          <a:xfrm>
            <a:off x="1981200" y="4495803"/>
            <a:ext cx="8305800" cy="1287463"/>
            <a:chOff x="288" y="3216"/>
            <a:chExt cx="5232" cy="811"/>
          </a:xfrm>
        </p:grpSpPr>
        <p:sp>
          <p:nvSpPr>
            <p:cNvPr id="8206" name="Text Box 20"/>
            <p:cNvSpPr txBox="1">
              <a:spLocks noChangeArrowheads="1"/>
            </p:cNvSpPr>
            <p:nvPr/>
          </p:nvSpPr>
          <p:spPr bwMode="auto">
            <a:xfrm>
              <a:off x="288" y="3504"/>
              <a:ext cx="5232" cy="523"/>
            </a:xfrm>
            <a:prstGeom prst="rect">
              <a:avLst/>
            </a:prstGeom>
            <a:solidFill>
              <a:srgbClr val="99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fontAlgn="base" hangingPunct="1">
                <a:spcBef>
                  <a:spcPct val="50000"/>
                </a:spcBef>
                <a:spcAft>
                  <a:spcPct val="0"/>
                </a:spcAft>
              </a:pPr>
              <a:r>
                <a:rPr lang="en-GB" sz="2400">
                  <a:solidFill>
                    <a:srgbClr val="FFFFFF"/>
                  </a:solidFill>
                  <a:latin typeface="Comic Sans MS" pitchFamily="66" charset="0"/>
                </a:rPr>
                <a:t>Each isotope has 8 protons – </a:t>
              </a:r>
              <a:r>
                <a:rPr lang="en-GB" sz="2400" i="1">
                  <a:solidFill>
                    <a:srgbClr val="FFFFFF"/>
                  </a:solidFill>
                  <a:latin typeface="Comic Sans MS" pitchFamily="66" charset="0"/>
                </a:rPr>
                <a:t>if it didn’t then it just wouldn’t be oxygen any more.</a:t>
              </a:r>
            </a:p>
          </p:txBody>
        </p:sp>
        <p:sp>
          <p:nvSpPr>
            <p:cNvPr id="8207" name="AutoShape 21"/>
            <p:cNvSpPr>
              <a:spLocks noChangeArrowheads="1"/>
            </p:cNvSpPr>
            <p:nvPr/>
          </p:nvSpPr>
          <p:spPr bwMode="auto">
            <a:xfrm>
              <a:off x="1248" y="3216"/>
              <a:ext cx="192" cy="288"/>
            </a:xfrm>
            <a:prstGeom prst="upArrow">
              <a:avLst>
                <a:gd name="adj1" fmla="val 50000"/>
                <a:gd name="adj2" fmla="val 37500"/>
              </a:avLst>
            </a:prstGeom>
            <a:solidFill>
              <a:srgbClr val="99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08" name="AutoShape 22"/>
            <p:cNvSpPr>
              <a:spLocks noChangeArrowheads="1"/>
            </p:cNvSpPr>
            <p:nvPr/>
          </p:nvSpPr>
          <p:spPr bwMode="auto">
            <a:xfrm>
              <a:off x="5136" y="3216"/>
              <a:ext cx="192" cy="288"/>
            </a:xfrm>
            <a:prstGeom prst="upArrow">
              <a:avLst>
                <a:gd name="adj1" fmla="val 50000"/>
                <a:gd name="adj2" fmla="val 37500"/>
              </a:avLst>
            </a:prstGeom>
            <a:solidFill>
              <a:srgbClr val="99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09" name="AutoShape 23"/>
            <p:cNvSpPr>
              <a:spLocks noChangeArrowheads="1"/>
            </p:cNvSpPr>
            <p:nvPr/>
          </p:nvSpPr>
          <p:spPr bwMode="auto">
            <a:xfrm>
              <a:off x="3216" y="3216"/>
              <a:ext cx="192" cy="288"/>
            </a:xfrm>
            <a:prstGeom prst="upArrow">
              <a:avLst>
                <a:gd name="adj1" fmla="val 50000"/>
                <a:gd name="adj2" fmla="val 37500"/>
              </a:avLst>
            </a:prstGeom>
            <a:solidFill>
              <a:srgbClr val="99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grpSp>
      <p:grpSp>
        <p:nvGrpSpPr>
          <p:cNvPr id="55320" name="Group 24"/>
          <p:cNvGrpSpPr>
            <a:grpSpLocks/>
          </p:cNvGrpSpPr>
          <p:nvPr/>
        </p:nvGrpSpPr>
        <p:grpSpPr bwMode="auto">
          <a:xfrm>
            <a:off x="1981200" y="1219200"/>
            <a:ext cx="8305800" cy="1143000"/>
            <a:chOff x="288" y="1152"/>
            <a:chExt cx="5232" cy="720"/>
          </a:xfrm>
        </p:grpSpPr>
        <p:sp>
          <p:nvSpPr>
            <p:cNvPr id="8202" name="Text Box 25"/>
            <p:cNvSpPr txBox="1">
              <a:spLocks noChangeArrowheads="1"/>
            </p:cNvSpPr>
            <p:nvPr/>
          </p:nvSpPr>
          <p:spPr bwMode="auto">
            <a:xfrm>
              <a:off x="288" y="1152"/>
              <a:ext cx="5232" cy="523"/>
            </a:xfrm>
            <a:prstGeom prst="rect">
              <a:avLst/>
            </a:prstGeom>
            <a:solidFill>
              <a:srgbClr val="00808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fontAlgn="base" hangingPunct="1">
                <a:spcBef>
                  <a:spcPct val="50000"/>
                </a:spcBef>
                <a:spcAft>
                  <a:spcPct val="0"/>
                </a:spcAft>
              </a:pPr>
              <a:r>
                <a:rPr lang="en-GB" sz="2400" i="1">
                  <a:solidFill>
                    <a:srgbClr val="FFFFFF"/>
                  </a:solidFill>
                  <a:latin typeface="Comic Sans MS" pitchFamily="66" charset="0"/>
                </a:rPr>
                <a:t>Notice that the mass number is different.  How many neutrons does each isotope have?</a:t>
              </a:r>
            </a:p>
          </p:txBody>
        </p:sp>
        <p:sp>
          <p:nvSpPr>
            <p:cNvPr id="8203" name="AutoShape 26"/>
            <p:cNvSpPr>
              <a:spLocks noChangeArrowheads="1"/>
            </p:cNvSpPr>
            <p:nvPr/>
          </p:nvSpPr>
          <p:spPr bwMode="auto">
            <a:xfrm>
              <a:off x="1248" y="1632"/>
              <a:ext cx="192" cy="240"/>
            </a:xfrm>
            <a:prstGeom prst="downArrow">
              <a:avLst>
                <a:gd name="adj1" fmla="val 50000"/>
                <a:gd name="adj2" fmla="val 31250"/>
              </a:avLst>
            </a:prstGeom>
            <a:solidFill>
              <a:srgbClr val="00808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04" name="AutoShape 27"/>
            <p:cNvSpPr>
              <a:spLocks noChangeArrowheads="1"/>
            </p:cNvSpPr>
            <p:nvPr/>
          </p:nvSpPr>
          <p:spPr bwMode="auto">
            <a:xfrm>
              <a:off x="3168" y="1632"/>
              <a:ext cx="192" cy="240"/>
            </a:xfrm>
            <a:prstGeom prst="downArrow">
              <a:avLst>
                <a:gd name="adj1" fmla="val 50000"/>
                <a:gd name="adj2" fmla="val 31250"/>
              </a:avLst>
            </a:prstGeom>
            <a:solidFill>
              <a:srgbClr val="00808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sp>
          <p:nvSpPr>
            <p:cNvPr id="8205" name="AutoShape 28"/>
            <p:cNvSpPr>
              <a:spLocks noChangeArrowheads="1"/>
            </p:cNvSpPr>
            <p:nvPr/>
          </p:nvSpPr>
          <p:spPr bwMode="auto">
            <a:xfrm>
              <a:off x="5088" y="1632"/>
              <a:ext cx="192" cy="240"/>
            </a:xfrm>
            <a:prstGeom prst="downArrow">
              <a:avLst>
                <a:gd name="adj1" fmla="val 50000"/>
                <a:gd name="adj2" fmla="val 31250"/>
              </a:avLst>
            </a:prstGeom>
            <a:solidFill>
              <a:srgbClr val="00808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3200">
                <a:solidFill>
                  <a:srgbClr val="000000"/>
                </a:solidFill>
                <a:latin typeface="Arial"/>
              </a:endParaRPr>
            </a:p>
          </p:txBody>
        </p:sp>
      </p:grpSp>
    </p:spTree>
    <p:extLst>
      <p:ext uri="{BB962C8B-B14F-4D97-AF65-F5344CB8AC3E}">
        <p14:creationId xmlns:p14="http://schemas.microsoft.com/office/powerpoint/2010/main" val="241208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up)">
                                      <p:cBhvr>
                                        <p:cTn id="7" dur="500"/>
                                        <p:tgtEl>
                                          <p:spTgt spid="5530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5305"/>
                                        </p:tgtEl>
                                        <p:attrNameLst>
                                          <p:attrName>style.visibility</p:attrName>
                                        </p:attrNameLst>
                                      </p:cBhvr>
                                      <p:to>
                                        <p:strVal val="visible"/>
                                      </p:to>
                                    </p:set>
                                    <p:animEffect transition="in" filter="wipe(up)">
                                      <p:cBhvr>
                                        <p:cTn id="11" dur="500"/>
                                        <p:tgtEl>
                                          <p:spTgt spid="5530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5310"/>
                                        </p:tgtEl>
                                        <p:attrNameLst>
                                          <p:attrName>style.visibility</p:attrName>
                                        </p:attrNameLst>
                                      </p:cBhvr>
                                      <p:to>
                                        <p:strVal val="visible"/>
                                      </p:to>
                                    </p:set>
                                    <p:animEffect transition="in" filter="wipe(up)">
                                      <p:cBhvr>
                                        <p:cTn id="15" dur="500"/>
                                        <p:tgtEl>
                                          <p:spTgt spid="553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5299"/>
                                        </p:tgtEl>
                                        <p:attrNameLst>
                                          <p:attrName>style.visibility</p:attrName>
                                        </p:attrNameLst>
                                      </p:cBhvr>
                                      <p:to>
                                        <p:strVal val="visible"/>
                                      </p:to>
                                    </p:set>
                                    <p:animEffect transition="in" filter="wipe(left)">
                                      <p:cBhvr>
                                        <p:cTn id="20" dur="500"/>
                                        <p:tgtEl>
                                          <p:spTgt spid="552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55315"/>
                                        </p:tgtEl>
                                        <p:attrNameLst>
                                          <p:attrName>style.visibility</p:attrName>
                                        </p:attrNameLst>
                                      </p:cBhvr>
                                      <p:to>
                                        <p:strVal val="visible"/>
                                      </p:to>
                                    </p:set>
                                    <p:animEffect transition="in" filter="wipe(down)">
                                      <p:cBhvr>
                                        <p:cTn id="25" dur="500"/>
                                        <p:tgtEl>
                                          <p:spTgt spid="553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55320"/>
                                        </p:tgtEl>
                                        <p:attrNameLst>
                                          <p:attrName>style.visibility</p:attrName>
                                        </p:attrNameLst>
                                      </p:cBhvr>
                                      <p:to>
                                        <p:strVal val="visible"/>
                                      </p:to>
                                    </p:set>
                                    <p:animEffect transition="in" filter="wipe(up)">
                                      <p:cBhvr>
                                        <p:cTn id="30" dur="500"/>
                                        <p:tgtEl>
                                          <p:spTgt spid="5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071" name="Group 231"/>
          <p:cNvGrpSpPr>
            <a:grpSpLocks/>
          </p:cNvGrpSpPr>
          <p:nvPr/>
        </p:nvGrpSpPr>
        <p:grpSpPr bwMode="auto">
          <a:xfrm>
            <a:off x="2132014" y="3644903"/>
            <a:ext cx="3805237" cy="649288"/>
            <a:chOff x="383" y="2296"/>
            <a:chExt cx="2397" cy="409"/>
          </a:xfrm>
        </p:grpSpPr>
        <p:sp>
          <p:nvSpPr>
            <p:cNvPr id="36033" name="Oval 193"/>
            <p:cNvSpPr>
              <a:spLocks noChangeArrowheads="1"/>
            </p:cNvSpPr>
            <p:nvPr/>
          </p:nvSpPr>
          <p:spPr bwMode="auto">
            <a:xfrm>
              <a:off x="383" y="2296"/>
              <a:ext cx="2397" cy="409"/>
            </a:xfrm>
            <a:prstGeom prst="ellipse">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GB" sz="2400" b="1">
                <a:solidFill>
                  <a:srgbClr val="010066"/>
                </a:solidFill>
              </a:endParaRPr>
            </a:p>
          </p:txBody>
        </p:sp>
        <p:grpSp>
          <p:nvGrpSpPr>
            <p:cNvPr id="36043" name="Group 203"/>
            <p:cNvGrpSpPr>
              <a:grpSpLocks/>
            </p:cNvGrpSpPr>
            <p:nvPr/>
          </p:nvGrpSpPr>
          <p:grpSpPr bwMode="auto">
            <a:xfrm>
              <a:off x="1430" y="2374"/>
              <a:ext cx="303" cy="266"/>
              <a:chOff x="930" y="1916"/>
              <a:chExt cx="544" cy="477"/>
            </a:xfrm>
          </p:grpSpPr>
          <p:sp>
            <p:nvSpPr>
              <p:cNvPr id="36044" name="Oval 204"/>
              <p:cNvSpPr>
                <a:spLocks noChangeArrowheads="1"/>
              </p:cNvSpPr>
              <p:nvPr/>
            </p:nvSpPr>
            <p:spPr bwMode="auto">
              <a:xfrm>
                <a:off x="1111" y="1916"/>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5" name="Oval 205"/>
              <p:cNvSpPr>
                <a:spLocks noChangeArrowheads="1"/>
              </p:cNvSpPr>
              <p:nvPr/>
            </p:nvSpPr>
            <p:spPr bwMode="auto">
              <a:xfrm>
                <a:off x="930"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6" name="Oval 206"/>
              <p:cNvSpPr>
                <a:spLocks noChangeArrowheads="1"/>
              </p:cNvSpPr>
              <p:nvPr/>
            </p:nvSpPr>
            <p:spPr bwMode="auto">
              <a:xfrm>
                <a:off x="1111" y="2072"/>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7" name="Oval 207"/>
              <p:cNvSpPr>
                <a:spLocks noChangeArrowheads="1"/>
              </p:cNvSpPr>
              <p:nvPr/>
            </p:nvSpPr>
            <p:spPr bwMode="auto">
              <a:xfrm>
                <a:off x="976"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8" name="Oval 208"/>
              <p:cNvSpPr>
                <a:spLocks noChangeArrowheads="1"/>
              </p:cNvSpPr>
              <p:nvPr/>
            </p:nvSpPr>
            <p:spPr bwMode="auto">
              <a:xfrm>
                <a:off x="975"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9" name="Oval 209"/>
              <p:cNvSpPr>
                <a:spLocks noChangeArrowheads="1"/>
              </p:cNvSpPr>
              <p:nvPr/>
            </p:nvSpPr>
            <p:spPr bwMode="auto">
              <a:xfrm>
                <a:off x="1111" y="2218"/>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0" name="Oval 210"/>
              <p:cNvSpPr>
                <a:spLocks noChangeArrowheads="1"/>
              </p:cNvSpPr>
              <p:nvPr/>
            </p:nvSpPr>
            <p:spPr bwMode="auto">
              <a:xfrm>
                <a:off x="976"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1" name="Oval 211"/>
              <p:cNvSpPr>
                <a:spLocks noChangeArrowheads="1"/>
              </p:cNvSpPr>
              <p:nvPr/>
            </p:nvSpPr>
            <p:spPr bwMode="auto">
              <a:xfrm>
                <a:off x="1247"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2" name="Oval 212"/>
              <p:cNvSpPr>
                <a:spLocks noChangeArrowheads="1"/>
              </p:cNvSpPr>
              <p:nvPr/>
            </p:nvSpPr>
            <p:spPr bwMode="auto">
              <a:xfrm>
                <a:off x="1202"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3" name="Oval 213"/>
              <p:cNvSpPr>
                <a:spLocks noChangeArrowheads="1"/>
              </p:cNvSpPr>
              <p:nvPr/>
            </p:nvSpPr>
            <p:spPr bwMode="auto">
              <a:xfrm>
                <a:off x="1247"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4" name="Oval 214"/>
              <p:cNvSpPr>
                <a:spLocks noChangeArrowheads="1"/>
              </p:cNvSpPr>
              <p:nvPr/>
            </p:nvSpPr>
            <p:spPr bwMode="auto">
              <a:xfrm>
                <a:off x="1247"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5" name="Oval 215"/>
              <p:cNvSpPr>
                <a:spLocks noChangeArrowheads="1"/>
              </p:cNvSpPr>
              <p:nvPr/>
            </p:nvSpPr>
            <p:spPr bwMode="auto">
              <a:xfrm>
                <a:off x="1020"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6" name="Oval 216"/>
              <p:cNvSpPr>
                <a:spLocks noChangeArrowheads="1"/>
              </p:cNvSpPr>
              <p:nvPr/>
            </p:nvSpPr>
            <p:spPr bwMode="auto">
              <a:xfrm>
                <a:off x="1075" y="204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7" name="Oval 217"/>
              <p:cNvSpPr>
                <a:spLocks noChangeArrowheads="1"/>
              </p:cNvSpPr>
              <p:nvPr/>
            </p:nvSpPr>
            <p:spPr bwMode="auto">
              <a:xfrm>
                <a:off x="1293"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grpSp>
      <p:sp>
        <p:nvSpPr>
          <p:cNvPr id="36034" name="Oval 194"/>
          <p:cNvSpPr>
            <a:spLocks noChangeArrowheads="1"/>
          </p:cNvSpPr>
          <p:nvPr/>
        </p:nvSpPr>
        <p:spPr bwMode="auto">
          <a:xfrm>
            <a:off x="2687639" y="2663826"/>
            <a:ext cx="2693987" cy="2633663"/>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6035" name="Oval 195"/>
          <p:cNvSpPr>
            <a:spLocks noChangeArrowheads="1"/>
          </p:cNvSpPr>
          <p:nvPr/>
        </p:nvSpPr>
        <p:spPr bwMode="auto">
          <a:xfrm>
            <a:off x="2168525" y="2168526"/>
            <a:ext cx="3733800" cy="3622675"/>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6036" name="Oval 196"/>
          <p:cNvSpPr>
            <a:spLocks noChangeArrowheads="1"/>
          </p:cNvSpPr>
          <p:nvPr/>
        </p:nvSpPr>
        <p:spPr bwMode="auto">
          <a:xfrm>
            <a:off x="3797300" y="2614614"/>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37" name="Oval 197"/>
          <p:cNvSpPr>
            <a:spLocks noChangeArrowheads="1"/>
          </p:cNvSpPr>
          <p:nvPr/>
        </p:nvSpPr>
        <p:spPr bwMode="auto">
          <a:xfrm>
            <a:off x="3795714" y="5235576"/>
            <a:ext cx="115887"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38" name="Oval 198"/>
          <p:cNvSpPr>
            <a:spLocks noChangeArrowheads="1"/>
          </p:cNvSpPr>
          <p:nvPr/>
        </p:nvSpPr>
        <p:spPr bwMode="auto">
          <a:xfrm>
            <a:off x="2116138" y="3749675"/>
            <a:ext cx="114300" cy="109538"/>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6039" name="Oval 199"/>
          <p:cNvSpPr>
            <a:spLocks noChangeArrowheads="1"/>
          </p:cNvSpPr>
          <p:nvPr/>
        </p:nvSpPr>
        <p:spPr bwMode="auto">
          <a:xfrm>
            <a:off x="2116139" y="4098925"/>
            <a:ext cx="115887" cy="109538"/>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0" name="Oval 200"/>
          <p:cNvSpPr>
            <a:spLocks noChangeArrowheads="1"/>
          </p:cNvSpPr>
          <p:nvPr/>
        </p:nvSpPr>
        <p:spPr bwMode="auto">
          <a:xfrm>
            <a:off x="4159250" y="5730875"/>
            <a:ext cx="114300" cy="109538"/>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1" name="Oval 201"/>
          <p:cNvSpPr>
            <a:spLocks noChangeArrowheads="1"/>
          </p:cNvSpPr>
          <p:nvPr/>
        </p:nvSpPr>
        <p:spPr bwMode="auto">
          <a:xfrm>
            <a:off x="5835650" y="3748089"/>
            <a:ext cx="115888" cy="109537"/>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42" name="Oval 202"/>
          <p:cNvSpPr>
            <a:spLocks noChangeArrowheads="1"/>
          </p:cNvSpPr>
          <p:nvPr/>
        </p:nvSpPr>
        <p:spPr bwMode="auto">
          <a:xfrm>
            <a:off x="4159250" y="2112964"/>
            <a:ext cx="114300" cy="109537"/>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58" name="Oval 218"/>
          <p:cNvSpPr>
            <a:spLocks noChangeArrowheads="1"/>
          </p:cNvSpPr>
          <p:nvPr/>
        </p:nvSpPr>
        <p:spPr bwMode="auto">
          <a:xfrm>
            <a:off x="3235325" y="3203576"/>
            <a:ext cx="1600200" cy="1552575"/>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6059" name="Oval 219"/>
          <p:cNvSpPr>
            <a:spLocks noChangeArrowheads="1"/>
          </p:cNvSpPr>
          <p:nvPr/>
        </p:nvSpPr>
        <p:spPr bwMode="auto">
          <a:xfrm>
            <a:off x="3976688" y="3151189"/>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0" name="Oval 220"/>
          <p:cNvSpPr>
            <a:spLocks noChangeArrowheads="1"/>
          </p:cNvSpPr>
          <p:nvPr/>
        </p:nvSpPr>
        <p:spPr bwMode="auto">
          <a:xfrm>
            <a:off x="3976688" y="4708526"/>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1" name="Oval 221"/>
          <p:cNvSpPr>
            <a:spLocks noChangeArrowheads="1"/>
          </p:cNvSpPr>
          <p:nvPr/>
        </p:nvSpPr>
        <p:spPr bwMode="auto">
          <a:xfrm>
            <a:off x="4159250" y="2614614"/>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2" name="Oval 222"/>
          <p:cNvSpPr>
            <a:spLocks noChangeArrowheads="1"/>
          </p:cNvSpPr>
          <p:nvPr/>
        </p:nvSpPr>
        <p:spPr bwMode="auto">
          <a:xfrm>
            <a:off x="5321300" y="4097339"/>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3" name="Oval 223"/>
          <p:cNvSpPr>
            <a:spLocks noChangeArrowheads="1"/>
          </p:cNvSpPr>
          <p:nvPr/>
        </p:nvSpPr>
        <p:spPr bwMode="auto">
          <a:xfrm>
            <a:off x="4159250" y="5235576"/>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4" name="Oval 224"/>
          <p:cNvSpPr>
            <a:spLocks noChangeArrowheads="1"/>
          </p:cNvSpPr>
          <p:nvPr/>
        </p:nvSpPr>
        <p:spPr bwMode="auto">
          <a:xfrm>
            <a:off x="2651125" y="4097339"/>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5" name="Oval 225"/>
          <p:cNvSpPr>
            <a:spLocks noChangeArrowheads="1"/>
          </p:cNvSpPr>
          <p:nvPr/>
        </p:nvSpPr>
        <p:spPr bwMode="auto">
          <a:xfrm>
            <a:off x="2651125" y="3748089"/>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6" name="Oval 226"/>
          <p:cNvSpPr>
            <a:spLocks noChangeArrowheads="1"/>
          </p:cNvSpPr>
          <p:nvPr/>
        </p:nvSpPr>
        <p:spPr bwMode="auto">
          <a:xfrm>
            <a:off x="5321300" y="3748089"/>
            <a:ext cx="114300" cy="111125"/>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7" name="Oval 227"/>
          <p:cNvSpPr>
            <a:spLocks noChangeArrowheads="1"/>
          </p:cNvSpPr>
          <p:nvPr/>
        </p:nvSpPr>
        <p:spPr bwMode="auto">
          <a:xfrm>
            <a:off x="3797300" y="2112964"/>
            <a:ext cx="114300" cy="109537"/>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8" name="Oval 228"/>
          <p:cNvSpPr>
            <a:spLocks noChangeArrowheads="1"/>
          </p:cNvSpPr>
          <p:nvPr/>
        </p:nvSpPr>
        <p:spPr bwMode="auto">
          <a:xfrm>
            <a:off x="5837238" y="4097339"/>
            <a:ext cx="114300" cy="109537"/>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6069" name="Oval 229"/>
          <p:cNvSpPr>
            <a:spLocks noChangeArrowheads="1"/>
          </p:cNvSpPr>
          <p:nvPr/>
        </p:nvSpPr>
        <p:spPr bwMode="auto">
          <a:xfrm>
            <a:off x="3797300" y="5729289"/>
            <a:ext cx="114300" cy="109537"/>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5914" name="Rectangle 74"/>
          <p:cNvSpPr>
            <a:spLocks noGrp="1" noChangeArrowheads="1"/>
          </p:cNvSpPr>
          <p:nvPr>
            <p:ph type="title"/>
          </p:nvPr>
        </p:nvSpPr>
        <p:spPr/>
        <p:txBody>
          <a:bodyPr/>
          <a:lstStyle/>
          <a:p>
            <a:r>
              <a:rPr lang="en-GB"/>
              <a:t>      How many electrons per shell?</a:t>
            </a:r>
          </a:p>
        </p:txBody>
      </p:sp>
      <p:sp>
        <p:nvSpPr>
          <p:cNvPr id="35916" name="Rectangle 76"/>
          <p:cNvSpPr>
            <a:spLocks noChangeArrowheads="1"/>
          </p:cNvSpPr>
          <p:nvPr/>
        </p:nvSpPr>
        <p:spPr bwMode="auto">
          <a:xfrm>
            <a:off x="2092326" y="701676"/>
            <a:ext cx="81518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400">
                <a:solidFill>
                  <a:srgbClr val="010066"/>
                </a:solidFill>
              </a:rPr>
              <a:t>Each shell has a maximum number of electrons that it can hold. Electrons will fill the shells nearest the nucleus first.</a:t>
            </a:r>
          </a:p>
          <a:p>
            <a:pPr fontAlgn="base">
              <a:spcBef>
                <a:spcPct val="0"/>
              </a:spcBef>
              <a:spcAft>
                <a:spcPct val="0"/>
              </a:spcAft>
            </a:pPr>
            <a:endParaRPr lang="en-GB" sz="2400">
              <a:solidFill>
                <a:srgbClr val="010066"/>
              </a:solidFill>
            </a:endParaRPr>
          </a:p>
        </p:txBody>
      </p:sp>
      <p:sp>
        <p:nvSpPr>
          <p:cNvPr id="35917" name="Oval 77"/>
          <p:cNvSpPr>
            <a:spLocks noChangeAspect="1" noChangeArrowheads="1"/>
          </p:cNvSpPr>
          <p:nvPr/>
        </p:nvSpPr>
        <p:spPr bwMode="auto">
          <a:xfrm>
            <a:off x="1765301" y="809626"/>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nvGrpSpPr>
          <p:cNvPr id="35991" name="Group 151"/>
          <p:cNvGrpSpPr>
            <a:grpSpLocks/>
          </p:cNvGrpSpPr>
          <p:nvPr/>
        </p:nvGrpSpPr>
        <p:grpSpPr bwMode="auto">
          <a:xfrm>
            <a:off x="5200650" y="4879975"/>
            <a:ext cx="5213350" cy="1200150"/>
            <a:chOff x="2238" y="3002"/>
            <a:chExt cx="3284" cy="756"/>
          </a:xfrm>
        </p:grpSpPr>
        <p:sp>
          <p:nvSpPr>
            <p:cNvPr id="35960" name="Line 120"/>
            <p:cNvSpPr>
              <a:spLocks noChangeShapeType="1"/>
            </p:cNvSpPr>
            <p:nvPr/>
          </p:nvSpPr>
          <p:spPr bwMode="auto">
            <a:xfrm flipH="1" flipV="1">
              <a:off x="2238" y="3383"/>
              <a:ext cx="1764" cy="2"/>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35961" name="Text Box 121"/>
            <p:cNvSpPr txBox="1">
              <a:spLocks noChangeArrowheads="1"/>
            </p:cNvSpPr>
            <p:nvPr/>
          </p:nvSpPr>
          <p:spPr bwMode="auto">
            <a:xfrm>
              <a:off x="4038" y="3002"/>
              <a:ext cx="148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b="1" dirty="0">
                  <a:solidFill>
                    <a:srgbClr val="010066"/>
                  </a:solidFill>
                </a:rPr>
                <a:t>3</a:t>
              </a:r>
              <a:r>
                <a:rPr lang="en-GB" sz="2400" b="1" baseline="30000" dirty="0">
                  <a:solidFill>
                    <a:srgbClr val="010066"/>
                  </a:solidFill>
                </a:rPr>
                <a:t>rd</a:t>
              </a:r>
              <a:r>
                <a:rPr lang="en-GB" sz="2400" b="1" dirty="0">
                  <a:solidFill>
                    <a:srgbClr val="010066"/>
                  </a:solidFill>
                </a:rPr>
                <a:t> shell holds</a:t>
              </a:r>
              <a:br>
                <a:rPr lang="en-GB" sz="2400" b="1" dirty="0">
                  <a:solidFill>
                    <a:srgbClr val="010066"/>
                  </a:solidFill>
                </a:rPr>
              </a:br>
              <a:r>
                <a:rPr lang="en-GB" sz="2400" b="1" dirty="0">
                  <a:solidFill>
                    <a:srgbClr val="010066"/>
                  </a:solidFill>
                </a:rPr>
                <a:t>a maximum of</a:t>
              </a:r>
              <a:br>
                <a:rPr lang="en-GB" sz="2400" b="1" dirty="0">
                  <a:solidFill>
                    <a:srgbClr val="010066"/>
                  </a:solidFill>
                </a:rPr>
              </a:br>
              <a:r>
                <a:rPr lang="en-GB" sz="2400" b="1" dirty="0">
                  <a:solidFill>
                    <a:srgbClr val="FF0000"/>
                  </a:solidFill>
                </a:rPr>
                <a:t>8 electrons</a:t>
              </a:r>
            </a:p>
          </p:txBody>
        </p:sp>
      </p:grpSp>
      <p:grpSp>
        <p:nvGrpSpPr>
          <p:cNvPr id="35990" name="Group 150"/>
          <p:cNvGrpSpPr>
            <a:grpSpLocks/>
          </p:cNvGrpSpPr>
          <p:nvPr/>
        </p:nvGrpSpPr>
        <p:grpSpPr bwMode="auto">
          <a:xfrm>
            <a:off x="5483226" y="3316288"/>
            <a:ext cx="4595813" cy="1200150"/>
            <a:chOff x="2494" y="2137"/>
            <a:chExt cx="2895" cy="756"/>
          </a:xfrm>
        </p:grpSpPr>
        <p:sp>
          <p:nvSpPr>
            <p:cNvPr id="35963" name="Line 123"/>
            <p:cNvSpPr>
              <a:spLocks noChangeShapeType="1"/>
            </p:cNvSpPr>
            <p:nvPr/>
          </p:nvSpPr>
          <p:spPr bwMode="auto">
            <a:xfrm flipH="1">
              <a:off x="2494" y="2518"/>
              <a:ext cx="1260" cy="3"/>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35964" name="Text Box 124"/>
            <p:cNvSpPr txBox="1">
              <a:spLocks noChangeArrowheads="1"/>
            </p:cNvSpPr>
            <p:nvPr/>
          </p:nvSpPr>
          <p:spPr bwMode="auto">
            <a:xfrm>
              <a:off x="3773" y="2137"/>
              <a:ext cx="161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b="1" dirty="0">
                  <a:solidFill>
                    <a:srgbClr val="010066"/>
                  </a:solidFill>
                </a:rPr>
                <a:t>2</a:t>
              </a:r>
              <a:r>
                <a:rPr lang="en-GB" sz="2400" b="1" baseline="30000" dirty="0">
                  <a:solidFill>
                    <a:srgbClr val="010066"/>
                  </a:solidFill>
                </a:rPr>
                <a:t>nd</a:t>
              </a:r>
              <a:r>
                <a:rPr lang="en-GB" sz="2400" b="1" dirty="0">
                  <a:solidFill>
                    <a:srgbClr val="010066"/>
                  </a:solidFill>
                </a:rPr>
                <a:t> shell holds</a:t>
              </a:r>
              <a:br>
                <a:rPr lang="en-GB" sz="2400" b="1" dirty="0">
                  <a:solidFill>
                    <a:srgbClr val="010066"/>
                  </a:solidFill>
                </a:rPr>
              </a:br>
              <a:r>
                <a:rPr lang="en-GB" sz="2400" b="1" dirty="0">
                  <a:solidFill>
                    <a:srgbClr val="010066"/>
                  </a:solidFill>
                </a:rPr>
                <a:t>a maximum of</a:t>
              </a:r>
              <a:br>
                <a:rPr lang="en-GB" sz="2400" b="1" dirty="0">
                  <a:solidFill>
                    <a:srgbClr val="010066"/>
                  </a:solidFill>
                </a:rPr>
              </a:br>
              <a:r>
                <a:rPr lang="en-GB" sz="2400" b="1" dirty="0">
                  <a:solidFill>
                    <a:srgbClr val="FF0000"/>
                  </a:solidFill>
                </a:rPr>
                <a:t>8 electrons</a:t>
              </a:r>
            </a:p>
          </p:txBody>
        </p:sp>
      </p:grpSp>
      <p:grpSp>
        <p:nvGrpSpPr>
          <p:cNvPr id="35989" name="Group 149"/>
          <p:cNvGrpSpPr>
            <a:grpSpLocks/>
          </p:cNvGrpSpPr>
          <p:nvPr/>
        </p:nvGrpSpPr>
        <p:grpSpPr bwMode="auto">
          <a:xfrm>
            <a:off x="4738688" y="1831976"/>
            <a:ext cx="4919662" cy="1712913"/>
            <a:chOff x="2025" y="992"/>
            <a:chExt cx="3099" cy="1079"/>
          </a:xfrm>
        </p:grpSpPr>
        <p:sp>
          <p:nvSpPr>
            <p:cNvPr id="35966" name="Line 126"/>
            <p:cNvSpPr>
              <a:spLocks noChangeShapeType="1"/>
            </p:cNvSpPr>
            <p:nvPr/>
          </p:nvSpPr>
          <p:spPr bwMode="auto">
            <a:xfrm flipH="1">
              <a:off x="2025" y="1382"/>
              <a:ext cx="1473" cy="689"/>
            </a:xfrm>
            <a:prstGeom prst="line">
              <a:avLst/>
            </a:prstGeom>
            <a:noFill/>
            <a:ln w="50800">
              <a:solidFill>
                <a:schemeClr val="tx1"/>
              </a:solidFill>
              <a:round/>
              <a:headEnd type="oval"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GB" sz="2400" b="1">
                <a:solidFill>
                  <a:srgbClr val="010066"/>
                </a:solidFill>
              </a:endParaRPr>
            </a:p>
          </p:txBody>
        </p:sp>
        <p:sp>
          <p:nvSpPr>
            <p:cNvPr id="35967" name="Text Box 127"/>
            <p:cNvSpPr txBox="1">
              <a:spLocks noChangeArrowheads="1"/>
            </p:cNvSpPr>
            <p:nvPr/>
          </p:nvSpPr>
          <p:spPr bwMode="auto">
            <a:xfrm>
              <a:off x="3520" y="992"/>
              <a:ext cx="1604"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0"/>
                </a:spcBef>
                <a:spcAft>
                  <a:spcPct val="0"/>
                </a:spcAft>
              </a:pPr>
              <a:r>
                <a:rPr lang="en-GB" sz="2400" b="1" dirty="0">
                  <a:solidFill>
                    <a:srgbClr val="010066"/>
                  </a:solidFill>
                </a:rPr>
                <a:t>1</a:t>
              </a:r>
              <a:r>
                <a:rPr lang="en-GB" sz="2400" b="1" baseline="30000" dirty="0">
                  <a:solidFill>
                    <a:srgbClr val="010066"/>
                  </a:solidFill>
                </a:rPr>
                <a:t>st</a:t>
              </a:r>
              <a:r>
                <a:rPr lang="en-GB" sz="2400" b="1" dirty="0">
                  <a:solidFill>
                    <a:srgbClr val="010066"/>
                  </a:solidFill>
                </a:rPr>
                <a:t> shell holds</a:t>
              </a:r>
              <a:br>
                <a:rPr lang="en-GB" sz="2400" b="1" dirty="0">
                  <a:solidFill>
                    <a:srgbClr val="010066"/>
                  </a:solidFill>
                </a:rPr>
              </a:br>
              <a:r>
                <a:rPr lang="en-GB" sz="2400" b="1" dirty="0">
                  <a:solidFill>
                    <a:srgbClr val="010066"/>
                  </a:solidFill>
                </a:rPr>
                <a:t>a maximum of</a:t>
              </a:r>
              <a:br>
                <a:rPr lang="en-GB" sz="2400" b="1" dirty="0">
                  <a:solidFill>
                    <a:srgbClr val="010066"/>
                  </a:solidFill>
                </a:rPr>
              </a:br>
              <a:r>
                <a:rPr lang="en-GB" sz="2400" b="1" dirty="0">
                  <a:solidFill>
                    <a:srgbClr val="FF0000"/>
                  </a:solidFill>
                </a:rPr>
                <a:t>2 electrons</a:t>
              </a:r>
            </a:p>
          </p:txBody>
        </p:sp>
      </p:grpSp>
    </p:spTree>
    <p:extLst>
      <p:ext uri="{BB962C8B-B14F-4D97-AF65-F5344CB8AC3E}">
        <p14:creationId xmlns:p14="http://schemas.microsoft.com/office/powerpoint/2010/main" val="184934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071"/>
                                        </p:tgtEl>
                                        <p:attrNameLst>
                                          <p:attrName>style.visibility</p:attrName>
                                        </p:attrNameLst>
                                      </p:cBhvr>
                                      <p:to>
                                        <p:strVal val="visible"/>
                                      </p:to>
                                    </p:set>
                                    <p:anim calcmode="lin" valueType="num">
                                      <p:cBhvr>
                                        <p:cTn id="7" dur="500" fill="hold"/>
                                        <p:tgtEl>
                                          <p:spTgt spid="36071"/>
                                        </p:tgtEl>
                                        <p:attrNameLst>
                                          <p:attrName>ppt_w</p:attrName>
                                        </p:attrNameLst>
                                      </p:cBhvr>
                                      <p:tavLst>
                                        <p:tav tm="0">
                                          <p:val>
                                            <p:fltVal val="0"/>
                                          </p:val>
                                        </p:tav>
                                        <p:tav tm="100000">
                                          <p:val>
                                            <p:strVal val="#ppt_w"/>
                                          </p:val>
                                        </p:tav>
                                      </p:tavLst>
                                    </p:anim>
                                    <p:anim calcmode="lin" valueType="num">
                                      <p:cBhvr>
                                        <p:cTn id="8" dur="500" fill="hold"/>
                                        <p:tgtEl>
                                          <p:spTgt spid="36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058"/>
                                        </p:tgtEl>
                                        <p:attrNameLst>
                                          <p:attrName>style.visibility</p:attrName>
                                        </p:attrNameLst>
                                      </p:cBhvr>
                                      <p:to>
                                        <p:strVal val="visible"/>
                                      </p:to>
                                    </p:set>
                                    <p:anim calcmode="lin" valueType="num">
                                      <p:cBhvr>
                                        <p:cTn id="13" dur="500" fill="hold"/>
                                        <p:tgtEl>
                                          <p:spTgt spid="36058"/>
                                        </p:tgtEl>
                                        <p:attrNameLst>
                                          <p:attrName>ppt_w</p:attrName>
                                        </p:attrNameLst>
                                      </p:cBhvr>
                                      <p:tavLst>
                                        <p:tav tm="0">
                                          <p:val>
                                            <p:fltVal val="0"/>
                                          </p:val>
                                        </p:tav>
                                        <p:tav tm="100000">
                                          <p:val>
                                            <p:strVal val="#ppt_w"/>
                                          </p:val>
                                        </p:tav>
                                      </p:tavLst>
                                    </p:anim>
                                    <p:anim calcmode="lin" valueType="num">
                                      <p:cBhvr>
                                        <p:cTn id="14" dur="500" fill="hold"/>
                                        <p:tgtEl>
                                          <p:spTgt spid="3605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36059"/>
                                        </p:tgtEl>
                                        <p:attrNameLst>
                                          <p:attrName>style.visibility</p:attrName>
                                        </p:attrNameLst>
                                      </p:cBhvr>
                                      <p:to>
                                        <p:strVal val="visible"/>
                                      </p:to>
                                    </p:set>
                                    <p:animEffect transition="in" filter="dissolve">
                                      <p:cBhvr>
                                        <p:cTn id="18" dur="500"/>
                                        <p:tgtEl>
                                          <p:spTgt spid="36059"/>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36060"/>
                                        </p:tgtEl>
                                        <p:attrNameLst>
                                          <p:attrName>style.visibility</p:attrName>
                                        </p:attrNameLst>
                                      </p:cBhvr>
                                      <p:to>
                                        <p:strVal val="visible"/>
                                      </p:to>
                                    </p:set>
                                    <p:animEffect transition="in" filter="dissolve">
                                      <p:cBhvr>
                                        <p:cTn id="22" dur="500"/>
                                        <p:tgtEl>
                                          <p:spTgt spid="36060"/>
                                        </p:tgtEl>
                                      </p:cBhvr>
                                    </p:animEffect>
                                  </p:childTnLst>
                                </p:cTn>
                              </p:par>
                            </p:childTnLst>
                          </p:cTn>
                        </p:par>
                        <p:par>
                          <p:cTn id="23" fill="hold" nodeType="afterGroup">
                            <p:stCondLst>
                              <p:cond delay="1500"/>
                            </p:stCondLst>
                            <p:childTnLst>
                              <p:par>
                                <p:cTn id="24" presetID="22" presetClass="entr" presetSubtype="2" fill="hold" nodeType="afterEffect">
                                  <p:stCondLst>
                                    <p:cond delay="0"/>
                                  </p:stCondLst>
                                  <p:childTnLst>
                                    <p:set>
                                      <p:cBhvr>
                                        <p:cTn id="25" dur="1" fill="hold">
                                          <p:stCondLst>
                                            <p:cond delay="0"/>
                                          </p:stCondLst>
                                        </p:cTn>
                                        <p:tgtEl>
                                          <p:spTgt spid="35989"/>
                                        </p:tgtEl>
                                        <p:attrNameLst>
                                          <p:attrName>style.visibility</p:attrName>
                                        </p:attrNameLst>
                                      </p:cBhvr>
                                      <p:to>
                                        <p:strVal val="visible"/>
                                      </p:to>
                                    </p:set>
                                    <p:animEffect transition="in" filter="wipe(right)">
                                      <p:cBhvr>
                                        <p:cTn id="26" dur="1000"/>
                                        <p:tgtEl>
                                          <p:spTgt spid="359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034"/>
                                        </p:tgtEl>
                                        <p:attrNameLst>
                                          <p:attrName>style.visibility</p:attrName>
                                        </p:attrNameLst>
                                      </p:cBhvr>
                                      <p:to>
                                        <p:strVal val="visible"/>
                                      </p:to>
                                    </p:set>
                                    <p:anim calcmode="lin" valueType="num">
                                      <p:cBhvr>
                                        <p:cTn id="31" dur="500" fill="hold"/>
                                        <p:tgtEl>
                                          <p:spTgt spid="36034"/>
                                        </p:tgtEl>
                                        <p:attrNameLst>
                                          <p:attrName>ppt_w</p:attrName>
                                        </p:attrNameLst>
                                      </p:cBhvr>
                                      <p:tavLst>
                                        <p:tav tm="0">
                                          <p:val>
                                            <p:fltVal val="0"/>
                                          </p:val>
                                        </p:tav>
                                        <p:tav tm="100000">
                                          <p:val>
                                            <p:strVal val="#ppt_w"/>
                                          </p:val>
                                        </p:tav>
                                      </p:tavLst>
                                    </p:anim>
                                    <p:anim calcmode="lin" valueType="num">
                                      <p:cBhvr>
                                        <p:cTn id="32" dur="500" fill="hold"/>
                                        <p:tgtEl>
                                          <p:spTgt spid="36034"/>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36036"/>
                                        </p:tgtEl>
                                        <p:attrNameLst>
                                          <p:attrName>style.visibility</p:attrName>
                                        </p:attrNameLst>
                                      </p:cBhvr>
                                      <p:to>
                                        <p:strVal val="visible"/>
                                      </p:to>
                                    </p:set>
                                    <p:animEffect transition="in" filter="dissolve">
                                      <p:cBhvr>
                                        <p:cTn id="36" dur="500"/>
                                        <p:tgtEl>
                                          <p:spTgt spid="36036"/>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36066"/>
                                        </p:tgtEl>
                                        <p:attrNameLst>
                                          <p:attrName>style.visibility</p:attrName>
                                        </p:attrNameLst>
                                      </p:cBhvr>
                                      <p:to>
                                        <p:strVal val="visible"/>
                                      </p:to>
                                    </p:set>
                                    <p:animEffect transition="in" filter="dissolve">
                                      <p:cBhvr>
                                        <p:cTn id="40" dur="500"/>
                                        <p:tgtEl>
                                          <p:spTgt spid="36066"/>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36063"/>
                                        </p:tgtEl>
                                        <p:attrNameLst>
                                          <p:attrName>style.visibility</p:attrName>
                                        </p:attrNameLst>
                                      </p:cBhvr>
                                      <p:to>
                                        <p:strVal val="visible"/>
                                      </p:to>
                                    </p:set>
                                    <p:animEffect transition="in" filter="dissolve">
                                      <p:cBhvr>
                                        <p:cTn id="44" dur="500"/>
                                        <p:tgtEl>
                                          <p:spTgt spid="36063"/>
                                        </p:tgtEl>
                                      </p:cBhvr>
                                    </p:animEffect>
                                  </p:childTnLst>
                                </p:cTn>
                              </p:par>
                            </p:childTnLst>
                          </p:cTn>
                        </p:par>
                        <p:par>
                          <p:cTn id="45" fill="hold" nodeType="afterGroup">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36064"/>
                                        </p:tgtEl>
                                        <p:attrNameLst>
                                          <p:attrName>style.visibility</p:attrName>
                                        </p:attrNameLst>
                                      </p:cBhvr>
                                      <p:to>
                                        <p:strVal val="visible"/>
                                      </p:to>
                                    </p:set>
                                    <p:animEffect transition="in" filter="dissolve">
                                      <p:cBhvr>
                                        <p:cTn id="48" dur="500"/>
                                        <p:tgtEl>
                                          <p:spTgt spid="36064"/>
                                        </p:tgtEl>
                                      </p:cBhvr>
                                    </p:animEffect>
                                  </p:childTnLst>
                                </p:cTn>
                              </p:par>
                            </p:childTnLst>
                          </p:cTn>
                        </p:par>
                        <p:par>
                          <p:cTn id="49" fill="hold" nodeType="afterGroup">
                            <p:stCondLst>
                              <p:cond delay="2500"/>
                            </p:stCondLst>
                            <p:childTnLst>
                              <p:par>
                                <p:cTn id="50" presetID="9" presetClass="entr" presetSubtype="0" fill="hold" grpId="0" nodeType="afterEffect">
                                  <p:stCondLst>
                                    <p:cond delay="0"/>
                                  </p:stCondLst>
                                  <p:childTnLst>
                                    <p:set>
                                      <p:cBhvr>
                                        <p:cTn id="51" dur="1" fill="hold">
                                          <p:stCondLst>
                                            <p:cond delay="0"/>
                                          </p:stCondLst>
                                        </p:cTn>
                                        <p:tgtEl>
                                          <p:spTgt spid="36061"/>
                                        </p:tgtEl>
                                        <p:attrNameLst>
                                          <p:attrName>style.visibility</p:attrName>
                                        </p:attrNameLst>
                                      </p:cBhvr>
                                      <p:to>
                                        <p:strVal val="visible"/>
                                      </p:to>
                                    </p:set>
                                    <p:animEffect transition="in" filter="dissolve">
                                      <p:cBhvr>
                                        <p:cTn id="52" dur="500"/>
                                        <p:tgtEl>
                                          <p:spTgt spid="36061"/>
                                        </p:tgtEl>
                                      </p:cBhvr>
                                    </p:animEffect>
                                  </p:childTnLst>
                                </p:cTn>
                              </p:par>
                            </p:childTnLst>
                          </p:cTn>
                        </p:par>
                        <p:par>
                          <p:cTn id="53" fill="hold" nodeType="afterGroup">
                            <p:stCondLst>
                              <p:cond delay="3000"/>
                            </p:stCondLst>
                            <p:childTnLst>
                              <p:par>
                                <p:cTn id="54" presetID="9" presetClass="entr" presetSubtype="0" fill="hold" grpId="0" nodeType="afterEffect">
                                  <p:stCondLst>
                                    <p:cond delay="0"/>
                                  </p:stCondLst>
                                  <p:childTnLst>
                                    <p:set>
                                      <p:cBhvr>
                                        <p:cTn id="55" dur="1" fill="hold">
                                          <p:stCondLst>
                                            <p:cond delay="0"/>
                                          </p:stCondLst>
                                        </p:cTn>
                                        <p:tgtEl>
                                          <p:spTgt spid="36062"/>
                                        </p:tgtEl>
                                        <p:attrNameLst>
                                          <p:attrName>style.visibility</p:attrName>
                                        </p:attrNameLst>
                                      </p:cBhvr>
                                      <p:to>
                                        <p:strVal val="visible"/>
                                      </p:to>
                                    </p:set>
                                    <p:animEffect transition="in" filter="dissolve">
                                      <p:cBhvr>
                                        <p:cTn id="56" dur="500"/>
                                        <p:tgtEl>
                                          <p:spTgt spid="36062"/>
                                        </p:tgtEl>
                                      </p:cBhvr>
                                    </p:animEffect>
                                  </p:childTnLst>
                                </p:cTn>
                              </p:par>
                            </p:childTnLst>
                          </p:cTn>
                        </p:par>
                        <p:par>
                          <p:cTn id="57" fill="hold" nodeType="afterGroup">
                            <p:stCondLst>
                              <p:cond delay="3500"/>
                            </p:stCondLst>
                            <p:childTnLst>
                              <p:par>
                                <p:cTn id="58" presetID="9" presetClass="entr" presetSubtype="0" fill="hold" grpId="0" nodeType="afterEffect">
                                  <p:stCondLst>
                                    <p:cond delay="0"/>
                                  </p:stCondLst>
                                  <p:childTnLst>
                                    <p:set>
                                      <p:cBhvr>
                                        <p:cTn id="59" dur="1" fill="hold">
                                          <p:stCondLst>
                                            <p:cond delay="0"/>
                                          </p:stCondLst>
                                        </p:cTn>
                                        <p:tgtEl>
                                          <p:spTgt spid="36037"/>
                                        </p:tgtEl>
                                        <p:attrNameLst>
                                          <p:attrName>style.visibility</p:attrName>
                                        </p:attrNameLst>
                                      </p:cBhvr>
                                      <p:to>
                                        <p:strVal val="visible"/>
                                      </p:to>
                                    </p:set>
                                    <p:animEffect transition="in" filter="dissolve">
                                      <p:cBhvr>
                                        <p:cTn id="60" dur="500"/>
                                        <p:tgtEl>
                                          <p:spTgt spid="36037"/>
                                        </p:tgtEl>
                                      </p:cBhvr>
                                    </p:animEffect>
                                  </p:childTnLst>
                                </p:cTn>
                              </p:par>
                            </p:childTnLst>
                          </p:cTn>
                        </p:par>
                        <p:par>
                          <p:cTn id="61" fill="hold" nodeType="afterGroup">
                            <p:stCondLst>
                              <p:cond delay="4000"/>
                            </p:stCondLst>
                            <p:childTnLst>
                              <p:par>
                                <p:cTn id="62" presetID="9" presetClass="entr" presetSubtype="0" fill="hold" grpId="0" nodeType="afterEffect">
                                  <p:stCondLst>
                                    <p:cond delay="0"/>
                                  </p:stCondLst>
                                  <p:childTnLst>
                                    <p:set>
                                      <p:cBhvr>
                                        <p:cTn id="63" dur="1" fill="hold">
                                          <p:stCondLst>
                                            <p:cond delay="0"/>
                                          </p:stCondLst>
                                        </p:cTn>
                                        <p:tgtEl>
                                          <p:spTgt spid="36065"/>
                                        </p:tgtEl>
                                        <p:attrNameLst>
                                          <p:attrName>style.visibility</p:attrName>
                                        </p:attrNameLst>
                                      </p:cBhvr>
                                      <p:to>
                                        <p:strVal val="visible"/>
                                      </p:to>
                                    </p:set>
                                    <p:animEffect transition="in" filter="dissolve">
                                      <p:cBhvr>
                                        <p:cTn id="64" dur="500"/>
                                        <p:tgtEl>
                                          <p:spTgt spid="36065"/>
                                        </p:tgtEl>
                                      </p:cBhvr>
                                    </p:animEffect>
                                  </p:childTnLst>
                                </p:cTn>
                              </p:par>
                            </p:childTnLst>
                          </p:cTn>
                        </p:par>
                        <p:par>
                          <p:cTn id="65" fill="hold" nodeType="afterGroup">
                            <p:stCondLst>
                              <p:cond delay="4500"/>
                            </p:stCondLst>
                            <p:childTnLst>
                              <p:par>
                                <p:cTn id="66" presetID="22" presetClass="entr" presetSubtype="2" fill="hold" nodeType="afterEffect">
                                  <p:stCondLst>
                                    <p:cond delay="0"/>
                                  </p:stCondLst>
                                  <p:childTnLst>
                                    <p:set>
                                      <p:cBhvr>
                                        <p:cTn id="67" dur="1" fill="hold">
                                          <p:stCondLst>
                                            <p:cond delay="0"/>
                                          </p:stCondLst>
                                        </p:cTn>
                                        <p:tgtEl>
                                          <p:spTgt spid="35990"/>
                                        </p:tgtEl>
                                        <p:attrNameLst>
                                          <p:attrName>style.visibility</p:attrName>
                                        </p:attrNameLst>
                                      </p:cBhvr>
                                      <p:to>
                                        <p:strVal val="visible"/>
                                      </p:to>
                                    </p:set>
                                    <p:animEffect transition="in" filter="wipe(right)">
                                      <p:cBhvr>
                                        <p:cTn id="68" dur="1000"/>
                                        <p:tgtEl>
                                          <p:spTgt spid="3599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6035"/>
                                        </p:tgtEl>
                                        <p:attrNameLst>
                                          <p:attrName>style.visibility</p:attrName>
                                        </p:attrNameLst>
                                      </p:cBhvr>
                                      <p:to>
                                        <p:strVal val="visible"/>
                                      </p:to>
                                    </p:set>
                                    <p:anim calcmode="lin" valueType="num">
                                      <p:cBhvr>
                                        <p:cTn id="73" dur="500" fill="hold"/>
                                        <p:tgtEl>
                                          <p:spTgt spid="36035"/>
                                        </p:tgtEl>
                                        <p:attrNameLst>
                                          <p:attrName>ppt_w</p:attrName>
                                        </p:attrNameLst>
                                      </p:cBhvr>
                                      <p:tavLst>
                                        <p:tav tm="0">
                                          <p:val>
                                            <p:fltVal val="0"/>
                                          </p:val>
                                        </p:tav>
                                        <p:tav tm="100000">
                                          <p:val>
                                            <p:strVal val="#ppt_w"/>
                                          </p:val>
                                        </p:tav>
                                      </p:tavLst>
                                    </p:anim>
                                    <p:anim calcmode="lin" valueType="num">
                                      <p:cBhvr>
                                        <p:cTn id="74" dur="500" fill="hold"/>
                                        <p:tgtEl>
                                          <p:spTgt spid="36035"/>
                                        </p:tgtEl>
                                        <p:attrNameLst>
                                          <p:attrName>ppt_h</p:attrName>
                                        </p:attrNameLst>
                                      </p:cBhvr>
                                      <p:tavLst>
                                        <p:tav tm="0">
                                          <p:val>
                                            <p:fltVal val="0"/>
                                          </p:val>
                                        </p:tav>
                                        <p:tav tm="100000">
                                          <p:val>
                                            <p:strVal val="#ppt_h"/>
                                          </p:val>
                                        </p:tav>
                                      </p:tavLst>
                                    </p:anim>
                                  </p:childTnLst>
                                </p:cTn>
                              </p:par>
                            </p:childTnLst>
                          </p:cTn>
                        </p:par>
                        <p:par>
                          <p:cTn id="75" fill="hold" nodeType="afterGroup">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36067"/>
                                        </p:tgtEl>
                                        <p:attrNameLst>
                                          <p:attrName>style.visibility</p:attrName>
                                        </p:attrNameLst>
                                      </p:cBhvr>
                                      <p:to>
                                        <p:strVal val="visible"/>
                                      </p:to>
                                    </p:set>
                                    <p:animEffect transition="in" filter="dissolve">
                                      <p:cBhvr>
                                        <p:cTn id="78" dur="500"/>
                                        <p:tgtEl>
                                          <p:spTgt spid="36067"/>
                                        </p:tgtEl>
                                      </p:cBhvr>
                                    </p:animEffect>
                                  </p:childTnLst>
                                </p:cTn>
                              </p:par>
                            </p:childTnLst>
                          </p:cTn>
                        </p:par>
                        <p:par>
                          <p:cTn id="79" fill="hold" nodeType="afterGroup">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36041"/>
                                        </p:tgtEl>
                                        <p:attrNameLst>
                                          <p:attrName>style.visibility</p:attrName>
                                        </p:attrNameLst>
                                      </p:cBhvr>
                                      <p:to>
                                        <p:strVal val="visible"/>
                                      </p:to>
                                    </p:set>
                                    <p:animEffect transition="in" filter="dissolve">
                                      <p:cBhvr>
                                        <p:cTn id="82" dur="500"/>
                                        <p:tgtEl>
                                          <p:spTgt spid="36041"/>
                                        </p:tgtEl>
                                      </p:cBhvr>
                                    </p:animEffect>
                                  </p:childTnLst>
                                </p:cTn>
                              </p:par>
                            </p:childTnLst>
                          </p:cTn>
                        </p:par>
                        <p:par>
                          <p:cTn id="83" fill="hold" nodeType="afterGroup">
                            <p:stCondLst>
                              <p:cond delay="1500"/>
                            </p:stCondLst>
                            <p:childTnLst>
                              <p:par>
                                <p:cTn id="84" presetID="9" presetClass="entr" presetSubtype="0" fill="hold" grpId="0" nodeType="afterEffect">
                                  <p:stCondLst>
                                    <p:cond delay="0"/>
                                  </p:stCondLst>
                                  <p:childTnLst>
                                    <p:set>
                                      <p:cBhvr>
                                        <p:cTn id="85" dur="1" fill="hold">
                                          <p:stCondLst>
                                            <p:cond delay="0"/>
                                          </p:stCondLst>
                                        </p:cTn>
                                        <p:tgtEl>
                                          <p:spTgt spid="36040"/>
                                        </p:tgtEl>
                                        <p:attrNameLst>
                                          <p:attrName>style.visibility</p:attrName>
                                        </p:attrNameLst>
                                      </p:cBhvr>
                                      <p:to>
                                        <p:strVal val="visible"/>
                                      </p:to>
                                    </p:set>
                                    <p:animEffect transition="in" filter="dissolve">
                                      <p:cBhvr>
                                        <p:cTn id="86" dur="500"/>
                                        <p:tgtEl>
                                          <p:spTgt spid="36040"/>
                                        </p:tgtEl>
                                      </p:cBhvr>
                                    </p:animEffect>
                                  </p:childTnLst>
                                </p:cTn>
                              </p:par>
                            </p:childTnLst>
                          </p:cTn>
                        </p:par>
                        <p:par>
                          <p:cTn id="87" fill="hold" nodeType="afterGroup">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36039"/>
                                        </p:tgtEl>
                                        <p:attrNameLst>
                                          <p:attrName>style.visibility</p:attrName>
                                        </p:attrNameLst>
                                      </p:cBhvr>
                                      <p:to>
                                        <p:strVal val="visible"/>
                                      </p:to>
                                    </p:set>
                                    <p:animEffect transition="in" filter="dissolve">
                                      <p:cBhvr>
                                        <p:cTn id="90" dur="500"/>
                                        <p:tgtEl>
                                          <p:spTgt spid="36039"/>
                                        </p:tgtEl>
                                      </p:cBhvr>
                                    </p:animEffect>
                                  </p:childTnLst>
                                </p:cTn>
                              </p:par>
                            </p:childTnLst>
                          </p:cTn>
                        </p:par>
                        <p:par>
                          <p:cTn id="91" fill="hold" nodeType="afterGroup">
                            <p:stCondLst>
                              <p:cond delay="2500"/>
                            </p:stCondLst>
                            <p:childTnLst>
                              <p:par>
                                <p:cTn id="92" presetID="9" presetClass="entr" presetSubtype="0" fill="hold" grpId="0" nodeType="afterEffect">
                                  <p:stCondLst>
                                    <p:cond delay="0"/>
                                  </p:stCondLst>
                                  <p:childTnLst>
                                    <p:set>
                                      <p:cBhvr>
                                        <p:cTn id="93" dur="1" fill="hold">
                                          <p:stCondLst>
                                            <p:cond delay="0"/>
                                          </p:stCondLst>
                                        </p:cTn>
                                        <p:tgtEl>
                                          <p:spTgt spid="36042"/>
                                        </p:tgtEl>
                                        <p:attrNameLst>
                                          <p:attrName>style.visibility</p:attrName>
                                        </p:attrNameLst>
                                      </p:cBhvr>
                                      <p:to>
                                        <p:strVal val="visible"/>
                                      </p:to>
                                    </p:set>
                                    <p:animEffect transition="in" filter="dissolve">
                                      <p:cBhvr>
                                        <p:cTn id="94" dur="500"/>
                                        <p:tgtEl>
                                          <p:spTgt spid="36042"/>
                                        </p:tgtEl>
                                      </p:cBhvr>
                                    </p:animEffect>
                                  </p:childTnLst>
                                </p:cTn>
                              </p:par>
                            </p:childTnLst>
                          </p:cTn>
                        </p:par>
                        <p:par>
                          <p:cTn id="95" fill="hold" nodeType="afterGroup">
                            <p:stCondLst>
                              <p:cond delay="3000"/>
                            </p:stCondLst>
                            <p:childTnLst>
                              <p:par>
                                <p:cTn id="96" presetID="9" presetClass="entr" presetSubtype="0" fill="hold" grpId="0" nodeType="afterEffect">
                                  <p:stCondLst>
                                    <p:cond delay="0"/>
                                  </p:stCondLst>
                                  <p:childTnLst>
                                    <p:set>
                                      <p:cBhvr>
                                        <p:cTn id="97" dur="1" fill="hold">
                                          <p:stCondLst>
                                            <p:cond delay="0"/>
                                          </p:stCondLst>
                                        </p:cTn>
                                        <p:tgtEl>
                                          <p:spTgt spid="36068"/>
                                        </p:tgtEl>
                                        <p:attrNameLst>
                                          <p:attrName>style.visibility</p:attrName>
                                        </p:attrNameLst>
                                      </p:cBhvr>
                                      <p:to>
                                        <p:strVal val="visible"/>
                                      </p:to>
                                    </p:set>
                                    <p:animEffect transition="in" filter="dissolve">
                                      <p:cBhvr>
                                        <p:cTn id="98" dur="500"/>
                                        <p:tgtEl>
                                          <p:spTgt spid="36068"/>
                                        </p:tgtEl>
                                      </p:cBhvr>
                                    </p:animEffect>
                                  </p:childTnLst>
                                </p:cTn>
                              </p:par>
                            </p:childTnLst>
                          </p:cTn>
                        </p:par>
                        <p:par>
                          <p:cTn id="99" fill="hold" nodeType="afterGroup">
                            <p:stCondLst>
                              <p:cond delay="3500"/>
                            </p:stCondLst>
                            <p:childTnLst>
                              <p:par>
                                <p:cTn id="100" presetID="9" presetClass="entr" presetSubtype="0" fill="hold" grpId="0" nodeType="afterEffect">
                                  <p:stCondLst>
                                    <p:cond delay="0"/>
                                  </p:stCondLst>
                                  <p:childTnLst>
                                    <p:set>
                                      <p:cBhvr>
                                        <p:cTn id="101" dur="1" fill="hold">
                                          <p:stCondLst>
                                            <p:cond delay="0"/>
                                          </p:stCondLst>
                                        </p:cTn>
                                        <p:tgtEl>
                                          <p:spTgt spid="36069"/>
                                        </p:tgtEl>
                                        <p:attrNameLst>
                                          <p:attrName>style.visibility</p:attrName>
                                        </p:attrNameLst>
                                      </p:cBhvr>
                                      <p:to>
                                        <p:strVal val="visible"/>
                                      </p:to>
                                    </p:set>
                                    <p:animEffect transition="in" filter="dissolve">
                                      <p:cBhvr>
                                        <p:cTn id="102" dur="500"/>
                                        <p:tgtEl>
                                          <p:spTgt spid="36069"/>
                                        </p:tgtEl>
                                      </p:cBhvr>
                                    </p:animEffect>
                                  </p:childTnLst>
                                </p:cTn>
                              </p:par>
                            </p:childTnLst>
                          </p:cTn>
                        </p:par>
                        <p:par>
                          <p:cTn id="103" fill="hold" nodeType="afterGroup">
                            <p:stCondLst>
                              <p:cond delay="4000"/>
                            </p:stCondLst>
                            <p:childTnLst>
                              <p:par>
                                <p:cTn id="104" presetID="9" presetClass="entr" presetSubtype="0" fill="hold" grpId="0" nodeType="afterEffect">
                                  <p:stCondLst>
                                    <p:cond delay="0"/>
                                  </p:stCondLst>
                                  <p:childTnLst>
                                    <p:set>
                                      <p:cBhvr>
                                        <p:cTn id="105" dur="1" fill="hold">
                                          <p:stCondLst>
                                            <p:cond delay="0"/>
                                          </p:stCondLst>
                                        </p:cTn>
                                        <p:tgtEl>
                                          <p:spTgt spid="36038"/>
                                        </p:tgtEl>
                                        <p:attrNameLst>
                                          <p:attrName>style.visibility</p:attrName>
                                        </p:attrNameLst>
                                      </p:cBhvr>
                                      <p:to>
                                        <p:strVal val="visible"/>
                                      </p:to>
                                    </p:set>
                                    <p:animEffect transition="in" filter="dissolve">
                                      <p:cBhvr>
                                        <p:cTn id="106" dur="500"/>
                                        <p:tgtEl>
                                          <p:spTgt spid="36038"/>
                                        </p:tgtEl>
                                      </p:cBhvr>
                                    </p:animEffect>
                                  </p:childTnLst>
                                </p:cTn>
                              </p:par>
                            </p:childTnLst>
                          </p:cTn>
                        </p:par>
                        <p:par>
                          <p:cTn id="107" fill="hold" nodeType="afterGroup">
                            <p:stCondLst>
                              <p:cond delay="4500"/>
                            </p:stCondLst>
                            <p:childTnLst>
                              <p:par>
                                <p:cTn id="108" presetID="22" presetClass="entr" presetSubtype="2" fill="hold" nodeType="afterEffect">
                                  <p:stCondLst>
                                    <p:cond delay="0"/>
                                  </p:stCondLst>
                                  <p:childTnLst>
                                    <p:set>
                                      <p:cBhvr>
                                        <p:cTn id="109" dur="1" fill="hold">
                                          <p:stCondLst>
                                            <p:cond delay="0"/>
                                          </p:stCondLst>
                                        </p:cTn>
                                        <p:tgtEl>
                                          <p:spTgt spid="35991"/>
                                        </p:tgtEl>
                                        <p:attrNameLst>
                                          <p:attrName>style.visibility</p:attrName>
                                        </p:attrNameLst>
                                      </p:cBhvr>
                                      <p:to>
                                        <p:strVal val="visible"/>
                                      </p:to>
                                    </p:set>
                                    <p:animEffect transition="in" filter="wipe(right)">
                                      <p:cBhvr>
                                        <p:cTn id="110" dur="1000"/>
                                        <p:tgtEl>
                                          <p:spTgt spid="35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34" grpId="0" animBg="1"/>
      <p:bldP spid="36035" grpId="0" animBg="1"/>
      <p:bldP spid="36036" grpId="0" animBg="1"/>
      <p:bldP spid="36037" grpId="0" animBg="1"/>
      <p:bldP spid="36038" grpId="0" animBg="1"/>
      <p:bldP spid="36039" grpId="0" animBg="1"/>
      <p:bldP spid="36040" grpId="0" animBg="1"/>
      <p:bldP spid="36041" grpId="0" animBg="1"/>
      <p:bldP spid="36042" grpId="0" animBg="1"/>
      <p:bldP spid="36058" grpId="0" animBg="1"/>
      <p:bldP spid="36059" grpId="0" animBg="1"/>
      <p:bldP spid="36060" grpId="0" animBg="1"/>
      <p:bldP spid="36061" grpId="0" animBg="1"/>
      <p:bldP spid="36062" grpId="0" animBg="1"/>
      <p:bldP spid="36063" grpId="0" animBg="1"/>
      <p:bldP spid="36064" grpId="0" animBg="1"/>
      <p:bldP spid="36065" grpId="0" animBg="1"/>
      <p:bldP spid="36066" grpId="0" animBg="1"/>
      <p:bldP spid="36067" grpId="0" animBg="1"/>
      <p:bldP spid="36068" grpId="0" animBg="1"/>
      <p:bldP spid="360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70" name="Text Box 78"/>
          <p:cNvSpPr txBox="1">
            <a:spLocks noChangeArrowheads="1"/>
          </p:cNvSpPr>
          <p:nvPr/>
        </p:nvSpPr>
        <p:spPr bwMode="auto">
          <a:xfrm>
            <a:off x="2079626" y="3695700"/>
            <a:ext cx="7269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988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lgn="l">
              <a:defRPr sz="2400">
                <a:solidFill>
                  <a:schemeClr val="tx1"/>
                </a:solidFill>
                <a:latin typeface="Times New Roman" pitchFamily="18" charset="0"/>
              </a:defRPr>
            </a:lvl1pPr>
            <a:lvl2pPr marL="5381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buFont typeface="Wingdings" pitchFamily="2" charset="2"/>
              <a:buChar char="l"/>
            </a:pPr>
            <a:r>
              <a:rPr lang="en-GB">
                <a:solidFill>
                  <a:srgbClr val="010066"/>
                </a:solidFill>
                <a:latin typeface="Arial" charset="0"/>
              </a:rPr>
              <a:t>Thinly spread around the outside</a:t>
            </a:r>
            <a:br>
              <a:rPr lang="en-GB">
                <a:solidFill>
                  <a:srgbClr val="010066"/>
                </a:solidFill>
                <a:latin typeface="Arial" charset="0"/>
              </a:rPr>
            </a:br>
            <a:r>
              <a:rPr lang="en-GB">
                <a:solidFill>
                  <a:srgbClr val="010066"/>
                </a:solidFill>
                <a:latin typeface="Arial" charset="0"/>
              </a:rPr>
              <a:t>of the atom.</a:t>
            </a:r>
          </a:p>
          <a:p>
            <a:pPr eaLnBrk="0" fontAlgn="base" hangingPunct="0">
              <a:spcBef>
                <a:spcPct val="0"/>
              </a:spcBef>
              <a:spcAft>
                <a:spcPct val="0"/>
              </a:spcAft>
              <a:buFont typeface="Wingdings" pitchFamily="2" charset="2"/>
              <a:buChar char="l"/>
            </a:pPr>
            <a:r>
              <a:rPr lang="en-GB">
                <a:solidFill>
                  <a:srgbClr val="010066"/>
                </a:solidFill>
                <a:latin typeface="Arial" charset="0"/>
              </a:rPr>
              <a:t>Very small and light.</a:t>
            </a:r>
          </a:p>
          <a:p>
            <a:pPr eaLnBrk="0" fontAlgn="base" hangingPunct="0">
              <a:spcBef>
                <a:spcPct val="0"/>
              </a:spcBef>
              <a:spcAft>
                <a:spcPct val="0"/>
              </a:spcAft>
              <a:buFont typeface="Wingdings" pitchFamily="2" charset="2"/>
              <a:buChar char="l"/>
            </a:pPr>
            <a:r>
              <a:rPr lang="en-GB">
                <a:solidFill>
                  <a:srgbClr val="010066"/>
                </a:solidFill>
                <a:latin typeface="Arial" charset="0"/>
              </a:rPr>
              <a:t>Negatively charged.</a:t>
            </a:r>
          </a:p>
          <a:p>
            <a:pPr eaLnBrk="0" fontAlgn="base" hangingPunct="0">
              <a:spcBef>
                <a:spcPct val="0"/>
              </a:spcBef>
              <a:spcAft>
                <a:spcPct val="0"/>
              </a:spcAft>
              <a:buFont typeface="Wingdings" pitchFamily="2" charset="2"/>
              <a:buChar char="l"/>
            </a:pPr>
            <a:r>
              <a:rPr lang="en-GB">
                <a:solidFill>
                  <a:srgbClr val="010066"/>
                </a:solidFill>
                <a:latin typeface="Arial" charset="0"/>
              </a:rPr>
              <a:t>Found orbiting the nucleus in layers called shells.</a:t>
            </a:r>
          </a:p>
          <a:p>
            <a:pPr eaLnBrk="0" fontAlgn="base" hangingPunct="0">
              <a:spcBef>
                <a:spcPct val="0"/>
              </a:spcBef>
              <a:spcAft>
                <a:spcPct val="0"/>
              </a:spcAft>
              <a:buFont typeface="Wingdings" pitchFamily="2" charset="2"/>
              <a:buChar char="l"/>
            </a:pPr>
            <a:r>
              <a:rPr lang="en-GB">
                <a:solidFill>
                  <a:srgbClr val="010066"/>
                </a:solidFill>
                <a:latin typeface="Arial" charset="0"/>
              </a:rPr>
              <a:t>Able to be lost or gained in chemical reactions.</a:t>
            </a:r>
          </a:p>
        </p:txBody>
      </p:sp>
      <p:sp>
        <p:nvSpPr>
          <p:cNvPr id="33831" name="Rectangle 39"/>
          <p:cNvSpPr>
            <a:spLocks noGrp="1" noChangeArrowheads="1"/>
          </p:cNvSpPr>
          <p:nvPr>
            <p:ph type="title"/>
          </p:nvPr>
        </p:nvSpPr>
        <p:spPr/>
        <p:txBody>
          <a:bodyPr/>
          <a:lstStyle/>
          <a:p>
            <a:r>
              <a:rPr lang="en-GB"/>
              <a:t>      Summary: the atom so far</a:t>
            </a:r>
          </a:p>
        </p:txBody>
      </p:sp>
      <p:sp>
        <p:nvSpPr>
          <p:cNvPr id="33832" name="Rectangle 40"/>
          <p:cNvSpPr>
            <a:spLocks noChangeArrowheads="1"/>
          </p:cNvSpPr>
          <p:nvPr/>
        </p:nvSpPr>
        <p:spPr bwMode="auto">
          <a:xfrm>
            <a:off x="2092326" y="701675"/>
            <a:ext cx="5986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361950" eaLnBrk="0" fontAlgn="base" hangingPunct="0">
              <a:spcBef>
                <a:spcPct val="0"/>
              </a:spcBef>
              <a:spcAft>
                <a:spcPct val="0"/>
              </a:spcAft>
              <a:tabLst>
                <a:tab pos="447675" algn="l"/>
              </a:tabLst>
            </a:pPr>
            <a:r>
              <a:rPr lang="en-GB" sz="2400" b="1">
                <a:solidFill>
                  <a:srgbClr val="010066"/>
                </a:solidFill>
              </a:rPr>
              <a:t>The nucleus is:</a:t>
            </a:r>
            <a:endParaRPr lang="en-GB" sz="2400">
              <a:solidFill>
                <a:srgbClr val="010066"/>
              </a:solidFill>
            </a:endParaRPr>
          </a:p>
        </p:txBody>
      </p:sp>
      <p:sp>
        <p:nvSpPr>
          <p:cNvPr id="33835" name="Oval 43"/>
          <p:cNvSpPr>
            <a:spLocks noChangeAspect="1" noChangeArrowheads="1"/>
          </p:cNvSpPr>
          <p:nvPr/>
        </p:nvSpPr>
        <p:spPr bwMode="auto">
          <a:xfrm>
            <a:off x="1765301" y="809626"/>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nvGrpSpPr>
          <p:cNvPr id="33871" name="Group 79"/>
          <p:cNvGrpSpPr>
            <a:grpSpLocks/>
          </p:cNvGrpSpPr>
          <p:nvPr/>
        </p:nvGrpSpPr>
        <p:grpSpPr bwMode="auto">
          <a:xfrm>
            <a:off x="1765301" y="3343275"/>
            <a:ext cx="5713413" cy="457200"/>
            <a:chOff x="152" y="2106"/>
            <a:chExt cx="3599" cy="288"/>
          </a:xfrm>
        </p:grpSpPr>
        <p:sp>
          <p:nvSpPr>
            <p:cNvPr id="33833" name="Rectangle 41"/>
            <p:cNvSpPr>
              <a:spLocks noChangeArrowheads="1"/>
            </p:cNvSpPr>
            <p:nvPr/>
          </p:nvSpPr>
          <p:spPr bwMode="auto">
            <a:xfrm>
              <a:off x="344" y="2106"/>
              <a:ext cx="34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tabLst>
                  <a:tab pos="447675" algn="l"/>
                </a:tabLst>
              </a:pPr>
              <a:r>
                <a:rPr lang="en-GB" sz="2400" b="1">
                  <a:solidFill>
                    <a:srgbClr val="010066"/>
                  </a:solidFill>
                </a:rPr>
                <a:t>Electrons are:</a:t>
              </a:r>
              <a:endParaRPr lang="en-GB" sz="2400">
                <a:solidFill>
                  <a:srgbClr val="010066"/>
                </a:solidFill>
              </a:endParaRPr>
            </a:p>
          </p:txBody>
        </p:sp>
        <p:sp>
          <p:nvSpPr>
            <p:cNvPr id="33865" name="Oval 73"/>
            <p:cNvSpPr>
              <a:spLocks noChangeAspect="1" noChangeArrowheads="1"/>
            </p:cNvSpPr>
            <p:nvPr/>
          </p:nvSpPr>
          <p:spPr bwMode="auto">
            <a:xfrm>
              <a:off x="152" y="2170"/>
              <a:ext cx="159" cy="159"/>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sp>
        <p:nvSpPr>
          <p:cNvPr id="33869" name="Text Box 77"/>
          <p:cNvSpPr txBox="1">
            <a:spLocks noChangeArrowheads="1"/>
          </p:cNvSpPr>
          <p:nvPr/>
        </p:nvSpPr>
        <p:spPr bwMode="auto">
          <a:xfrm>
            <a:off x="2079626" y="1071563"/>
            <a:ext cx="58070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988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lgn="l">
              <a:defRPr sz="2400">
                <a:solidFill>
                  <a:schemeClr val="tx1"/>
                </a:solidFill>
                <a:latin typeface="Times New Roman" pitchFamily="18" charset="0"/>
              </a:defRPr>
            </a:lvl1pPr>
            <a:lvl2pPr marL="5381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buFont typeface="Wingdings" pitchFamily="2" charset="2"/>
              <a:buChar char="l"/>
            </a:pPr>
            <a:r>
              <a:rPr lang="en-GB">
                <a:solidFill>
                  <a:srgbClr val="010066"/>
                </a:solidFill>
                <a:latin typeface="Arial" charset="0"/>
              </a:rPr>
              <a:t>Dense – it contains nearly all the mass of the atom in a tiny space.</a:t>
            </a:r>
          </a:p>
          <a:p>
            <a:pPr eaLnBrk="0" fontAlgn="base" hangingPunct="0">
              <a:spcBef>
                <a:spcPct val="0"/>
              </a:spcBef>
              <a:spcAft>
                <a:spcPct val="0"/>
              </a:spcAft>
              <a:buFont typeface="Wingdings" pitchFamily="2" charset="2"/>
              <a:buChar char="l"/>
            </a:pPr>
            <a:r>
              <a:rPr lang="en-GB">
                <a:solidFill>
                  <a:srgbClr val="010066"/>
                </a:solidFill>
                <a:latin typeface="Arial" charset="0"/>
              </a:rPr>
              <a:t>Made up of protons and neutrons.</a:t>
            </a:r>
          </a:p>
          <a:p>
            <a:pPr eaLnBrk="0" fontAlgn="base" hangingPunct="0">
              <a:spcBef>
                <a:spcPct val="0"/>
              </a:spcBef>
              <a:spcAft>
                <a:spcPct val="0"/>
              </a:spcAft>
              <a:buFont typeface="Wingdings" pitchFamily="2" charset="2"/>
              <a:buChar char="l"/>
            </a:pPr>
            <a:r>
              <a:rPr lang="en-GB">
                <a:solidFill>
                  <a:srgbClr val="010066"/>
                </a:solidFill>
                <a:latin typeface="Arial" charset="0"/>
              </a:rPr>
              <a:t>Positively charged because of the protons.</a:t>
            </a:r>
          </a:p>
        </p:txBody>
      </p:sp>
      <p:grpSp>
        <p:nvGrpSpPr>
          <p:cNvPr id="33873" name="Group 81"/>
          <p:cNvGrpSpPr>
            <a:grpSpLocks/>
          </p:cNvGrpSpPr>
          <p:nvPr/>
        </p:nvGrpSpPr>
        <p:grpSpPr bwMode="auto">
          <a:xfrm>
            <a:off x="7058025" y="1631951"/>
            <a:ext cx="3486150" cy="3376613"/>
            <a:chOff x="3086" y="1019"/>
            <a:chExt cx="2304" cy="2232"/>
          </a:xfrm>
        </p:grpSpPr>
        <p:sp>
          <p:nvSpPr>
            <p:cNvPr id="33874" name="Oval 82"/>
            <p:cNvSpPr>
              <a:spLocks noChangeArrowheads="1"/>
            </p:cNvSpPr>
            <p:nvPr/>
          </p:nvSpPr>
          <p:spPr bwMode="auto">
            <a:xfrm>
              <a:off x="3150" y="1943"/>
              <a:ext cx="2177" cy="429"/>
            </a:xfrm>
            <a:prstGeom prst="ellipse">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GB" sz="2400" b="1">
                <a:solidFill>
                  <a:srgbClr val="010066"/>
                </a:solidFill>
              </a:endParaRPr>
            </a:p>
          </p:txBody>
        </p:sp>
        <p:sp>
          <p:nvSpPr>
            <p:cNvPr id="33875" name="Oval 83"/>
            <p:cNvSpPr>
              <a:spLocks noChangeArrowheads="1"/>
            </p:cNvSpPr>
            <p:nvPr/>
          </p:nvSpPr>
          <p:spPr bwMode="auto">
            <a:xfrm>
              <a:off x="3437" y="1354"/>
              <a:ext cx="1602" cy="156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3876" name="Oval 84"/>
            <p:cNvSpPr>
              <a:spLocks noChangeArrowheads="1"/>
            </p:cNvSpPr>
            <p:nvPr/>
          </p:nvSpPr>
          <p:spPr bwMode="auto">
            <a:xfrm>
              <a:off x="3127" y="1059"/>
              <a:ext cx="2222" cy="215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3877" name="Oval 85"/>
            <p:cNvSpPr>
              <a:spLocks noChangeArrowheads="1"/>
            </p:cNvSpPr>
            <p:nvPr/>
          </p:nvSpPr>
          <p:spPr bwMode="auto">
            <a:xfrm>
              <a:off x="4195" y="1318"/>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78" name="Oval 86"/>
            <p:cNvSpPr>
              <a:spLocks noChangeArrowheads="1"/>
            </p:cNvSpPr>
            <p:nvPr/>
          </p:nvSpPr>
          <p:spPr bwMode="auto">
            <a:xfrm>
              <a:off x="4191" y="286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79" name="Oval 87"/>
            <p:cNvSpPr>
              <a:spLocks noChangeArrowheads="1"/>
            </p:cNvSpPr>
            <p:nvPr/>
          </p:nvSpPr>
          <p:spPr bwMode="auto">
            <a:xfrm>
              <a:off x="4048" y="1019"/>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a:solidFill>
                  <a:srgbClr val="000000"/>
                </a:solidFill>
              </a:endParaRPr>
            </a:p>
          </p:txBody>
        </p:sp>
        <p:sp>
          <p:nvSpPr>
            <p:cNvPr id="33880" name="Oval 88"/>
            <p:cNvSpPr>
              <a:spLocks noChangeArrowheads="1"/>
            </p:cNvSpPr>
            <p:nvPr/>
          </p:nvSpPr>
          <p:spPr bwMode="auto">
            <a:xfrm>
              <a:off x="3086" y="224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1" name="Oval 89"/>
            <p:cNvSpPr>
              <a:spLocks noChangeArrowheads="1"/>
            </p:cNvSpPr>
            <p:nvPr/>
          </p:nvSpPr>
          <p:spPr bwMode="auto">
            <a:xfrm>
              <a:off x="4333" y="3165"/>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2" name="Oval 90"/>
            <p:cNvSpPr>
              <a:spLocks noChangeArrowheads="1"/>
            </p:cNvSpPr>
            <p:nvPr/>
          </p:nvSpPr>
          <p:spPr bwMode="auto">
            <a:xfrm>
              <a:off x="5300" y="1977"/>
              <a:ext cx="90" cy="86"/>
            </a:xfrm>
            <a:prstGeom prst="ellipse">
              <a:avLst/>
            </a:prstGeom>
            <a:gradFill rotWithShape="1">
              <a:gsLst>
                <a:gs pos="0">
                  <a:srgbClr val="010066">
                    <a:gamma/>
                    <a:tint val="27451"/>
                    <a:invGamma/>
                  </a:srgbClr>
                </a:gs>
                <a:gs pos="100000">
                  <a:srgbClr val="01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grpSp>
        <p:nvGrpSpPr>
          <p:cNvPr id="33883" name="Group 91"/>
          <p:cNvGrpSpPr>
            <a:grpSpLocks/>
          </p:cNvGrpSpPr>
          <p:nvPr/>
        </p:nvGrpSpPr>
        <p:grpSpPr bwMode="auto">
          <a:xfrm>
            <a:off x="8391526" y="2994026"/>
            <a:ext cx="822325" cy="720725"/>
            <a:chOff x="930" y="1916"/>
            <a:chExt cx="544" cy="477"/>
          </a:xfrm>
        </p:grpSpPr>
        <p:sp>
          <p:nvSpPr>
            <p:cNvPr id="33884" name="Oval 92"/>
            <p:cNvSpPr>
              <a:spLocks noChangeArrowheads="1"/>
            </p:cNvSpPr>
            <p:nvPr/>
          </p:nvSpPr>
          <p:spPr bwMode="auto">
            <a:xfrm>
              <a:off x="1111" y="1916"/>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5" name="Oval 93"/>
            <p:cNvSpPr>
              <a:spLocks noChangeArrowheads="1"/>
            </p:cNvSpPr>
            <p:nvPr/>
          </p:nvSpPr>
          <p:spPr bwMode="auto">
            <a:xfrm>
              <a:off x="930"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6" name="Oval 94"/>
            <p:cNvSpPr>
              <a:spLocks noChangeArrowheads="1"/>
            </p:cNvSpPr>
            <p:nvPr/>
          </p:nvSpPr>
          <p:spPr bwMode="auto">
            <a:xfrm>
              <a:off x="1111" y="2072"/>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7" name="Oval 95"/>
            <p:cNvSpPr>
              <a:spLocks noChangeArrowheads="1"/>
            </p:cNvSpPr>
            <p:nvPr/>
          </p:nvSpPr>
          <p:spPr bwMode="auto">
            <a:xfrm>
              <a:off x="976"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8" name="Oval 96"/>
            <p:cNvSpPr>
              <a:spLocks noChangeArrowheads="1"/>
            </p:cNvSpPr>
            <p:nvPr/>
          </p:nvSpPr>
          <p:spPr bwMode="auto">
            <a:xfrm>
              <a:off x="975"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89" name="Oval 97"/>
            <p:cNvSpPr>
              <a:spLocks noChangeArrowheads="1"/>
            </p:cNvSpPr>
            <p:nvPr/>
          </p:nvSpPr>
          <p:spPr bwMode="auto">
            <a:xfrm>
              <a:off x="1111" y="2218"/>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0" name="Oval 98"/>
            <p:cNvSpPr>
              <a:spLocks noChangeArrowheads="1"/>
            </p:cNvSpPr>
            <p:nvPr/>
          </p:nvSpPr>
          <p:spPr bwMode="auto">
            <a:xfrm>
              <a:off x="976"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1" name="Oval 99"/>
            <p:cNvSpPr>
              <a:spLocks noChangeArrowheads="1"/>
            </p:cNvSpPr>
            <p:nvPr/>
          </p:nvSpPr>
          <p:spPr bwMode="auto">
            <a:xfrm>
              <a:off x="1247" y="2205"/>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2" name="Oval 100"/>
            <p:cNvSpPr>
              <a:spLocks noChangeArrowheads="1"/>
            </p:cNvSpPr>
            <p:nvPr/>
          </p:nvSpPr>
          <p:spPr bwMode="auto">
            <a:xfrm>
              <a:off x="1202"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3" name="Oval 101"/>
            <p:cNvSpPr>
              <a:spLocks noChangeArrowheads="1"/>
            </p:cNvSpPr>
            <p:nvPr/>
          </p:nvSpPr>
          <p:spPr bwMode="auto">
            <a:xfrm>
              <a:off x="1247" y="198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4" name="Oval 102"/>
            <p:cNvSpPr>
              <a:spLocks noChangeArrowheads="1"/>
            </p:cNvSpPr>
            <p:nvPr/>
          </p:nvSpPr>
          <p:spPr bwMode="auto">
            <a:xfrm>
              <a:off x="1247" y="193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5" name="Oval 103"/>
            <p:cNvSpPr>
              <a:spLocks noChangeArrowheads="1"/>
            </p:cNvSpPr>
            <p:nvPr/>
          </p:nvSpPr>
          <p:spPr bwMode="auto">
            <a:xfrm>
              <a:off x="1020" y="2145"/>
              <a:ext cx="182" cy="175"/>
            </a:xfrm>
            <a:prstGeom prst="ellipse">
              <a:avLst/>
            </a:prstGeom>
            <a:gradFill rotWithShape="1">
              <a:gsLst>
                <a:gs pos="0">
                  <a:srgbClr val="339966">
                    <a:gamma/>
                    <a:tint val="27451"/>
                    <a:invGamma/>
                  </a:srgbClr>
                </a:gs>
                <a:gs pos="100000">
                  <a:srgbClr val="3399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6" name="Oval 104"/>
            <p:cNvSpPr>
              <a:spLocks noChangeArrowheads="1"/>
            </p:cNvSpPr>
            <p:nvPr/>
          </p:nvSpPr>
          <p:spPr bwMode="auto">
            <a:xfrm>
              <a:off x="1075" y="2043"/>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sp>
          <p:nvSpPr>
            <p:cNvPr id="33897" name="Oval 105"/>
            <p:cNvSpPr>
              <a:spLocks noChangeArrowheads="1"/>
            </p:cNvSpPr>
            <p:nvPr/>
          </p:nvSpPr>
          <p:spPr bwMode="auto">
            <a:xfrm>
              <a:off x="1293" y="2069"/>
              <a:ext cx="181" cy="174"/>
            </a:xfrm>
            <a:prstGeom prst="ellipse">
              <a:avLst/>
            </a:prstGeom>
            <a:gradFill rotWithShape="0">
              <a:gsLst>
                <a:gs pos="0">
                  <a:srgbClr val="FF0000">
                    <a:gamma/>
                    <a:tint val="27451"/>
                    <a:invGamma/>
                  </a:srgbClr>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GB" sz="2400" b="1">
                <a:solidFill>
                  <a:srgbClr val="010066"/>
                </a:solidFill>
              </a:endParaRPr>
            </a:p>
          </p:txBody>
        </p:sp>
      </p:grpSp>
    </p:spTree>
    <p:extLst>
      <p:ext uri="{BB962C8B-B14F-4D97-AF65-F5344CB8AC3E}">
        <p14:creationId xmlns:p14="http://schemas.microsoft.com/office/powerpoint/2010/main" val="918543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69"/>
                                        </p:tgtEl>
                                        <p:attrNameLst>
                                          <p:attrName>style.visibility</p:attrName>
                                        </p:attrNameLst>
                                      </p:cBhvr>
                                      <p:to>
                                        <p:strVal val="visible"/>
                                      </p:to>
                                    </p:set>
                                    <p:animEffect transition="in" filter="dissolve">
                                      <p:cBhvr>
                                        <p:cTn id="7" dur="500"/>
                                        <p:tgtEl>
                                          <p:spTgt spid="33869"/>
                                        </p:tgtEl>
                                      </p:cBhvr>
                                    </p:animEffect>
                                  </p:childTnLst>
                                </p:cTn>
                              </p:par>
                              <p:par>
                                <p:cTn id="8" presetID="23" presetClass="entr" presetSubtype="16" fill="hold" nodeType="withEffect">
                                  <p:stCondLst>
                                    <p:cond delay="0"/>
                                  </p:stCondLst>
                                  <p:childTnLst>
                                    <p:set>
                                      <p:cBhvr>
                                        <p:cTn id="9" dur="1" fill="hold">
                                          <p:stCondLst>
                                            <p:cond delay="0"/>
                                          </p:stCondLst>
                                        </p:cTn>
                                        <p:tgtEl>
                                          <p:spTgt spid="33883"/>
                                        </p:tgtEl>
                                        <p:attrNameLst>
                                          <p:attrName>style.visibility</p:attrName>
                                        </p:attrNameLst>
                                      </p:cBhvr>
                                      <p:to>
                                        <p:strVal val="visible"/>
                                      </p:to>
                                    </p:set>
                                    <p:anim calcmode="lin" valueType="num">
                                      <p:cBhvr>
                                        <p:cTn id="10" dur="1000" fill="hold"/>
                                        <p:tgtEl>
                                          <p:spTgt spid="33883"/>
                                        </p:tgtEl>
                                        <p:attrNameLst>
                                          <p:attrName>ppt_w</p:attrName>
                                        </p:attrNameLst>
                                      </p:cBhvr>
                                      <p:tavLst>
                                        <p:tav tm="0">
                                          <p:val>
                                            <p:fltVal val="0"/>
                                          </p:val>
                                        </p:tav>
                                        <p:tav tm="100000">
                                          <p:val>
                                            <p:strVal val="#ppt_w"/>
                                          </p:val>
                                        </p:tav>
                                      </p:tavLst>
                                    </p:anim>
                                    <p:anim calcmode="lin" valueType="num">
                                      <p:cBhvr>
                                        <p:cTn id="11" dur="1000" fill="hold"/>
                                        <p:tgtEl>
                                          <p:spTgt spid="33883"/>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3871"/>
                                        </p:tgtEl>
                                        <p:attrNameLst>
                                          <p:attrName>style.visibility</p:attrName>
                                        </p:attrNameLst>
                                      </p:cBhvr>
                                      <p:to>
                                        <p:strVal val="visible"/>
                                      </p:to>
                                    </p:set>
                                    <p:animEffect transition="in" filter="dissolve">
                                      <p:cBhvr>
                                        <p:cTn id="16" dur="500"/>
                                        <p:tgtEl>
                                          <p:spTgt spid="338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870"/>
                                        </p:tgtEl>
                                        <p:attrNameLst>
                                          <p:attrName>style.visibility</p:attrName>
                                        </p:attrNameLst>
                                      </p:cBhvr>
                                      <p:to>
                                        <p:strVal val="visible"/>
                                      </p:to>
                                    </p:set>
                                    <p:animEffect transition="in" filter="dissolve">
                                      <p:cBhvr>
                                        <p:cTn id="21" dur="500"/>
                                        <p:tgtEl>
                                          <p:spTgt spid="33870"/>
                                        </p:tgtEl>
                                      </p:cBhvr>
                                    </p:animEffect>
                                  </p:childTnLst>
                                </p:cTn>
                              </p:par>
                              <p:par>
                                <p:cTn id="22" presetID="23" presetClass="entr" presetSubtype="16" fill="hold" nodeType="withEffect">
                                  <p:stCondLst>
                                    <p:cond delay="0"/>
                                  </p:stCondLst>
                                  <p:childTnLst>
                                    <p:set>
                                      <p:cBhvr>
                                        <p:cTn id="23" dur="1" fill="hold">
                                          <p:stCondLst>
                                            <p:cond delay="0"/>
                                          </p:stCondLst>
                                        </p:cTn>
                                        <p:tgtEl>
                                          <p:spTgt spid="33873"/>
                                        </p:tgtEl>
                                        <p:attrNameLst>
                                          <p:attrName>style.visibility</p:attrName>
                                        </p:attrNameLst>
                                      </p:cBhvr>
                                      <p:to>
                                        <p:strVal val="visible"/>
                                      </p:to>
                                    </p:set>
                                    <p:anim calcmode="lin" valueType="num">
                                      <p:cBhvr>
                                        <p:cTn id="24" dur="1000" fill="hold"/>
                                        <p:tgtEl>
                                          <p:spTgt spid="33873"/>
                                        </p:tgtEl>
                                        <p:attrNameLst>
                                          <p:attrName>ppt_w</p:attrName>
                                        </p:attrNameLst>
                                      </p:cBhvr>
                                      <p:tavLst>
                                        <p:tav tm="0">
                                          <p:val>
                                            <p:fltVal val="0"/>
                                          </p:val>
                                        </p:tav>
                                        <p:tav tm="100000">
                                          <p:val>
                                            <p:strVal val="#ppt_w"/>
                                          </p:val>
                                        </p:tav>
                                      </p:tavLst>
                                    </p:anim>
                                    <p:anim calcmode="lin" valueType="num">
                                      <p:cBhvr>
                                        <p:cTn id="25" dur="1000" fill="hold"/>
                                        <p:tgtEl>
                                          <p:spTgt spid="338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0" grpId="0"/>
      <p:bldP spid="338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2098</Words>
  <Application>Microsoft Office PowerPoint</Application>
  <PresentationFormat>Widescreen</PresentationFormat>
  <Paragraphs>369</Paragraphs>
  <Slides>49</Slides>
  <Notes>14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49</vt:i4>
      </vt:variant>
    </vt:vector>
  </HeadingPairs>
  <TitlesOfParts>
    <vt:vector size="64" baseType="lpstr">
      <vt:lpstr>Arial</vt:lpstr>
      <vt:lpstr>Arial Black</vt:lpstr>
      <vt:lpstr>Calibri</vt:lpstr>
      <vt:lpstr>Calibri Light</vt:lpstr>
      <vt:lpstr>Comic Sans MS</vt:lpstr>
      <vt:lpstr>Times New Roman</vt:lpstr>
      <vt:lpstr>Wingdings</vt:lpstr>
      <vt:lpstr>Office Theme</vt:lpstr>
      <vt:lpstr>6_Default Design</vt:lpstr>
      <vt:lpstr>12_Default Design</vt:lpstr>
      <vt:lpstr>1_Office Theme</vt:lpstr>
      <vt:lpstr>2_Office Theme</vt:lpstr>
      <vt:lpstr>3_Office Theme</vt:lpstr>
      <vt:lpstr>4_Office Theme</vt:lpstr>
      <vt:lpstr>5_Office Theme</vt:lpstr>
      <vt:lpstr>Chemistry Unit 1 Revision</vt:lpstr>
      <vt:lpstr>Atomic Structure</vt:lpstr>
      <vt:lpstr>      The atom: check it out!</vt:lpstr>
      <vt:lpstr>      Properties of subatomic particles</vt:lpstr>
      <vt:lpstr>PowerPoint Presentation</vt:lpstr>
      <vt:lpstr>Calculating numbers of protons, neutrons, electrons</vt:lpstr>
      <vt:lpstr>Isotopes</vt:lpstr>
      <vt:lpstr>      How many electrons per shell?</vt:lpstr>
      <vt:lpstr>      Summary: the atom so far</vt:lpstr>
      <vt:lpstr>History of the Models of Atomic Structure</vt:lpstr>
      <vt:lpstr>Democritus’s Atomic Theory</vt:lpstr>
      <vt:lpstr>John Dalton’s Theory</vt:lpstr>
      <vt:lpstr>J.J. Thomson’s Experiment: Discovery of the Electron</vt:lpstr>
      <vt:lpstr>The plum pudding model</vt:lpstr>
      <vt:lpstr>Rutherford’s Alpha Scattering Experiment</vt:lpstr>
      <vt:lpstr>The results</vt:lpstr>
      <vt:lpstr>Conclusions from Rutherford’s experiment</vt:lpstr>
      <vt:lpstr>Niels Bohr</vt:lpstr>
      <vt:lpstr>James Chadwick: Discovery of the Neutron</vt:lpstr>
      <vt:lpstr>PowerPoint Presentation</vt:lpstr>
      <vt:lpstr>The periodic table</vt:lpstr>
      <vt:lpstr>PowerPoint Presentation</vt:lpstr>
      <vt:lpstr>PowerPoint Presentation</vt:lpstr>
      <vt:lpstr>PowerPoint Presentation</vt:lpstr>
      <vt:lpstr>PowerPoint Presentation</vt:lpstr>
      <vt:lpstr>Metals vs. Non-Metals</vt:lpstr>
      <vt:lpstr>History of the Periodic Table</vt:lpstr>
      <vt:lpstr>Metals</vt:lpstr>
      <vt:lpstr>Metals</vt:lpstr>
      <vt:lpstr>PowerPoint Presentation</vt:lpstr>
      <vt:lpstr>Noble Gases Summary</vt:lpstr>
      <vt:lpstr>Alkali Metals Summary</vt:lpstr>
      <vt:lpstr>Halogens Summary</vt:lpstr>
      <vt:lpstr>Atoms, Elements, Compounds, Mixtures</vt:lpstr>
      <vt:lpstr>Key Terms</vt:lpstr>
      <vt:lpstr>PowerPoint Presentation</vt:lpstr>
      <vt:lpstr>Compounds</vt:lpstr>
      <vt:lpstr>PowerPoint Presentation</vt:lpstr>
      <vt:lpstr>Name the following compounds: Metal + Non-metal</vt:lpstr>
      <vt:lpstr>Name the following compounds: Non-metal + non-metal</vt:lpstr>
      <vt:lpstr>PowerPoint Presentation</vt:lpstr>
      <vt:lpstr>PowerPoint Presentation</vt:lpstr>
      <vt:lpstr>Separation Techniques</vt:lpstr>
      <vt:lpstr>Filtration</vt:lpstr>
      <vt:lpstr>Distillation</vt:lpstr>
      <vt:lpstr>Fractional Distillation</vt:lpstr>
      <vt:lpstr>Fractional Distillation</vt:lpstr>
      <vt:lpstr>Crystallisation</vt:lpstr>
      <vt:lpstr>Chromatography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Unit 1 Revision</dc:title>
  <dc:creator>Penguizaur</dc:creator>
  <cp:lastModifiedBy>Penguizaur</cp:lastModifiedBy>
  <cp:revision>10</cp:revision>
  <dcterms:created xsi:type="dcterms:W3CDTF">2016-06-21T19:47:55Z</dcterms:created>
  <dcterms:modified xsi:type="dcterms:W3CDTF">2016-06-21T20:16:07Z</dcterms:modified>
</cp:coreProperties>
</file>