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2" r:id="rId3"/>
    <p:sldId id="263" r:id="rId4"/>
    <p:sldId id="259" r:id="rId5"/>
    <p:sldId id="268" r:id="rId6"/>
    <p:sldId id="275" r:id="rId7"/>
    <p:sldId id="269" r:id="rId8"/>
    <p:sldId id="270" r:id="rId9"/>
    <p:sldId id="271" r:id="rId10"/>
    <p:sldId id="272" r:id="rId11"/>
    <p:sldId id="273" r:id="rId12"/>
    <p:sldId id="274" r:id="rId13"/>
    <p:sldId id="261" r:id="rId14"/>
    <p:sldId id="264" r:id="rId15"/>
    <p:sldId id="267" r:id="rId16"/>
    <p:sldId id="26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8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23D677-C09D-425E-850D-1DA1DD95AC98}" type="datetimeFigureOut">
              <a:rPr lang="en-GB" smtClean="0"/>
              <a:t>25/01/2016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FD448-7815-4045-8565-5F6F70DEE8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5505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413F-36A2-4A1C-A929-4BCD90952D31}" type="datetimeFigureOut">
              <a:rPr lang="en-GB" smtClean="0"/>
              <a:t>25/01/2016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C052C-CC2D-494F-9DE3-4CBB2DCA16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6340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413F-36A2-4A1C-A929-4BCD90952D31}" type="datetimeFigureOut">
              <a:rPr lang="en-GB" smtClean="0"/>
              <a:t>25/01/2016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C052C-CC2D-494F-9DE3-4CBB2DCA16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816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413F-36A2-4A1C-A929-4BCD90952D31}" type="datetimeFigureOut">
              <a:rPr lang="en-GB" smtClean="0"/>
              <a:t>25/01/2016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C052C-CC2D-494F-9DE3-4CBB2DCA16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20569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8AB6C-0EAB-4705-B334-A3741605ACD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841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413F-36A2-4A1C-A929-4BCD90952D31}" type="datetimeFigureOut">
              <a:rPr lang="en-GB" smtClean="0"/>
              <a:t>25/01/2016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C052C-CC2D-494F-9DE3-4CBB2DCA16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425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413F-36A2-4A1C-A929-4BCD90952D31}" type="datetimeFigureOut">
              <a:rPr lang="en-GB" smtClean="0"/>
              <a:t>25/01/2016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C052C-CC2D-494F-9DE3-4CBB2DCA16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138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413F-36A2-4A1C-A929-4BCD90952D31}" type="datetimeFigureOut">
              <a:rPr lang="en-GB" smtClean="0"/>
              <a:t>25/01/2016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C052C-CC2D-494F-9DE3-4CBB2DCA16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727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413F-36A2-4A1C-A929-4BCD90952D31}" type="datetimeFigureOut">
              <a:rPr lang="en-GB" smtClean="0"/>
              <a:t>25/01/2016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C052C-CC2D-494F-9DE3-4CBB2DCA16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8898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413F-36A2-4A1C-A929-4BCD90952D31}" type="datetimeFigureOut">
              <a:rPr lang="en-GB" smtClean="0"/>
              <a:t>25/01/2016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C052C-CC2D-494F-9DE3-4CBB2DCA16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190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413F-36A2-4A1C-A929-4BCD90952D31}" type="datetimeFigureOut">
              <a:rPr lang="en-GB" smtClean="0"/>
              <a:t>25/01/2016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C052C-CC2D-494F-9DE3-4CBB2DCA16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373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413F-36A2-4A1C-A929-4BCD90952D31}" type="datetimeFigureOut">
              <a:rPr lang="en-GB" smtClean="0"/>
              <a:t>25/01/2016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C052C-CC2D-494F-9DE3-4CBB2DCA16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1919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413F-36A2-4A1C-A929-4BCD90952D31}" type="datetimeFigureOut">
              <a:rPr lang="en-GB" smtClean="0"/>
              <a:t>25/01/2016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C052C-CC2D-494F-9DE3-4CBB2DCA16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477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7413F-36A2-4A1C-A929-4BCD90952D31}" type="datetimeFigureOut">
              <a:rPr lang="en-GB" smtClean="0"/>
              <a:t>25/01/2016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C052C-CC2D-494F-9DE3-4CBB2DCA16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2205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Qwr6_015ROo&amp;safe=active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file:///\\Srv-fap01\central_resources\Curriculum\Science\Staff\Video%20clips%20TV%20Programs\Brainiac\Brainiac%20Clips\Walking%20On%20Custard.avi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1.gstatic.com/images?q=tbn:ANd9GcRDYQCp5tYTrv1nHmDc3oqsNUVq6YLz7o3iRg2ulq0SQi8VKofE:www.snoron.com/walls/cubes_of_frozen_ice-wid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969" y="836712"/>
            <a:ext cx="3051715" cy="190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1.gstatic.com/images?q=tbn:ANd9GcTfVAYc69tuJoFlKL785aaHSLzVOcSNK7alIG5ArcGzVec3WXOO:www.thoughtfeast.co.uk/wp-content/uploads/clean-wat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7736" y="793233"/>
            <a:ext cx="2705336" cy="2026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t1.gstatic.com/images?q=tbn:ANd9GcQi91wcFZSX-dnHbwJTE2zC1mp4dxJ26tv9lVlehlWKzBMm1Ze4:images.fineartamerica.com/images-medium-large/boiling-kettle-tek-imag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9596" y="3861048"/>
            <a:ext cx="2476500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15615" y="2972065"/>
            <a:ext cx="9973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 smtClean="0"/>
              <a:t>Ice</a:t>
            </a:r>
            <a:endParaRPr lang="en-GB" sz="5400" dirty="0"/>
          </a:p>
        </p:txBody>
      </p:sp>
      <p:sp>
        <p:nvSpPr>
          <p:cNvPr id="3" name="Rectangle 2"/>
          <p:cNvSpPr/>
          <p:nvPr/>
        </p:nvSpPr>
        <p:spPr>
          <a:xfrm>
            <a:off x="5712911" y="3005113"/>
            <a:ext cx="191334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dirty="0" smtClean="0"/>
              <a:t>Water</a:t>
            </a:r>
            <a:endParaRPr lang="en-GB" sz="5400" dirty="0"/>
          </a:p>
        </p:txBody>
      </p:sp>
      <p:sp>
        <p:nvSpPr>
          <p:cNvPr id="7" name="Rectangle 6"/>
          <p:cNvSpPr/>
          <p:nvPr/>
        </p:nvSpPr>
        <p:spPr>
          <a:xfrm>
            <a:off x="3241174" y="5753098"/>
            <a:ext cx="195656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dirty="0" smtClean="0"/>
              <a:t>Steam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68484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6988"/>
            <a:ext cx="8229600" cy="1143001"/>
          </a:xfrm>
        </p:spPr>
        <p:txBody>
          <a:bodyPr/>
          <a:lstStyle/>
          <a:p>
            <a:pPr eaLnBrk="1" hangingPunct="1"/>
            <a:r>
              <a:rPr lang="en-GB" smtClean="0"/>
              <a:t>Liquid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1223962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/>
              <a:t>A liquid has </a:t>
            </a:r>
            <a:r>
              <a:rPr lang="en-GB" b="1" dirty="0" smtClean="0">
                <a:solidFill>
                  <a:srgbClr val="FF0000"/>
                </a:solidFill>
              </a:rPr>
              <a:t>NO</a:t>
            </a:r>
            <a:r>
              <a:rPr lang="en-GB" dirty="0" smtClean="0"/>
              <a:t> fixed shape, but has </a:t>
            </a:r>
          </a:p>
          <a:p>
            <a:pPr marL="0" indent="0" eaLnBrk="1" hangingPunct="1">
              <a:buFontTx/>
              <a:buNone/>
              <a:defRPr/>
            </a:pPr>
            <a:r>
              <a:rPr lang="en-GB" dirty="0" smtClean="0"/>
              <a:t>a </a:t>
            </a:r>
            <a:r>
              <a:rPr lang="en-GB" b="1" dirty="0" smtClean="0">
                <a:solidFill>
                  <a:srgbClr val="FF0000"/>
                </a:solidFill>
              </a:rPr>
              <a:t>fixed</a:t>
            </a:r>
            <a:r>
              <a:rPr lang="en-GB" dirty="0" smtClean="0"/>
              <a:t> volume, and can </a:t>
            </a:r>
            <a:r>
              <a:rPr lang="en-GB" b="1" dirty="0" smtClean="0">
                <a:solidFill>
                  <a:srgbClr val="FF0000"/>
                </a:solidFill>
              </a:rPr>
              <a:t>NOT</a:t>
            </a:r>
            <a:r>
              <a:rPr lang="en-GB" dirty="0" smtClean="0"/>
              <a:t> be squashed.</a:t>
            </a:r>
          </a:p>
        </p:txBody>
      </p:sp>
      <p:pic>
        <p:nvPicPr>
          <p:cNvPr id="17412" name="Picture 5" descr="Water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2565400"/>
            <a:ext cx="5753100" cy="382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13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6988"/>
            <a:ext cx="8229600" cy="1143001"/>
          </a:xfrm>
        </p:spPr>
        <p:txBody>
          <a:bodyPr/>
          <a:lstStyle/>
          <a:p>
            <a:pPr eaLnBrk="1" hangingPunct="1"/>
            <a:r>
              <a:rPr lang="en-GB" smtClean="0"/>
              <a:t>Gas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1366837"/>
          </a:xfrm>
        </p:spPr>
        <p:txBody>
          <a:bodyPr/>
          <a:lstStyle/>
          <a:p>
            <a:pPr eaLnBrk="1" hangingPunct="1"/>
            <a:r>
              <a:rPr lang="en-GB" dirty="0" smtClean="0"/>
              <a:t>A gas has </a:t>
            </a:r>
            <a:r>
              <a:rPr lang="en-GB" b="1" dirty="0" smtClean="0">
                <a:solidFill>
                  <a:srgbClr val="FF0000"/>
                </a:solidFill>
              </a:rPr>
              <a:t>NO</a:t>
            </a:r>
            <a:r>
              <a:rPr lang="en-GB" dirty="0" smtClean="0"/>
              <a:t> fixed shape, </a:t>
            </a:r>
            <a:r>
              <a:rPr lang="en-GB" b="1" dirty="0" smtClean="0">
                <a:solidFill>
                  <a:srgbClr val="FF0000"/>
                </a:solidFill>
              </a:rPr>
              <a:t>NO</a:t>
            </a:r>
            <a:r>
              <a:rPr lang="en-GB" dirty="0" smtClean="0"/>
              <a:t> fixed volume, and can be squashed.</a:t>
            </a:r>
          </a:p>
        </p:txBody>
      </p:sp>
      <p:pic>
        <p:nvPicPr>
          <p:cNvPr id="18436" name="Picture 5" descr="Chlorine_g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2708275"/>
            <a:ext cx="3381375" cy="364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483768" y="1196975"/>
            <a:ext cx="1440160" cy="431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5220072" y="1196975"/>
            <a:ext cx="1440160" cy="431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550988" y="1700213"/>
            <a:ext cx="1148804" cy="4333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811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6988"/>
            <a:ext cx="8229600" cy="1143001"/>
          </a:xfrm>
        </p:spPr>
        <p:txBody>
          <a:bodyPr/>
          <a:lstStyle/>
          <a:p>
            <a:pPr eaLnBrk="1" hangingPunct="1"/>
            <a:r>
              <a:rPr lang="en-GB" smtClean="0"/>
              <a:t>Gas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1366837"/>
          </a:xfrm>
        </p:spPr>
        <p:txBody>
          <a:bodyPr/>
          <a:lstStyle/>
          <a:p>
            <a:pPr eaLnBrk="1" hangingPunct="1"/>
            <a:r>
              <a:rPr lang="en-GB" smtClean="0"/>
              <a:t>A gas has </a:t>
            </a:r>
            <a:r>
              <a:rPr lang="en-GB" b="1" smtClean="0">
                <a:solidFill>
                  <a:srgbClr val="FF0000"/>
                </a:solidFill>
              </a:rPr>
              <a:t>NO</a:t>
            </a:r>
            <a:r>
              <a:rPr lang="en-GB" smtClean="0"/>
              <a:t> fixed shape, </a:t>
            </a:r>
            <a:r>
              <a:rPr lang="en-GB" b="1" smtClean="0">
                <a:solidFill>
                  <a:srgbClr val="FF0000"/>
                </a:solidFill>
              </a:rPr>
              <a:t>NO</a:t>
            </a:r>
            <a:r>
              <a:rPr lang="en-GB" smtClean="0"/>
              <a:t> fixed volume, and </a:t>
            </a:r>
            <a:r>
              <a:rPr lang="en-GB" b="1" smtClean="0">
                <a:solidFill>
                  <a:srgbClr val="FF0000"/>
                </a:solidFill>
              </a:rPr>
              <a:t>can</a:t>
            </a:r>
            <a:r>
              <a:rPr lang="en-GB" smtClean="0"/>
              <a:t> be squashed.</a:t>
            </a:r>
          </a:p>
        </p:txBody>
      </p:sp>
      <p:pic>
        <p:nvPicPr>
          <p:cNvPr id="19460" name="Picture 5" descr="Chlorine_g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2708275"/>
            <a:ext cx="3381375" cy="364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177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Density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1403648" y="1268760"/>
            <a:ext cx="64807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en-GB" sz="2400" dirty="0" smtClean="0">
                <a:hlinkClick r:id="rId2"/>
              </a:rPr>
              <a:t>Which is heavier, a kilo of feathers or a kilo of steel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971600" y="2276872"/>
            <a:ext cx="70567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GB" sz="2400" dirty="0" smtClean="0"/>
              <a:t>How heavy something is for its size</a:t>
            </a:r>
          </a:p>
          <a:p>
            <a:pPr marL="285750" indent="-285750">
              <a:buFontTx/>
              <a:buChar char="-"/>
            </a:pPr>
            <a:r>
              <a:rPr lang="en-GB" sz="2400" dirty="0" smtClean="0"/>
              <a:t>A brick and sponge are about the same size, but the brick is more dense as it has a bigger mass than the sponger</a:t>
            </a:r>
          </a:p>
          <a:p>
            <a:pPr marL="285750" indent="-285750">
              <a:buFontTx/>
              <a:buChar char="-"/>
            </a:pPr>
            <a:r>
              <a:rPr lang="en-GB" sz="2400" dirty="0" smtClean="0"/>
              <a:t>Solids are denser than liquids which are denser than gases, as the particles are closer together</a:t>
            </a:r>
          </a:p>
        </p:txBody>
      </p:sp>
    </p:spTree>
    <p:extLst>
      <p:ext uri="{BB962C8B-B14F-4D97-AF65-F5344CB8AC3E}">
        <p14:creationId xmlns:p14="http://schemas.microsoft.com/office/powerpoint/2010/main" val="3825066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Which is heavier?</a:t>
            </a:r>
            <a:endParaRPr lang="en-GB" dirty="0"/>
          </a:p>
        </p:txBody>
      </p:sp>
      <p:pic>
        <p:nvPicPr>
          <p:cNvPr id="2050" name="Picture 2" descr="http://www.mathswrap.co.uk/wp-content/uploads/2013/03/Density-cub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83" y="1196752"/>
            <a:ext cx="8162925" cy="316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539552" y="4312061"/>
            <a:ext cx="40691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Which is </a:t>
            </a:r>
            <a:r>
              <a:rPr lang="en-GB" sz="3200" dirty="0" smtClean="0"/>
              <a:t>denser? Why?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390465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Homework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Learn spellings and definitions of keywords for </a:t>
            </a:r>
            <a:r>
              <a:rPr lang="en-GB" smtClean="0"/>
              <a:t>this topic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754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Plenary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 action="ppaction://hlinkfile"/>
              </a:rPr>
              <a:t>Can you walk on custard???</a:t>
            </a:r>
            <a:r>
              <a:rPr lang="en-GB" dirty="0" smtClean="0"/>
              <a:t> (4.00 min)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23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143000"/>
          </a:xfrm>
        </p:spPr>
        <p:txBody>
          <a:bodyPr/>
          <a:lstStyle/>
          <a:p>
            <a:r>
              <a:rPr lang="en-GB" dirty="0" smtClean="0"/>
              <a:t>Lesson </a:t>
            </a:r>
            <a:r>
              <a:rPr lang="en-GB" sz="4000" dirty="0" smtClean="0"/>
              <a:t>Objectives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4525963"/>
          </a:xfrm>
        </p:spPr>
        <p:txBody>
          <a:bodyPr/>
          <a:lstStyle/>
          <a:p>
            <a:r>
              <a:rPr lang="en-GB" dirty="0" smtClean="0"/>
              <a:t>Recall the three states of matter</a:t>
            </a:r>
          </a:p>
          <a:p>
            <a:r>
              <a:rPr lang="en-GB" dirty="0"/>
              <a:t>To describe the different properties of solids, liquids and gases </a:t>
            </a:r>
            <a:endParaRPr lang="en-GB" dirty="0" smtClean="0"/>
          </a:p>
          <a:p>
            <a:r>
              <a:rPr lang="en-GB" dirty="0" smtClean="0"/>
              <a:t>To classify substances as one of the three states of matter based on their properties</a:t>
            </a:r>
          </a:p>
          <a:p>
            <a:r>
              <a:rPr lang="en-GB" dirty="0" smtClean="0"/>
              <a:t>Introduce density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611560" y="704890"/>
            <a:ext cx="83529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b="1" dirty="0"/>
              <a:t>P</a:t>
            </a:r>
            <a:r>
              <a:rPr lang="en-GB" sz="4000" b="1" dirty="0" smtClean="0"/>
              <a:t>roperties </a:t>
            </a:r>
            <a:r>
              <a:rPr lang="en-GB" sz="4000" b="1" dirty="0"/>
              <a:t>of solids, liquids and gases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67122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3 States of matter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can classify materials as either:</a:t>
            </a:r>
          </a:p>
          <a:p>
            <a:r>
              <a:rPr lang="en-GB" dirty="0" smtClean="0"/>
              <a:t>Solid		Liquid			Gas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How many of each can you list?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9514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3 States of matter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Classify (sort) the objects you have been given into solids, liquids and gases, and record it in your book. </a:t>
            </a:r>
          </a:p>
          <a:p>
            <a:r>
              <a:rPr lang="en-GB" dirty="0" smtClean="0"/>
              <a:t>Think about the properties of each state and fill in the next table as you do the practical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440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Group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298344765"/>
              </p:ext>
            </p:extLst>
          </p:nvPr>
        </p:nvGraphicFramePr>
        <p:xfrm>
          <a:off x="457200" y="274638"/>
          <a:ext cx="8229600" cy="5851524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9763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Solid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Liquid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Gas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3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A. Fixed shape?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63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B. Fixed volume?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63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C. Can be squashed?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3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D. Does it flow?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63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E. Heavy or light?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Heavy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Medium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51" name="AutoShape 39"/>
          <p:cNvSpPr>
            <a:spLocks noChangeArrowheads="1"/>
          </p:cNvSpPr>
          <p:nvPr/>
        </p:nvSpPr>
        <p:spPr bwMode="auto">
          <a:xfrm>
            <a:off x="2696957" y="1269256"/>
            <a:ext cx="1655762" cy="8636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2" name="AutoShape 40"/>
          <p:cNvSpPr>
            <a:spLocks noChangeArrowheads="1"/>
          </p:cNvSpPr>
          <p:nvPr/>
        </p:nvSpPr>
        <p:spPr bwMode="auto">
          <a:xfrm>
            <a:off x="4787108" y="1268760"/>
            <a:ext cx="1655763" cy="8636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3" name="AutoShape 41"/>
          <p:cNvSpPr>
            <a:spLocks noChangeArrowheads="1"/>
          </p:cNvSpPr>
          <p:nvPr/>
        </p:nvSpPr>
        <p:spPr bwMode="auto">
          <a:xfrm>
            <a:off x="6876257" y="1269256"/>
            <a:ext cx="1655763" cy="8636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4" name="AutoShape 42"/>
          <p:cNvSpPr>
            <a:spLocks noChangeArrowheads="1"/>
          </p:cNvSpPr>
          <p:nvPr/>
        </p:nvSpPr>
        <p:spPr bwMode="auto">
          <a:xfrm>
            <a:off x="2723859" y="2277269"/>
            <a:ext cx="1655762" cy="792163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5" name="AutoShape 43"/>
          <p:cNvSpPr>
            <a:spLocks noChangeArrowheads="1"/>
          </p:cNvSpPr>
          <p:nvPr/>
        </p:nvSpPr>
        <p:spPr bwMode="auto">
          <a:xfrm>
            <a:off x="4811421" y="2348880"/>
            <a:ext cx="1655763" cy="792163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6" name="AutoShape 44"/>
          <p:cNvSpPr>
            <a:spLocks noChangeArrowheads="1"/>
          </p:cNvSpPr>
          <p:nvPr/>
        </p:nvSpPr>
        <p:spPr bwMode="auto">
          <a:xfrm>
            <a:off x="6900571" y="2348880"/>
            <a:ext cx="1655763" cy="792163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7" name="AutoShape 45"/>
          <p:cNvSpPr>
            <a:spLocks noChangeArrowheads="1"/>
          </p:cNvSpPr>
          <p:nvPr/>
        </p:nvSpPr>
        <p:spPr bwMode="auto">
          <a:xfrm>
            <a:off x="2716694" y="3284910"/>
            <a:ext cx="1655762" cy="792162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8" name="AutoShape 46"/>
          <p:cNvSpPr>
            <a:spLocks noChangeArrowheads="1"/>
          </p:cNvSpPr>
          <p:nvPr/>
        </p:nvSpPr>
        <p:spPr bwMode="auto">
          <a:xfrm>
            <a:off x="4804256" y="3257922"/>
            <a:ext cx="1655763" cy="792163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9" name="AutoShape 47"/>
          <p:cNvSpPr>
            <a:spLocks noChangeArrowheads="1"/>
          </p:cNvSpPr>
          <p:nvPr/>
        </p:nvSpPr>
        <p:spPr bwMode="auto">
          <a:xfrm>
            <a:off x="6893406" y="3284910"/>
            <a:ext cx="1655763" cy="792162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60" name="AutoShape 48"/>
          <p:cNvSpPr>
            <a:spLocks noChangeArrowheads="1"/>
          </p:cNvSpPr>
          <p:nvPr/>
        </p:nvSpPr>
        <p:spPr bwMode="auto">
          <a:xfrm>
            <a:off x="2716694" y="4221088"/>
            <a:ext cx="1655762" cy="792162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61" name="AutoShape 49"/>
          <p:cNvSpPr>
            <a:spLocks noChangeArrowheads="1"/>
          </p:cNvSpPr>
          <p:nvPr/>
        </p:nvSpPr>
        <p:spPr bwMode="auto">
          <a:xfrm>
            <a:off x="4804256" y="4221088"/>
            <a:ext cx="1655763" cy="792162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62" name="AutoShape 50"/>
          <p:cNvSpPr>
            <a:spLocks noChangeArrowheads="1"/>
          </p:cNvSpPr>
          <p:nvPr/>
        </p:nvSpPr>
        <p:spPr bwMode="auto">
          <a:xfrm>
            <a:off x="6893406" y="4221088"/>
            <a:ext cx="1655763" cy="792162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63" name="AutoShape 51"/>
          <p:cNvSpPr>
            <a:spLocks noChangeArrowheads="1"/>
          </p:cNvSpPr>
          <p:nvPr/>
        </p:nvSpPr>
        <p:spPr bwMode="auto">
          <a:xfrm>
            <a:off x="2699544" y="5229200"/>
            <a:ext cx="1655762" cy="792163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64" name="AutoShape 52"/>
          <p:cNvSpPr>
            <a:spLocks noChangeArrowheads="1"/>
          </p:cNvSpPr>
          <p:nvPr/>
        </p:nvSpPr>
        <p:spPr bwMode="auto">
          <a:xfrm>
            <a:off x="4787106" y="5229200"/>
            <a:ext cx="1655763" cy="792163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65" name="AutoShape 53"/>
          <p:cNvSpPr>
            <a:spLocks noChangeArrowheads="1"/>
          </p:cNvSpPr>
          <p:nvPr/>
        </p:nvSpPr>
        <p:spPr bwMode="auto">
          <a:xfrm>
            <a:off x="6876256" y="5229200"/>
            <a:ext cx="1655763" cy="792163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00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51" grpId="0" animBg="1"/>
      <p:bldP spid="13352" grpId="0" animBg="1"/>
      <p:bldP spid="13353" grpId="0" animBg="1"/>
      <p:bldP spid="13354" grpId="0" animBg="1"/>
      <p:bldP spid="13355" grpId="0" animBg="1"/>
      <p:bldP spid="13356" grpId="0" animBg="1"/>
      <p:bldP spid="13357" grpId="0" animBg="1"/>
      <p:bldP spid="13358" grpId="0" animBg="1"/>
      <p:bldP spid="13359" grpId="0" animBg="1"/>
      <p:bldP spid="13360" grpId="0" animBg="1"/>
      <p:bldP spid="13361" grpId="0" animBg="1"/>
      <p:bldP spid="13362" grpId="0" animBg="1"/>
      <p:bldP spid="13363" grpId="0" animBg="1"/>
      <p:bldP spid="13364" grpId="0" animBg="1"/>
      <p:bldP spid="1336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scitech.net.au/science8/images/Phases_of_matter_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32656"/>
            <a:ext cx="7392804" cy="3031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71600" y="3140968"/>
            <a:ext cx="194421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Regular pattern and closely packed.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Vibrate in fixed position.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Strong force of attraction holds them tight together.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275856" y="3183802"/>
            <a:ext cx="25202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Random arrangement but close together.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Slide over one another and changing places.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Weak force of attraction between particles.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012160" y="3140968"/>
            <a:ext cx="19442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Random arrangement and far apart.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Rapid, in all directions.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Very weak force of attraction between particles.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9280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6988"/>
            <a:ext cx="8229600" cy="1143001"/>
          </a:xfrm>
        </p:spPr>
        <p:txBody>
          <a:bodyPr/>
          <a:lstStyle/>
          <a:p>
            <a:pPr eaLnBrk="1" hangingPunct="1"/>
            <a:r>
              <a:rPr lang="en-GB" smtClean="0"/>
              <a:t>Solid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8229600" cy="4525962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GB" dirty="0" smtClean="0"/>
              <a:t>A solid has a fixed shape, a fixed volume, and can</a:t>
            </a:r>
            <a:r>
              <a:rPr lang="en-GB" dirty="0" smtClean="0">
                <a:solidFill>
                  <a:srgbClr val="FF0000"/>
                </a:solidFill>
              </a:rPr>
              <a:t> NOT </a:t>
            </a:r>
            <a:r>
              <a:rPr lang="en-GB" dirty="0" smtClean="0"/>
              <a:t>be squashed.</a:t>
            </a:r>
          </a:p>
          <a:p>
            <a:pPr eaLnBrk="1" hangingPunct="1">
              <a:buFontTx/>
              <a:buNone/>
              <a:defRPr/>
            </a:pPr>
            <a:endParaRPr lang="en-GB" dirty="0" smtClean="0"/>
          </a:p>
        </p:txBody>
      </p:sp>
      <p:pic>
        <p:nvPicPr>
          <p:cNvPr id="14340" name="Picture 5" descr="stainless_steel_fittings_castings_cast_parts_fittings_foundries_found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2349500"/>
            <a:ext cx="4752975" cy="368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916238" y="1196975"/>
            <a:ext cx="863674" cy="431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5292081" y="1196975"/>
            <a:ext cx="864095" cy="431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827584" y="1697477"/>
            <a:ext cx="1944216" cy="4333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355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6988"/>
            <a:ext cx="8229600" cy="1143001"/>
          </a:xfrm>
        </p:spPr>
        <p:txBody>
          <a:bodyPr/>
          <a:lstStyle/>
          <a:p>
            <a:pPr eaLnBrk="1" hangingPunct="1"/>
            <a:r>
              <a:rPr lang="en-GB" smtClean="0"/>
              <a:t>Solid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8229600" cy="4525962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GB" dirty="0" smtClean="0"/>
              <a:t>A solid has a </a:t>
            </a:r>
            <a:r>
              <a:rPr lang="en-GB" b="1" dirty="0" smtClean="0">
                <a:solidFill>
                  <a:srgbClr val="FF0000"/>
                </a:solidFill>
              </a:rPr>
              <a:t>fixed</a:t>
            </a:r>
            <a:r>
              <a:rPr lang="en-GB" dirty="0" smtClean="0"/>
              <a:t> shape, a </a:t>
            </a:r>
            <a:r>
              <a:rPr lang="en-GB" b="1" dirty="0" smtClean="0">
                <a:solidFill>
                  <a:srgbClr val="FF0000"/>
                </a:solidFill>
              </a:rPr>
              <a:t>fixed</a:t>
            </a:r>
            <a:r>
              <a:rPr lang="en-GB" dirty="0" smtClean="0"/>
              <a:t> volume, and can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b="1" dirty="0" smtClean="0">
                <a:solidFill>
                  <a:srgbClr val="FF0000"/>
                </a:solidFill>
              </a:rPr>
              <a:t>NOT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be squashed.</a:t>
            </a:r>
          </a:p>
          <a:p>
            <a:pPr eaLnBrk="1" hangingPunct="1">
              <a:buFontTx/>
              <a:buNone/>
              <a:defRPr/>
            </a:pPr>
            <a:endParaRPr lang="en-GB" dirty="0" smtClean="0"/>
          </a:p>
        </p:txBody>
      </p:sp>
      <p:pic>
        <p:nvPicPr>
          <p:cNvPr id="15364" name="Picture 5" descr="stainless_steel_fittings_castings_cast_parts_fittings_foundries_found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2349500"/>
            <a:ext cx="4752975" cy="368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732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6988"/>
            <a:ext cx="8229600" cy="1143001"/>
          </a:xfrm>
        </p:spPr>
        <p:txBody>
          <a:bodyPr/>
          <a:lstStyle/>
          <a:p>
            <a:pPr eaLnBrk="1" hangingPunct="1"/>
            <a:r>
              <a:rPr lang="en-GB" smtClean="0"/>
              <a:t>Liquid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1223962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/>
              <a:t>A liquid has </a:t>
            </a:r>
            <a:r>
              <a:rPr lang="en-GB" b="1" dirty="0" smtClean="0">
                <a:solidFill>
                  <a:srgbClr val="FF0000"/>
                </a:solidFill>
              </a:rPr>
              <a:t>NO</a:t>
            </a:r>
            <a:r>
              <a:rPr lang="en-GB" dirty="0" smtClean="0"/>
              <a:t> fixed shape, but has </a:t>
            </a:r>
          </a:p>
          <a:p>
            <a:pPr marL="0" indent="0" eaLnBrk="1" hangingPunct="1">
              <a:buFontTx/>
              <a:buNone/>
              <a:defRPr/>
            </a:pPr>
            <a:r>
              <a:rPr lang="en-GB" dirty="0" smtClean="0"/>
              <a:t>a fixed volume, and can </a:t>
            </a:r>
            <a:r>
              <a:rPr lang="en-GB" b="1" dirty="0" smtClean="0">
                <a:solidFill>
                  <a:srgbClr val="FF0000"/>
                </a:solidFill>
              </a:rPr>
              <a:t>NOT</a:t>
            </a:r>
            <a:r>
              <a:rPr lang="en-GB" dirty="0" smtClean="0"/>
              <a:t> be squashed.</a:t>
            </a:r>
          </a:p>
        </p:txBody>
      </p:sp>
      <p:pic>
        <p:nvPicPr>
          <p:cNvPr id="16388" name="Picture 5" descr="Water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2565400"/>
            <a:ext cx="5753100" cy="382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843808" y="1196975"/>
            <a:ext cx="1512168" cy="431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468313" y="1773238"/>
            <a:ext cx="1128475" cy="431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851920" y="1773238"/>
            <a:ext cx="1944216" cy="431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29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876</TotalTime>
  <Words>417</Words>
  <Application>Microsoft Office PowerPoint</Application>
  <PresentationFormat>On-screen Show (4:3)</PresentationFormat>
  <Paragraphs>81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PowerPoint Presentation</vt:lpstr>
      <vt:lpstr>Lesson Objectives</vt:lpstr>
      <vt:lpstr>The 3 States of matter</vt:lpstr>
      <vt:lpstr>The 3 States of matter</vt:lpstr>
      <vt:lpstr>PowerPoint Presentation</vt:lpstr>
      <vt:lpstr>PowerPoint Presentation</vt:lpstr>
      <vt:lpstr>Solid</vt:lpstr>
      <vt:lpstr>Solid</vt:lpstr>
      <vt:lpstr>Liquid</vt:lpstr>
      <vt:lpstr>Liquid</vt:lpstr>
      <vt:lpstr>Gas</vt:lpstr>
      <vt:lpstr>Gas</vt:lpstr>
      <vt:lpstr>Density</vt:lpstr>
      <vt:lpstr>Which is heavier?</vt:lpstr>
      <vt:lpstr>Homework </vt:lpstr>
      <vt:lpstr>Plenary</vt:lpstr>
    </vt:vector>
  </TitlesOfParts>
  <Company>JFS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JFS Teacher</dc:creator>
  <cp:lastModifiedBy>Jessica Luu</cp:lastModifiedBy>
  <cp:revision>42</cp:revision>
  <dcterms:created xsi:type="dcterms:W3CDTF">2014-05-13T08:05:50Z</dcterms:created>
  <dcterms:modified xsi:type="dcterms:W3CDTF">2016-01-25T10:00:31Z</dcterms:modified>
</cp:coreProperties>
</file>