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69" r:id="rId5"/>
    <p:sldId id="258" r:id="rId6"/>
    <p:sldId id="259" r:id="rId7"/>
    <p:sldId id="270" r:id="rId8"/>
    <p:sldId id="260" r:id="rId9"/>
    <p:sldId id="261" r:id="rId10"/>
    <p:sldId id="275" r:id="rId11"/>
    <p:sldId id="276" r:id="rId12"/>
    <p:sldId id="277" r:id="rId13"/>
    <p:sldId id="278" r:id="rId14"/>
    <p:sldId id="279" r:id="rId15"/>
    <p:sldId id="271" r:id="rId16"/>
    <p:sldId id="262" r:id="rId17"/>
    <p:sldId id="263" r:id="rId18"/>
    <p:sldId id="264" r:id="rId19"/>
    <p:sldId id="265" r:id="rId20"/>
    <p:sldId id="266" r:id="rId21"/>
    <p:sldId id="267" r:id="rId22"/>
    <p:sldId id="272" r:id="rId23"/>
    <p:sldId id="273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05" autoAdjust="0"/>
  </p:normalViewPr>
  <p:slideViewPr>
    <p:cSldViewPr>
      <p:cViewPr varScale="1">
        <p:scale>
          <a:sx n="106" d="100"/>
          <a:sy n="106" d="100"/>
        </p:scale>
        <p:origin x="-17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88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850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16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081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310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754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770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725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01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33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BAD6FE-E047-47FF-B4CC-F84D7DBFE8AD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6648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AD6FE-E047-47FF-B4CC-F84D7DBFE8AD}" type="datetimeFigureOut">
              <a:rPr lang="en-GB" smtClean="0"/>
              <a:t>14/06/2017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0D664-8491-465B-AA87-AAF99D7149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9107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Thermodynamics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GB" dirty="0" smtClean="0"/>
              <a:t>Definitions</a:t>
            </a:r>
          </a:p>
          <a:p>
            <a:pPr marL="514350" indent="-514350">
              <a:buAutoNum type="arabicPeriod"/>
            </a:pPr>
            <a:r>
              <a:rPr lang="en-GB" dirty="0" smtClean="0"/>
              <a:t>Forming Ionic Compounds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en-GB" dirty="0"/>
              <a:t>Theoretical vs. Experimental </a:t>
            </a:r>
            <a:r>
              <a:rPr lang="en-GB" dirty="0" smtClean="0"/>
              <a:t>Enthalpies</a:t>
            </a:r>
          </a:p>
          <a:p>
            <a:pPr marL="514350" indent="-514350">
              <a:buAutoNum type="arabicPeriod"/>
            </a:pPr>
            <a:r>
              <a:rPr lang="en-GB" dirty="0" smtClean="0"/>
              <a:t>Dissolving Ionic Compounds</a:t>
            </a:r>
          </a:p>
          <a:p>
            <a:pPr marL="514350" indent="-514350">
              <a:buAutoNum type="arabicPeriod"/>
            </a:pPr>
            <a:r>
              <a:rPr lang="en-GB" dirty="0" smtClean="0"/>
              <a:t>Gibbs Free Energy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59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Theoretical vs. Experimental Enthalpies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190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Theoretical Enthalpies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Theoretical lattice enthalpies of formation for ionic compounds are calculated by assuming a </a:t>
            </a:r>
            <a:r>
              <a:rPr lang="en-GB" b="1" dirty="0" smtClean="0">
                <a:solidFill>
                  <a:srgbClr val="FF0000"/>
                </a:solidFill>
              </a:rPr>
              <a:t>purely ionic model</a:t>
            </a:r>
            <a:r>
              <a:rPr lang="en-GB" dirty="0" smtClean="0"/>
              <a:t> of the lattice.</a:t>
            </a:r>
          </a:p>
          <a:p>
            <a:endParaRPr lang="en-GB" dirty="0" smtClean="0"/>
          </a:p>
          <a:p>
            <a:r>
              <a:rPr lang="en-GB" dirty="0" smtClean="0"/>
              <a:t>This assumes that:</a:t>
            </a:r>
          </a:p>
          <a:p>
            <a:pPr lvl="1"/>
            <a:r>
              <a:rPr lang="en-GB" dirty="0" smtClean="0"/>
              <a:t>All ions are </a:t>
            </a:r>
            <a:r>
              <a:rPr lang="en-GB" b="1" dirty="0" smtClean="0">
                <a:solidFill>
                  <a:srgbClr val="FF0000"/>
                </a:solidFill>
              </a:rPr>
              <a:t>perfect spheres</a:t>
            </a:r>
          </a:p>
          <a:p>
            <a:pPr lvl="1"/>
            <a:r>
              <a:rPr lang="en-GB" dirty="0" smtClean="0"/>
              <a:t>All ions have </a:t>
            </a:r>
            <a:r>
              <a:rPr lang="en-GB" b="1" dirty="0" smtClean="0">
                <a:solidFill>
                  <a:srgbClr val="FF0000"/>
                </a:solidFill>
              </a:rPr>
              <a:t>charges distributed evenly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6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Experimental Enthalpies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188840"/>
          </a:xfrm>
        </p:spPr>
        <p:txBody>
          <a:bodyPr>
            <a:normAutofit fontScale="85000" lnSpcReduction="10000"/>
          </a:bodyPr>
          <a:lstStyle/>
          <a:p>
            <a:r>
              <a:rPr lang="en-GB" dirty="0" smtClean="0"/>
              <a:t>Experimental lattice energies are usually different.</a:t>
            </a:r>
          </a:p>
          <a:p>
            <a:r>
              <a:rPr lang="en-GB" dirty="0" smtClean="0"/>
              <a:t>This is because most ionic compounds have some </a:t>
            </a:r>
            <a:r>
              <a:rPr lang="en-GB" b="1" dirty="0" smtClean="0">
                <a:solidFill>
                  <a:srgbClr val="FF0000"/>
                </a:solidFill>
              </a:rPr>
              <a:t>covalent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character.</a:t>
            </a:r>
          </a:p>
          <a:p>
            <a:r>
              <a:rPr lang="en-GB" dirty="0" smtClean="0"/>
              <a:t>Positive ions </a:t>
            </a:r>
            <a:r>
              <a:rPr lang="en-GB" b="1" dirty="0" smtClean="0">
                <a:solidFill>
                  <a:srgbClr val="FF0000"/>
                </a:solidFill>
              </a:rPr>
              <a:t>polarise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negative ions by pulling electrons away from the negative ion.</a:t>
            </a:r>
          </a:p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7480310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316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Autofit/>
          </a:bodyPr>
          <a:lstStyle/>
          <a:p>
            <a:r>
              <a:rPr lang="en-GB" sz="3600" dirty="0" smtClean="0"/>
              <a:t>Comparing Theoretical and Experimental Enthalpies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The difference between the theoretical and the experimental enthalpies provide information about the </a:t>
            </a:r>
            <a:r>
              <a:rPr lang="en-GB" b="1" dirty="0" smtClean="0"/>
              <a:t>nature of the bond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The more </a:t>
            </a:r>
            <a:r>
              <a:rPr lang="en-GB" b="1" dirty="0" smtClean="0">
                <a:solidFill>
                  <a:srgbClr val="FF0000"/>
                </a:solidFill>
              </a:rPr>
              <a:t>closely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the theoretical and experimental match up, the </a:t>
            </a:r>
            <a:r>
              <a:rPr lang="en-GB" b="1" dirty="0" smtClean="0">
                <a:solidFill>
                  <a:srgbClr val="FF0000"/>
                </a:solidFill>
              </a:rPr>
              <a:t>more ionic </a:t>
            </a:r>
            <a:r>
              <a:rPr lang="en-GB" dirty="0" smtClean="0"/>
              <a:t>the bond.</a:t>
            </a:r>
          </a:p>
          <a:p>
            <a:r>
              <a:rPr lang="en-GB" dirty="0" smtClean="0"/>
              <a:t>The bigger the </a:t>
            </a:r>
            <a:r>
              <a:rPr lang="en-GB" b="1" dirty="0" smtClean="0">
                <a:solidFill>
                  <a:srgbClr val="0070C0"/>
                </a:solidFill>
              </a:rPr>
              <a:t>difference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between the two, the more </a:t>
            </a:r>
            <a:r>
              <a:rPr lang="en-GB" b="1" dirty="0" smtClean="0">
                <a:solidFill>
                  <a:srgbClr val="0070C0"/>
                </a:solidFill>
              </a:rPr>
              <a:t>covalent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character the bond has and the </a:t>
            </a:r>
            <a:r>
              <a:rPr lang="en-GB" b="1" dirty="0" smtClean="0">
                <a:solidFill>
                  <a:srgbClr val="0070C0"/>
                </a:solidFill>
              </a:rPr>
              <a:t>stronger</a:t>
            </a:r>
            <a:r>
              <a:rPr lang="en-GB" dirty="0" smtClean="0">
                <a:solidFill>
                  <a:srgbClr val="0070C0"/>
                </a:solidFill>
              </a:rPr>
              <a:t> </a:t>
            </a:r>
            <a:r>
              <a:rPr lang="en-GB" dirty="0" smtClean="0"/>
              <a:t>the bond (</a:t>
            </a:r>
            <a:r>
              <a:rPr lang="en-GB" b="1" dirty="0" smtClean="0">
                <a:solidFill>
                  <a:srgbClr val="0070C0"/>
                </a:solidFill>
              </a:rPr>
              <a:t>larger than expected </a:t>
            </a:r>
            <a:r>
              <a:rPr lang="el-GR" b="1" dirty="0">
                <a:solidFill>
                  <a:srgbClr val="0070C0"/>
                </a:solidFill>
              </a:rPr>
              <a:t>Δ</a:t>
            </a:r>
            <a:r>
              <a:rPr lang="en-GB" b="1" dirty="0" smtClean="0">
                <a:solidFill>
                  <a:srgbClr val="0070C0"/>
                </a:solidFill>
              </a:rPr>
              <a:t>H</a:t>
            </a:r>
            <a:r>
              <a:rPr lang="en-GB" dirty="0" smtClean="0"/>
              <a:t>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7919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26" t="39123" r="41419" b="33041"/>
          <a:stretch/>
        </p:blipFill>
        <p:spPr bwMode="auto">
          <a:xfrm>
            <a:off x="395536" y="404664"/>
            <a:ext cx="8307679" cy="2359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40" t="40759" r="41762" b="29621"/>
          <a:stretch/>
        </p:blipFill>
        <p:spPr bwMode="auto">
          <a:xfrm>
            <a:off x="395536" y="3501008"/>
            <a:ext cx="8354304" cy="2542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2852936"/>
            <a:ext cx="564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0070C0"/>
                </a:solidFill>
              </a:rPr>
              <a:t>Strongly polarised </a:t>
            </a:r>
            <a:r>
              <a:rPr lang="en-GB" sz="2400" b="1" dirty="0" smtClean="0">
                <a:solidFill>
                  <a:srgbClr val="0070C0"/>
                </a:solidFill>
                <a:sym typeface="Wingdings" panose="05000000000000000000" pitchFamily="2" charset="2"/>
              </a:rPr>
              <a:t> covalent character</a:t>
            </a:r>
            <a:endParaRPr lang="en-GB" sz="24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06457" y="6034505"/>
            <a:ext cx="56433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FF0000"/>
                </a:solidFill>
              </a:rPr>
              <a:t>Close match </a:t>
            </a:r>
            <a:r>
              <a:rPr lang="en-GB" sz="2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 very ionic</a:t>
            </a:r>
            <a:endParaRPr lang="en-GB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194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/>
          <a:lstStyle/>
          <a:p>
            <a:r>
              <a:rPr lang="en-GB" dirty="0" smtClean="0"/>
              <a:t>Dissolving Ionic Compounds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9574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Dissolving Ionic Compounds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Ions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are strongly </a:t>
            </a:r>
            <a:r>
              <a:rPr lang="en-US" b="1" dirty="0">
                <a:solidFill>
                  <a:srgbClr val="FF0000"/>
                </a:solidFill>
              </a:rPr>
              <a:t>attracted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to water, since water is a </a:t>
            </a:r>
            <a:r>
              <a:rPr lang="en-US" b="1" dirty="0">
                <a:solidFill>
                  <a:srgbClr val="FF0000"/>
                </a:solidFill>
              </a:rPr>
              <a:t>polar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molecule and so cations are attracted to the O atoms in water and anions are attracted to H atoms:</a:t>
            </a:r>
            <a:endParaRPr lang="en-GB" dirty="0"/>
          </a:p>
          <a:p>
            <a:pPr marL="0" indent="0">
              <a:buNone/>
            </a:pPr>
            <a:endParaRPr lang="en-GB" sz="1000" dirty="0"/>
          </a:p>
          <a:p>
            <a:r>
              <a:rPr lang="en-US" dirty="0"/>
              <a:t>The energy released when a gaseous ion is dissolved in water is known as the </a:t>
            </a:r>
            <a:r>
              <a:rPr lang="en-US" b="1" dirty="0">
                <a:solidFill>
                  <a:srgbClr val="FF0000"/>
                </a:solidFill>
              </a:rPr>
              <a:t>hydration enthalpy</a:t>
            </a:r>
            <a:r>
              <a:rPr lang="en-US" dirty="0"/>
              <a:t> of the ion:</a:t>
            </a:r>
            <a:endParaRPr lang="en-GB" dirty="0"/>
          </a:p>
          <a:p>
            <a:pPr marL="0" indent="0" algn="ctr">
              <a:buNone/>
            </a:pPr>
            <a:r>
              <a:rPr lang="en-US" dirty="0" err="1"/>
              <a:t>M</a:t>
            </a:r>
            <a:r>
              <a:rPr lang="en-US" baseline="30000" dirty="0" err="1"/>
              <a:t>x</a:t>
            </a:r>
            <a:r>
              <a:rPr lang="en-US" baseline="30000" dirty="0"/>
              <a:t>+</a:t>
            </a:r>
            <a:r>
              <a:rPr lang="en-US" dirty="0"/>
              <a:t>(g)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</a:t>
            </a:r>
            <a:r>
              <a:rPr lang="en-US" dirty="0" err="1"/>
              <a:t>M</a:t>
            </a:r>
            <a:r>
              <a:rPr lang="en-US" baseline="30000" dirty="0" err="1"/>
              <a:t>x</a:t>
            </a:r>
            <a:r>
              <a:rPr lang="en-US" baseline="30000" dirty="0"/>
              <a:t>+</a:t>
            </a:r>
            <a:r>
              <a:rPr lang="en-US" dirty="0"/>
              <a:t>(</a:t>
            </a:r>
            <a:r>
              <a:rPr lang="en-US" dirty="0" err="1"/>
              <a:t>aq</a:t>
            </a:r>
            <a:r>
              <a:rPr lang="en-US" dirty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545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Dissolving Ionic Compounds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Not all ionic compounds are soluble, however, since the ions in the solid state are also attracted to each other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lattice </a:t>
            </a:r>
            <a:r>
              <a:rPr lang="en-US" b="1" dirty="0">
                <a:solidFill>
                  <a:srgbClr val="FF0000"/>
                </a:solidFill>
              </a:rPr>
              <a:t>energy</a:t>
            </a:r>
            <a:r>
              <a:rPr lang="en-US" dirty="0"/>
              <a:t>).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energy required to break up an ionic lattice is known as the </a:t>
            </a:r>
            <a:r>
              <a:rPr lang="en-US" b="1" dirty="0">
                <a:solidFill>
                  <a:srgbClr val="FF0000"/>
                </a:solidFill>
              </a:rPr>
              <a:t>lattice dissociation enthalpy</a:t>
            </a:r>
            <a:r>
              <a:rPr lang="en-US" dirty="0"/>
              <a:t>.</a:t>
            </a:r>
            <a:endParaRPr lang="en-GB" dirty="0"/>
          </a:p>
          <a:p>
            <a:endParaRPr lang="en-GB" dirty="0"/>
          </a:p>
          <a:p>
            <a:r>
              <a:rPr lang="en-US" dirty="0"/>
              <a:t>The enthalpy change when one mole of an ionic compound dissolves in excess water is known as the </a:t>
            </a:r>
            <a:r>
              <a:rPr lang="en-US" b="1" dirty="0">
                <a:solidFill>
                  <a:srgbClr val="FF0000"/>
                </a:solidFill>
              </a:rPr>
              <a:t>enthalpy of solution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more exothermic </a:t>
            </a:r>
            <a:r>
              <a:rPr lang="en-US" dirty="0"/>
              <a:t>the enthalpy of solution, the more likely the compound is to </a:t>
            </a:r>
            <a:r>
              <a:rPr lang="en-US" b="1" dirty="0">
                <a:solidFill>
                  <a:srgbClr val="FF0000"/>
                </a:solidFill>
              </a:rPr>
              <a:t>dissolve</a:t>
            </a:r>
            <a:r>
              <a:rPr lang="en-US" dirty="0"/>
              <a:t>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74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Born Haber Cycle: Dissolving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8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55272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hydration energy </a:t>
            </a:r>
            <a:r>
              <a:rPr lang="en-US" dirty="0"/>
              <a:t>depends on the </a:t>
            </a:r>
            <a:r>
              <a:rPr lang="en-US" b="1" dirty="0">
                <a:solidFill>
                  <a:srgbClr val="FF0000"/>
                </a:solidFill>
              </a:rPr>
              <a:t>charge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and the </a:t>
            </a:r>
            <a:r>
              <a:rPr lang="en-US" b="1" dirty="0">
                <a:solidFill>
                  <a:srgbClr val="FF0000"/>
                </a:solidFill>
              </a:rPr>
              <a:t>size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the ions: the </a:t>
            </a:r>
            <a:r>
              <a:rPr lang="en-US" b="1" dirty="0">
                <a:solidFill>
                  <a:srgbClr val="FF0000"/>
                </a:solidFill>
              </a:rPr>
              <a:t>larger the charge </a:t>
            </a:r>
            <a:r>
              <a:rPr lang="en-US" dirty="0"/>
              <a:t>and the </a:t>
            </a:r>
            <a:r>
              <a:rPr lang="en-US" b="1" dirty="0">
                <a:solidFill>
                  <a:srgbClr val="FF0000"/>
                </a:solidFill>
              </a:rPr>
              <a:t>smaller the size</a:t>
            </a:r>
            <a:r>
              <a:rPr lang="en-US" dirty="0"/>
              <a:t>, the </a:t>
            </a:r>
            <a:r>
              <a:rPr lang="en-US" b="1" dirty="0">
                <a:solidFill>
                  <a:srgbClr val="FF0000"/>
                </a:solidFill>
              </a:rPr>
              <a:t>larger the hydration energy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</a:rPr>
              <a:t>Solubility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of ionic compounds in water thus </a:t>
            </a:r>
            <a:r>
              <a:rPr lang="en-US" b="1" dirty="0">
                <a:solidFill>
                  <a:srgbClr val="FF0000"/>
                </a:solidFill>
              </a:rPr>
              <a:t>varies widely</a:t>
            </a:r>
            <a:r>
              <a:rPr lang="en-US" dirty="0"/>
              <a:t>, and depends on the balance between the hydration energy of the ions and the lattice energy of the compound. </a:t>
            </a:r>
            <a:r>
              <a:rPr lang="en-US" dirty="0" smtClean="0"/>
              <a:t>Most </a:t>
            </a:r>
            <a:r>
              <a:rPr lang="en-US" dirty="0"/>
              <a:t>ionic compounds are at least partially soluble in water</a:t>
            </a:r>
            <a:r>
              <a:rPr lang="en-US" dirty="0" smtClean="0"/>
              <a:t>.</a:t>
            </a:r>
            <a:endParaRPr lang="en-GB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6571734"/>
              </p:ext>
            </p:extLst>
          </p:nvPr>
        </p:nvGraphicFramePr>
        <p:xfrm>
          <a:off x="179512" y="2060848"/>
          <a:ext cx="8784976" cy="15841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80218"/>
                <a:gridCol w="950793"/>
                <a:gridCol w="950793"/>
                <a:gridCol w="950793"/>
                <a:gridCol w="950793"/>
                <a:gridCol w="950793"/>
                <a:gridCol w="950793"/>
              </a:tblGrid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Ion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Na</a:t>
                      </a:r>
                      <a:r>
                        <a:rPr lang="en-US" sz="2400" baseline="30000" dirty="0">
                          <a:effectLst/>
                        </a:rPr>
                        <a:t>+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</a:t>
                      </a:r>
                      <a:r>
                        <a:rPr lang="en-US" sz="2400" baseline="30000" dirty="0">
                          <a:effectLst/>
                        </a:rPr>
                        <a:t>+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Mg</a:t>
                      </a:r>
                      <a:r>
                        <a:rPr lang="en-US" sz="2400" baseline="30000" dirty="0">
                          <a:effectLst/>
                        </a:rPr>
                        <a:t>2+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Ca</a:t>
                      </a:r>
                      <a:r>
                        <a:rPr lang="en-US" sz="2400" baseline="30000" dirty="0">
                          <a:effectLst/>
                        </a:rPr>
                        <a:t>2+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Cl</a:t>
                      </a:r>
                      <a:r>
                        <a:rPr lang="en-US" sz="2400" baseline="30000" dirty="0">
                          <a:effectLst/>
                        </a:rPr>
                        <a:t>-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Br</a:t>
                      </a:r>
                      <a:r>
                        <a:rPr lang="en-US" sz="2400" baseline="30000" dirty="0">
                          <a:effectLst/>
                        </a:rPr>
                        <a:t>-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7920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Hydration energy/kJmol</a:t>
                      </a:r>
                      <a:r>
                        <a:rPr lang="en-US" sz="2400" baseline="30000">
                          <a:effectLst/>
                        </a:rPr>
                        <a:t>-1</a:t>
                      </a:r>
                      <a:endParaRPr lang="en-GB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-406</a:t>
                      </a:r>
                      <a:endParaRPr lang="en-GB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-322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-1920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-1650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-364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-337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0940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Review: Enthalpy Change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5" r="25271"/>
          <a:stretch/>
        </p:blipFill>
        <p:spPr bwMode="auto">
          <a:xfrm>
            <a:off x="467544" y="4509120"/>
            <a:ext cx="8280920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700808"/>
            <a:ext cx="81369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/>
              <a:t>Enthalpy change is the heat energy transferred in a reaction at constant pressure.</a:t>
            </a:r>
          </a:p>
          <a:p>
            <a:pPr algn="ctr"/>
            <a:endParaRPr lang="en-GB" sz="2800" dirty="0"/>
          </a:p>
          <a:p>
            <a:pPr algn="ctr"/>
            <a:r>
              <a:rPr lang="en-GB" sz="2800" dirty="0" smtClean="0"/>
              <a:t>Negative (-) </a:t>
            </a:r>
            <a:r>
              <a:rPr lang="el-GR" sz="2800" dirty="0" smtClean="0"/>
              <a:t>Δ</a:t>
            </a:r>
            <a:r>
              <a:rPr lang="en-GB" sz="2800" dirty="0" smtClean="0"/>
              <a:t>H means heat is released (exothermic).</a:t>
            </a:r>
          </a:p>
          <a:p>
            <a:pPr algn="ctr"/>
            <a:r>
              <a:rPr lang="en-GB" sz="2800" dirty="0" smtClean="0"/>
              <a:t>Positive (+) </a:t>
            </a:r>
            <a:r>
              <a:rPr lang="el-GR" sz="2800" dirty="0"/>
              <a:t>Δ</a:t>
            </a:r>
            <a:r>
              <a:rPr lang="en-GB" sz="2800" dirty="0"/>
              <a:t>H </a:t>
            </a:r>
            <a:r>
              <a:rPr lang="en-GB" sz="2800" dirty="0" smtClean="0"/>
              <a:t>means heat is absorbed (endothermic).</a:t>
            </a:r>
            <a:endParaRPr lang="en-GB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23728" y="515719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0070C0"/>
                </a:solidFill>
              </a:rPr>
              <a:t>endothermic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43319" y="5157192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exothermic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806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Enthalpy of Solution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The solubility of ionic compounds can be calculated using the lattice energy of the compound and the hydration energy of the ions according to the following Hess' Law cycle: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∆H(solution) = Σ(∆H(hydration)) - ∆H(lattice formation)</a:t>
            </a:r>
            <a:endParaRPr lang="en-GB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US" dirty="0"/>
              <a:t>or</a:t>
            </a: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US" b="1" dirty="0">
                <a:solidFill>
                  <a:srgbClr val="FF0000"/>
                </a:solidFill>
              </a:rPr>
              <a:t>∆H(solution) = Σ(∆H(hydration))+ ∆H(lattice dissociation)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445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Solubility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greater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the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lattice energy</a:t>
            </a:r>
            <a:r>
              <a:rPr lang="en-US" dirty="0"/>
              <a:t>, the harder it is to separate the ions and the </a:t>
            </a:r>
            <a:r>
              <a:rPr lang="en-US" b="1" dirty="0">
                <a:solidFill>
                  <a:srgbClr val="FF0000"/>
                </a:solidFill>
              </a:rPr>
              <a:t>lower the solubility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greater the hydration energy</a:t>
            </a:r>
            <a:r>
              <a:rPr lang="en-US" dirty="0"/>
              <a:t>, the greater the energy released when the ions dissolve in water and the </a:t>
            </a:r>
            <a:r>
              <a:rPr lang="en-US" b="1" dirty="0">
                <a:solidFill>
                  <a:srgbClr val="FF0000"/>
                </a:solidFill>
              </a:rPr>
              <a:t>greater the solubility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The combination of these two determines solubility.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770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/>
          <a:lstStyle/>
          <a:p>
            <a:r>
              <a:rPr lang="en-GB" dirty="0" smtClean="0"/>
              <a:t>Free Energy Change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0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Free-Energy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Free energy change</a:t>
            </a:r>
            <a:r>
              <a:rPr lang="en-GB" dirty="0" smtClean="0"/>
              <a:t>, </a:t>
            </a:r>
            <a:r>
              <a:rPr lang="el-GR" b="1" dirty="0" smtClean="0">
                <a:solidFill>
                  <a:srgbClr val="FF0000"/>
                </a:solidFill>
              </a:rPr>
              <a:t>Δ</a:t>
            </a:r>
            <a:r>
              <a:rPr lang="en-GB" b="1" dirty="0" smtClean="0">
                <a:solidFill>
                  <a:srgbClr val="FF0000"/>
                </a:solidFill>
              </a:rPr>
              <a:t>G</a:t>
            </a:r>
            <a:r>
              <a:rPr lang="en-GB" dirty="0" smtClean="0"/>
              <a:t>, is a measure to predict whether a reaction is </a:t>
            </a:r>
            <a:r>
              <a:rPr lang="en-GB" b="1" dirty="0" smtClean="0">
                <a:solidFill>
                  <a:srgbClr val="FF0000"/>
                </a:solidFill>
              </a:rPr>
              <a:t>feasible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b="1" dirty="0" smtClean="0">
                <a:solidFill>
                  <a:srgbClr val="FF0000"/>
                </a:solidFill>
              </a:rPr>
              <a:t>Feasible reaction </a:t>
            </a:r>
            <a:r>
              <a:rPr lang="en-GB" dirty="0" smtClean="0"/>
              <a:t>= once started will go to completion without any energy being supplied</a:t>
            </a:r>
          </a:p>
          <a:p>
            <a:endParaRPr lang="en-GB" dirty="0"/>
          </a:p>
          <a:p>
            <a:r>
              <a:rPr lang="en-GB" dirty="0" smtClean="0"/>
              <a:t>Is </a:t>
            </a:r>
            <a:r>
              <a:rPr lang="el-GR" b="1" dirty="0" smtClean="0">
                <a:solidFill>
                  <a:srgbClr val="FF0000"/>
                </a:solidFill>
              </a:rPr>
              <a:t>Δ</a:t>
            </a:r>
            <a:r>
              <a:rPr lang="en-GB" b="1" dirty="0" smtClean="0">
                <a:solidFill>
                  <a:srgbClr val="FF0000"/>
                </a:solidFill>
              </a:rPr>
              <a:t>G is negative or equal to zero</a:t>
            </a:r>
            <a:r>
              <a:rPr lang="en-GB" dirty="0" smtClean="0"/>
              <a:t>, the reaction is </a:t>
            </a:r>
            <a:r>
              <a:rPr lang="en-GB" b="1" dirty="0" smtClean="0">
                <a:solidFill>
                  <a:srgbClr val="FF0000"/>
                </a:solidFill>
              </a:rPr>
              <a:t>theoretically feasible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6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Gibbs Free Energy Equation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l-GR" sz="4800" dirty="0" smtClean="0"/>
              <a:t>Δ</a:t>
            </a:r>
            <a:r>
              <a:rPr lang="en-GB" sz="4800" dirty="0" smtClean="0"/>
              <a:t>G = </a:t>
            </a:r>
            <a:r>
              <a:rPr lang="el-GR" sz="4800" dirty="0" smtClean="0"/>
              <a:t>Δ</a:t>
            </a:r>
            <a:r>
              <a:rPr lang="en-GB" sz="4800" dirty="0" smtClean="0"/>
              <a:t>H – T</a:t>
            </a:r>
            <a:r>
              <a:rPr lang="el-GR" sz="4800" dirty="0" smtClean="0"/>
              <a:t>Δ</a:t>
            </a:r>
            <a:r>
              <a:rPr lang="en-GB" sz="4800" dirty="0" smtClean="0"/>
              <a:t>S</a:t>
            </a:r>
          </a:p>
          <a:p>
            <a:pPr marL="0" indent="0" algn="ctr">
              <a:buNone/>
            </a:pPr>
            <a:endParaRPr lang="en-GB" dirty="0" smtClean="0"/>
          </a:p>
          <a:p>
            <a:r>
              <a:rPr lang="en-GB" dirty="0" smtClean="0"/>
              <a:t>Units = </a:t>
            </a:r>
            <a:r>
              <a:rPr lang="en-GB" b="1" dirty="0" smtClean="0">
                <a:solidFill>
                  <a:srgbClr val="FF0000"/>
                </a:solidFill>
              </a:rPr>
              <a:t>J mol</a:t>
            </a:r>
            <a:r>
              <a:rPr lang="en-GB" b="1" baseline="30000" dirty="0" smtClean="0">
                <a:solidFill>
                  <a:srgbClr val="FF0000"/>
                </a:solidFill>
              </a:rPr>
              <a:t>-1</a:t>
            </a:r>
          </a:p>
          <a:p>
            <a:r>
              <a:rPr lang="en-GB" dirty="0" smtClean="0"/>
              <a:t>Free energy takes into account </a:t>
            </a:r>
            <a:r>
              <a:rPr lang="en-GB" b="1" dirty="0" smtClean="0">
                <a:solidFill>
                  <a:srgbClr val="FF0000"/>
                </a:solidFill>
              </a:rPr>
              <a:t>enthalpy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and </a:t>
            </a:r>
            <a:r>
              <a:rPr lang="en-GB" b="1" dirty="0" smtClean="0">
                <a:solidFill>
                  <a:srgbClr val="FF0000"/>
                </a:solidFill>
              </a:rPr>
              <a:t>entropy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56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Entropy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Entropy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is a measure of the amount of </a:t>
            </a:r>
            <a:r>
              <a:rPr lang="en-GB" b="1" dirty="0" smtClean="0">
                <a:solidFill>
                  <a:srgbClr val="FF0000"/>
                </a:solidFill>
              </a:rPr>
              <a:t>disorder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of a system.</a:t>
            </a:r>
          </a:p>
          <a:p>
            <a:endParaRPr lang="en-GB" dirty="0"/>
          </a:p>
          <a:p>
            <a:r>
              <a:rPr lang="en-GB" dirty="0" smtClean="0"/>
              <a:t>What affects entropy?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Physical state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Dissolving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Number of particles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00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97" t="44630" r="39538" b="15000"/>
          <a:stretch/>
        </p:blipFill>
        <p:spPr bwMode="auto">
          <a:xfrm>
            <a:off x="290958" y="1916832"/>
            <a:ext cx="8601522" cy="3109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Physical State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783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Dissolving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8" t="45741" r="48030" b="19074"/>
          <a:stretch/>
        </p:blipFill>
        <p:spPr bwMode="auto">
          <a:xfrm>
            <a:off x="1115616" y="1916832"/>
            <a:ext cx="7086600" cy="361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372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Number of Particles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13" t="55927" r="47351" b="14259"/>
          <a:stretch/>
        </p:blipFill>
        <p:spPr bwMode="auto">
          <a:xfrm>
            <a:off x="1187624" y="2564904"/>
            <a:ext cx="7048500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23542" y="1412775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/>
              <a:t>N</a:t>
            </a:r>
            <a:r>
              <a:rPr lang="en-GB" sz="3600" baseline="-25000" dirty="0" smtClean="0"/>
              <a:t>2</a:t>
            </a:r>
            <a:r>
              <a:rPr lang="en-GB" sz="3600" dirty="0" smtClean="0"/>
              <a:t>O</a:t>
            </a:r>
            <a:r>
              <a:rPr lang="en-GB" sz="3600" baseline="-25000" dirty="0" smtClean="0"/>
              <a:t>4 (g) </a:t>
            </a:r>
            <a:r>
              <a:rPr lang="en-GB" sz="3600" dirty="0" smtClean="0">
                <a:sym typeface="Wingdings" panose="05000000000000000000" pitchFamily="2" charset="2"/>
              </a:rPr>
              <a:t> 2NO</a:t>
            </a:r>
            <a:r>
              <a:rPr lang="en-GB" sz="3600" baseline="-25000" dirty="0" smtClean="0">
                <a:sym typeface="Wingdings" panose="05000000000000000000" pitchFamily="2" charset="2"/>
              </a:rPr>
              <a:t>2 (g)</a:t>
            </a:r>
            <a:endParaRPr lang="en-GB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8201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Calculating Entropy Changes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l-GR" sz="4400" dirty="0" smtClean="0"/>
              <a:t>Δ</a:t>
            </a:r>
            <a:r>
              <a:rPr lang="en-GB" sz="4400" dirty="0" smtClean="0"/>
              <a:t>S = </a:t>
            </a:r>
            <a:r>
              <a:rPr lang="en-GB" sz="4400" dirty="0" err="1" smtClean="0"/>
              <a:t>S</a:t>
            </a:r>
            <a:r>
              <a:rPr lang="en-GB" sz="4400" baseline="-25000" dirty="0" err="1" smtClean="0"/>
              <a:t>products</a:t>
            </a:r>
            <a:r>
              <a:rPr lang="en-GB" sz="4400" dirty="0" smtClean="0"/>
              <a:t> – </a:t>
            </a:r>
            <a:r>
              <a:rPr lang="en-GB" sz="4400" dirty="0" err="1" smtClean="0"/>
              <a:t>S</a:t>
            </a:r>
            <a:r>
              <a:rPr lang="en-GB" sz="4400" baseline="-25000" dirty="0" err="1" smtClean="0"/>
              <a:t>reactants</a:t>
            </a:r>
            <a:endParaRPr lang="en-GB" sz="4400" baseline="-25000" dirty="0" smtClean="0"/>
          </a:p>
          <a:p>
            <a:pPr marL="0" indent="0" algn="ctr">
              <a:buNone/>
            </a:pPr>
            <a:endParaRPr lang="en-GB" sz="4400" baseline="-25000" dirty="0"/>
          </a:p>
          <a:p>
            <a:pPr marL="0" indent="0" algn="ctr">
              <a:buNone/>
            </a:pPr>
            <a:endParaRPr lang="en-GB" sz="4400" baseline="-25000" dirty="0" smtClean="0"/>
          </a:p>
          <a:p>
            <a:r>
              <a:rPr lang="en-GB" dirty="0" smtClean="0"/>
              <a:t>Units = J </a:t>
            </a:r>
            <a:r>
              <a:rPr lang="en-GB" dirty="0" smtClean="0"/>
              <a:t>K</a:t>
            </a:r>
            <a:r>
              <a:rPr lang="en-GB" baseline="30000" dirty="0" smtClean="0"/>
              <a:t>-1</a:t>
            </a:r>
            <a:r>
              <a:rPr lang="en-GB" dirty="0" smtClean="0"/>
              <a:t> mol</a:t>
            </a:r>
            <a:r>
              <a:rPr lang="en-GB" baseline="30000" dirty="0" smtClean="0"/>
              <a:t>-1</a:t>
            </a:r>
            <a:endParaRPr lang="en-GB" baseline="30000" dirty="0"/>
          </a:p>
        </p:txBody>
      </p:sp>
    </p:spTree>
    <p:extLst>
      <p:ext uri="{BB962C8B-B14F-4D97-AF65-F5344CB8AC3E}">
        <p14:creationId xmlns:p14="http://schemas.microsoft.com/office/powerpoint/2010/main" val="290137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Enthalpy Changes: Definitions (pg. 22)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Enthalpy of formation</a:t>
            </a:r>
          </a:p>
          <a:p>
            <a:r>
              <a:rPr lang="en-GB" dirty="0" smtClean="0"/>
              <a:t>Bond dissociation energy</a:t>
            </a:r>
          </a:p>
          <a:p>
            <a:r>
              <a:rPr lang="en-GB" dirty="0" smtClean="0"/>
              <a:t>Enthalpy of atomisation</a:t>
            </a:r>
          </a:p>
          <a:p>
            <a:r>
              <a:rPr lang="en-GB" dirty="0" smtClean="0"/>
              <a:t>Ionisation energy</a:t>
            </a:r>
          </a:p>
          <a:p>
            <a:r>
              <a:rPr lang="en-GB" dirty="0" smtClean="0"/>
              <a:t>Electron affinity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Lattice enthalpy (formation and dissociation)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Enthalpy of hydration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Enthalpy of solution</a:t>
            </a:r>
            <a:endParaRPr lang="en-GB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32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 to Free Energy: Temperature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reactions are </a:t>
            </a:r>
            <a:r>
              <a:rPr lang="en-GB" b="1" dirty="0" smtClean="0">
                <a:solidFill>
                  <a:srgbClr val="FF0000"/>
                </a:solidFill>
              </a:rPr>
              <a:t>always feasible </a:t>
            </a:r>
            <a:r>
              <a:rPr lang="en-GB" dirty="0" smtClean="0"/>
              <a:t>at any temperature (negative</a:t>
            </a:r>
            <a:r>
              <a:rPr lang="el-GR" dirty="0"/>
              <a:t> </a:t>
            </a:r>
            <a:r>
              <a:rPr lang="el-GR" dirty="0" smtClean="0"/>
              <a:t>Δ</a:t>
            </a:r>
            <a:r>
              <a:rPr lang="en-GB" dirty="0" smtClean="0"/>
              <a:t>H and positive </a:t>
            </a:r>
            <a:r>
              <a:rPr lang="el-GR" dirty="0" smtClean="0"/>
              <a:t>Δ</a:t>
            </a:r>
            <a:r>
              <a:rPr lang="en-GB" dirty="0" smtClean="0"/>
              <a:t>S).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Some reactions are </a:t>
            </a:r>
            <a:r>
              <a:rPr lang="en-GB" b="1" dirty="0" smtClean="0">
                <a:solidFill>
                  <a:srgbClr val="FF0000"/>
                </a:solidFill>
              </a:rPr>
              <a:t>never feasible </a:t>
            </a:r>
            <a:r>
              <a:rPr lang="en-GB" dirty="0" smtClean="0"/>
              <a:t>(positive </a:t>
            </a:r>
            <a:r>
              <a:rPr lang="el-GR" dirty="0" smtClean="0"/>
              <a:t>Δ</a:t>
            </a:r>
            <a:r>
              <a:rPr lang="en-GB" dirty="0" smtClean="0"/>
              <a:t>H and negative </a:t>
            </a:r>
            <a:r>
              <a:rPr lang="el-GR" dirty="0" smtClean="0"/>
              <a:t>Δ</a:t>
            </a:r>
            <a:r>
              <a:rPr lang="en-GB" dirty="0" smtClean="0"/>
              <a:t>S).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Some reactions are </a:t>
            </a:r>
            <a:r>
              <a:rPr lang="en-GB" b="1" dirty="0" smtClean="0">
                <a:solidFill>
                  <a:srgbClr val="FF0000"/>
                </a:solidFill>
              </a:rPr>
              <a:t>feasible above a certain temperature</a:t>
            </a:r>
            <a:r>
              <a:rPr lang="en-GB" dirty="0" smtClean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06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Free Energy Graphs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4536504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Free energy temperature graphs can be used to calculate </a:t>
            </a:r>
            <a:r>
              <a:rPr lang="el-GR" dirty="0" smtClean="0"/>
              <a:t>Δ</a:t>
            </a:r>
            <a:r>
              <a:rPr lang="en-GB" dirty="0" smtClean="0"/>
              <a:t>S and </a:t>
            </a:r>
            <a:r>
              <a:rPr lang="el-GR" dirty="0" smtClean="0"/>
              <a:t>Δ</a:t>
            </a:r>
            <a:r>
              <a:rPr lang="en-GB" dirty="0" smtClean="0"/>
              <a:t>H.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/>
              <a:t>y</a:t>
            </a:r>
            <a:r>
              <a:rPr lang="en-GB" dirty="0" smtClean="0"/>
              <a:t> = mx + c</a:t>
            </a:r>
          </a:p>
          <a:p>
            <a:pPr marL="0" indent="0">
              <a:buNone/>
            </a:pPr>
            <a:r>
              <a:rPr lang="el-GR" dirty="0" smtClean="0"/>
              <a:t>Δ</a:t>
            </a:r>
            <a:r>
              <a:rPr lang="en-GB" dirty="0" smtClean="0"/>
              <a:t>G = (-</a:t>
            </a:r>
            <a:r>
              <a:rPr lang="el-GR" dirty="0" smtClean="0"/>
              <a:t>Δ</a:t>
            </a:r>
            <a:r>
              <a:rPr lang="en-GB" dirty="0" smtClean="0"/>
              <a:t>S x T) + </a:t>
            </a:r>
            <a:r>
              <a:rPr lang="el-GR" dirty="0" smtClean="0"/>
              <a:t>Δ</a:t>
            </a:r>
            <a:r>
              <a:rPr lang="en-GB" dirty="0" smtClean="0"/>
              <a:t>H</a:t>
            </a:r>
          </a:p>
          <a:p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25741" r="57201" b="14259"/>
          <a:stretch/>
        </p:blipFill>
        <p:spPr bwMode="auto">
          <a:xfrm>
            <a:off x="4427984" y="2276872"/>
            <a:ext cx="4540885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475656" y="4293096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1043608" y="5373216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gradient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059832" y="4293096"/>
            <a:ext cx="720080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3059832" y="5373216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</a:rPr>
              <a:t>y-intercept</a:t>
            </a:r>
            <a:endParaRPr lang="en-GB" b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1583668" y="4869160"/>
            <a:ext cx="126014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545886" y="4877780"/>
            <a:ext cx="234026" cy="63945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502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/>
          <a:lstStyle/>
          <a:p>
            <a:r>
              <a:rPr lang="en-GB" dirty="0" smtClean="0"/>
              <a:t>Forming an Ionic Compound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36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en-GB" dirty="0" smtClean="0"/>
              <a:t>Formation of Ionic Compounds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539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Reactions involving </a:t>
            </a:r>
            <a:r>
              <a:rPr lang="en-US" sz="2800" b="1" dirty="0">
                <a:solidFill>
                  <a:srgbClr val="FF0000"/>
                </a:solidFill>
              </a:rPr>
              <a:t>ionic compounds</a:t>
            </a:r>
            <a:r>
              <a:rPr lang="en-US" sz="2800" dirty="0"/>
              <a:t>, however, involve a more complex sequence of processes and must be treated by a different method. </a:t>
            </a:r>
            <a:endParaRPr lang="en-US" sz="2800" dirty="0" smtClean="0"/>
          </a:p>
          <a:p>
            <a:endParaRPr lang="en-US" sz="1050" dirty="0"/>
          </a:p>
          <a:p>
            <a:r>
              <a:rPr lang="en-US" sz="2800" dirty="0" smtClean="0"/>
              <a:t>Reactions </a:t>
            </a:r>
            <a:r>
              <a:rPr lang="en-US" sz="2800" dirty="0"/>
              <a:t>involving the formation of ionic compounds from their elements can be broken down into three stages:</a:t>
            </a:r>
            <a:endParaRPr lang="en-GB" sz="28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/>
              <a:t>formation of free gaseous atoms from the elements in their standard </a:t>
            </a:r>
            <a:r>
              <a:rPr lang="en-US" sz="2400" dirty="0" smtClean="0"/>
              <a:t>states (</a:t>
            </a:r>
            <a:r>
              <a:rPr lang="en-US" sz="2400" b="1" dirty="0" smtClean="0">
                <a:solidFill>
                  <a:srgbClr val="FF0000"/>
                </a:solidFill>
              </a:rPr>
              <a:t>enthalpy of </a:t>
            </a:r>
            <a:r>
              <a:rPr lang="en-US" sz="2400" b="1" dirty="0" err="1" smtClean="0">
                <a:solidFill>
                  <a:srgbClr val="FF0000"/>
                </a:solidFill>
              </a:rPr>
              <a:t>atomisation</a:t>
            </a:r>
            <a:r>
              <a:rPr lang="en-US" sz="2400" dirty="0" smtClean="0"/>
              <a:t>)</a:t>
            </a:r>
            <a:endParaRPr lang="en-GB" sz="24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/>
              <a:t>addition or removal of electrons to form </a:t>
            </a:r>
            <a:r>
              <a:rPr lang="en-US" sz="2400" dirty="0" smtClean="0"/>
              <a:t>ions (</a:t>
            </a:r>
            <a:r>
              <a:rPr lang="en-US" sz="2400" b="1" dirty="0" err="1" smtClean="0">
                <a:solidFill>
                  <a:srgbClr val="FF0000"/>
                </a:solidFill>
              </a:rPr>
              <a:t>ionisation</a:t>
            </a:r>
            <a:r>
              <a:rPr lang="en-US" sz="2400" b="1" dirty="0" smtClean="0">
                <a:solidFill>
                  <a:srgbClr val="FF0000"/>
                </a:solidFill>
              </a:rPr>
              <a:t> energy or electron affinity</a:t>
            </a:r>
            <a:r>
              <a:rPr lang="en-US" sz="2400" dirty="0" smtClean="0"/>
              <a:t>)</a:t>
            </a:r>
            <a:endParaRPr lang="en-GB" sz="2400" dirty="0"/>
          </a:p>
          <a:p>
            <a:pPr marL="685800" lvl="1">
              <a:buFont typeface="Arial" panose="020B0604020202020204" pitchFamily="34" charset="0"/>
              <a:buChar char="•"/>
            </a:pPr>
            <a:r>
              <a:rPr lang="en-US" sz="2400" dirty="0"/>
              <a:t>attraction of the ions to form the ionic </a:t>
            </a:r>
            <a:r>
              <a:rPr lang="en-US" sz="2400" dirty="0" smtClean="0"/>
              <a:t>compound (</a:t>
            </a:r>
            <a:r>
              <a:rPr lang="en-US" sz="2400" b="1" dirty="0" smtClean="0">
                <a:solidFill>
                  <a:srgbClr val="FF0000"/>
                </a:solidFill>
              </a:rPr>
              <a:t>lattice enthalpy</a:t>
            </a:r>
            <a:r>
              <a:rPr lang="en-US" sz="2400" dirty="0" smtClean="0"/>
              <a:t>)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089672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Formation of Sodium Chloride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378803"/>
              </p:ext>
            </p:extLst>
          </p:nvPr>
        </p:nvGraphicFramePr>
        <p:xfrm>
          <a:off x="539553" y="1628800"/>
          <a:ext cx="8208912" cy="49865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36304"/>
                <a:gridCol w="2736304"/>
                <a:gridCol w="2736304"/>
              </a:tblGrid>
              <a:tr h="4255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Process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Equation</a:t>
                      </a:r>
                      <a:endParaRPr lang="en-GB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Enthalpy change/ kJmol</a:t>
                      </a:r>
                      <a:r>
                        <a:rPr lang="en-US" sz="2400" baseline="30000">
                          <a:effectLst/>
                        </a:rPr>
                        <a:t>-1</a:t>
                      </a:r>
                      <a:endParaRPr lang="en-GB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5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effectLst/>
                        </a:rPr>
                        <a:t>Atomisation</a:t>
                      </a:r>
                      <a:r>
                        <a:rPr lang="en-US" sz="2400" dirty="0">
                          <a:effectLst/>
                        </a:rPr>
                        <a:t> enthalpy of sodium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Na(s) </a:t>
                      </a:r>
                      <a:r>
                        <a:rPr lang="en-US" sz="24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2400" dirty="0">
                          <a:effectLst/>
                        </a:rPr>
                        <a:t> Na(g)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+107</a:t>
                      </a:r>
                      <a:endParaRPr lang="en-GB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5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Atomisation enthalpy of chlorine</a:t>
                      </a:r>
                      <a:endParaRPr lang="en-GB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1/2Cl</a:t>
                      </a:r>
                      <a:r>
                        <a:rPr lang="en-US" sz="2400" baseline="-25000" dirty="0">
                          <a:effectLst/>
                        </a:rPr>
                        <a:t>2</a:t>
                      </a:r>
                      <a:r>
                        <a:rPr lang="en-US" sz="2400" dirty="0">
                          <a:effectLst/>
                        </a:rPr>
                        <a:t>(g) </a:t>
                      </a:r>
                      <a:r>
                        <a:rPr lang="en-US" sz="2400" dirty="0">
                          <a:effectLst/>
                          <a:sym typeface="Wingdings"/>
                        </a:rPr>
                        <a:t></a:t>
                      </a:r>
                      <a:r>
                        <a:rPr lang="en-US" sz="2400" dirty="0">
                          <a:effectLst/>
                        </a:rPr>
                        <a:t> Cl(g)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+122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5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First ionisation energy of sodium</a:t>
                      </a:r>
                      <a:endParaRPr lang="en-GB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Na(g) </a:t>
                      </a:r>
                      <a:r>
                        <a:rPr lang="en-US" sz="2400">
                          <a:effectLst/>
                          <a:sym typeface="Wingdings"/>
                        </a:rPr>
                        <a:t></a:t>
                      </a:r>
                      <a:r>
                        <a:rPr lang="en-US" sz="2400">
                          <a:effectLst/>
                        </a:rPr>
                        <a:t> Na</a:t>
                      </a:r>
                      <a:r>
                        <a:rPr lang="en-US" sz="2400" baseline="30000">
                          <a:effectLst/>
                        </a:rPr>
                        <a:t>+</a:t>
                      </a:r>
                      <a:r>
                        <a:rPr lang="en-US" sz="2400">
                          <a:effectLst/>
                        </a:rPr>
                        <a:t>(g) + e</a:t>
                      </a:r>
                      <a:endParaRPr lang="en-GB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+496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5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First electron affinity of chlorine</a:t>
                      </a:r>
                      <a:endParaRPr lang="en-GB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Cl(g) + e </a:t>
                      </a:r>
                      <a:r>
                        <a:rPr lang="en-US" sz="2400">
                          <a:effectLst/>
                          <a:sym typeface="Wingdings"/>
                        </a:rPr>
                        <a:t></a:t>
                      </a:r>
                      <a:r>
                        <a:rPr lang="en-US" sz="2400">
                          <a:effectLst/>
                        </a:rPr>
                        <a:t> Cl</a:t>
                      </a:r>
                      <a:r>
                        <a:rPr lang="en-US" sz="2400" baseline="30000">
                          <a:effectLst/>
                        </a:rPr>
                        <a:t>-</a:t>
                      </a:r>
                      <a:r>
                        <a:rPr lang="en-US" sz="2400">
                          <a:effectLst/>
                        </a:rPr>
                        <a:t>(g)</a:t>
                      </a:r>
                      <a:endParaRPr lang="en-GB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-348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8510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Lattice energy of sodium chloride</a:t>
                      </a:r>
                      <a:endParaRPr lang="en-GB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Na</a:t>
                      </a:r>
                      <a:r>
                        <a:rPr lang="pt-BR" sz="2400" baseline="30000">
                          <a:effectLst/>
                        </a:rPr>
                        <a:t>+</a:t>
                      </a:r>
                      <a:r>
                        <a:rPr lang="pt-BR" sz="2400">
                          <a:effectLst/>
                        </a:rPr>
                        <a:t>(g) + Cl</a:t>
                      </a:r>
                      <a:r>
                        <a:rPr lang="pt-BR" sz="2400" baseline="30000">
                          <a:effectLst/>
                        </a:rPr>
                        <a:t>-</a:t>
                      </a:r>
                      <a:r>
                        <a:rPr lang="pt-BR" sz="2400">
                          <a:effectLst/>
                        </a:rPr>
                        <a:t>(g) </a:t>
                      </a:r>
                      <a:r>
                        <a:rPr lang="en-US" sz="2400">
                          <a:effectLst/>
                          <a:sym typeface="Wingdings"/>
                        </a:rPr>
                        <a:t></a:t>
                      </a:r>
                      <a:r>
                        <a:rPr lang="pt-BR" sz="2400">
                          <a:effectLst/>
                        </a:rPr>
                        <a:t> NaCl(s)</a:t>
                      </a:r>
                      <a:endParaRPr lang="en-GB" sz="2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-780</a:t>
                      </a:r>
                      <a:endParaRPr lang="en-GB" sz="2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383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Hess’s Law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enthalpy change of a reaction is always the same, no matter the route taken.</a:t>
            </a:r>
          </a:p>
          <a:p>
            <a:r>
              <a:rPr lang="el-GR" dirty="0"/>
              <a:t>Δ</a:t>
            </a:r>
            <a:r>
              <a:rPr lang="en-GB" dirty="0" err="1" smtClean="0"/>
              <a:t>H</a:t>
            </a:r>
            <a:r>
              <a:rPr lang="en-GB" baseline="-25000" dirty="0" err="1" smtClean="0"/>
              <a:t>f</a:t>
            </a:r>
            <a:r>
              <a:rPr lang="en-GB" dirty="0" smtClean="0"/>
              <a:t> = ∑ </a:t>
            </a:r>
            <a:r>
              <a:rPr lang="el-GR" dirty="0"/>
              <a:t>Δ</a:t>
            </a:r>
            <a:r>
              <a:rPr lang="en-GB" dirty="0" smtClean="0"/>
              <a:t>H</a:t>
            </a:r>
            <a:r>
              <a:rPr lang="en-GB" baseline="-25000" dirty="0" smtClean="0"/>
              <a:t>(for all steps)</a:t>
            </a:r>
          </a:p>
          <a:p>
            <a:endParaRPr lang="en-GB" dirty="0"/>
          </a:p>
          <a:p>
            <a:pPr marL="0" indent="0" algn="ctr">
              <a:buNone/>
            </a:pPr>
            <a:r>
              <a:rPr lang="el-GR" sz="2800" dirty="0"/>
              <a:t>Δ</a:t>
            </a:r>
            <a:r>
              <a:rPr lang="en-GB" sz="2800" dirty="0" err="1" smtClean="0"/>
              <a:t>H</a:t>
            </a:r>
            <a:r>
              <a:rPr lang="en-GB" sz="2800" baseline="-25000" dirty="0" err="1" smtClean="0"/>
              <a:t>f</a:t>
            </a:r>
            <a:r>
              <a:rPr lang="en-GB" sz="2800" dirty="0" smtClean="0"/>
              <a:t> = </a:t>
            </a:r>
            <a:r>
              <a:rPr lang="el-GR" sz="2800" dirty="0" smtClean="0"/>
              <a:t>Δ</a:t>
            </a:r>
            <a:r>
              <a:rPr lang="en-GB" sz="2800" dirty="0" err="1" smtClean="0"/>
              <a:t>H</a:t>
            </a:r>
            <a:r>
              <a:rPr lang="en-GB" sz="2800" baseline="-25000" dirty="0" err="1" smtClean="0"/>
              <a:t>at,metal</a:t>
            </a:r>
            <a:r>
              <a:rPr lang="en-GB" sz="2800" dirty="0" smtClean="0"/>
              <a:t> + </a:t>
            </a:r>
            <a:r>
              <a:rPr lang="el-GR" sz="2800" dirty="0" smtClean="0"/>
              <a:t>Δ</a:t>
            </a:r>
            <a:r>
              <a:rPr lang="en-GB" sz="2800" dirty="0" err="1"/>
              <a:t>H</a:t>
            </a:r>
            <a:r>
              <a:rPr lang="en-GB" sz="2800" baseline="-25000" dirty="0" err="1" smtClean="0"/>
              <a:t>at,non</a:t>
            </a:r>
            <a:r>
              <a:rPr lang="en-GB" sz="2800" baseline="-25000" dirty="0" smtClean="0"/>
              <a:t>-metal</a:t>
            </a:r>
            <a:r>
              <a:rPr lang="en-GB" sz="2800" dirty="0" smtClean="0"/>
              <a:t> + </a:t>
            </a:r>
            <a:r>
              <a:rPr lang="el-GR" sz="2800" dirty="0"/>
              <a:t>Δ</a:t>
            </a:r>
            <a:r>
              <a:rPr lang="en-GB" sz="2800" dirty="0" smtClean="0"/>
              <a:t>H</a:t>
            </a:r>
            <a:r>
              <a:rPr lang="en-GB" sz="2800" baseline="-25000" dirty="0" smtClean="0"/>
              <a:t>IE</a:t>
            </a:r>
            <a:r>
              <a:rPr lang="en-GB" sz="2800" dirty="0" smtClean="0"/>
              <a:t> + </a:t>
            </a:r>
            <a:r>
              <a:rPr lang="el-GR" sz="2800" dirty="0"/>
              <a:t>Δ</a:t>
            </a:r>
            <a:r>
              <a:rPr lang="en-GB" sz="2800" dirty="0" smtClean="0"/>
              <a:t>H</a:t>
            </a:r>
            <a:r>
              <a:rPr lang="en-GB" sz="2800" baseline="-25000" dirty="0" smtClean="0"/>
              <a:t>EA</a:t>
            </a:r>
            <a:r>
              <a:rPr lang="en-GB" sz="2800" dirty="0" smtClean="0"/>
              <a:t> + </a:t>
            </a:r>
            <a:r>
              <a:rPr lang="el-GR" sz="2800" dirty="0"/>
              <a:t>Δ</a:t>
            </a:r>
            <a:r>
              <a:rPr lang="en-GB" sz="2800" dirty="0" err="1" smtClean="0"/>
              <a:t>H</a:t>
            </a:r>
            <a:r>
              <a:rPr lang="en-GB" sz="2800" baseline="-25000" dirty="0" err="1" smtClean="0"/>
              <a:t>lattice</a:t>
            </a:r>
            <a:endParaRPr lang="en-GB" sz="2800" baseline="-250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07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Born-Haber Cycle: Forming </a:t>
            </a:r>
            <a:r>
              <a:rPr lang="en-GB" dirty="0" err="1" smtClean="0"/>
              <a:t>NaCl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01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Born-Haber Cycle: Forming </a:t>
            </a:r>
            <a:r>
              <a:rPr lang="en-GB" dirty="0" smtClean="0"/>
              <a:t>MgCl</a:t>
            </a:r>
            <a:r>
              <a:rPr lang="en-GB" baseline="-25000" dirty="0" smtClean="0"/>
              <a:t>2</a:t>
            </a:r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220652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1060</Words>
  <Application>Microsoft Office PowerPoint</Application>
  <PresentationFormat>On-screen Show (4:3)</PresentationFormat>
  <Paragraphs>162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Thermodynamics</vt:lpstr>
      <vt:lpstr>Review: Enthalpy Change</vt:lpstr>
      <vt:lpstr>Enthalpy Changes: Definitions (pg. 22)</vt:lpstr>
      <vt:lpstr>Forming an Ionic Compound</vt:lpstr>
      <vt:lpstr>Formation of Ionic Compounds</vt:lpstr>
      <vt:lpstr>Formation of Sodium Chloride</vt:lpstr>
      <vt:lpstr>Hess’s Law</vt:lpstr>
      <vt:lpstr>Born-Haber Cycle: Forming NaCl</vt:lpstr>
      <vt:lpstr>Born-Haber Cycle: Forming MgCl2</vt:lpstr>
      <vt:lpstr>Theoretical vs. Experimental Enthalpies</vt:lpstr>
      <vt:lpstr>Theoretical Enthalpies</vt:lpstr>
      <vt:lpstr>Experimental Enthalpies</vt:lpstr>
      <vt:lpstr>Comparing Theoretical and Experimental Enthalpies</vt:lpstr>
      <vt:lpstr>PowerPoint Presentation</vt:lpstr>
      <vt:lpstr>Dissolving Ionic Compounds</vt:lpstr>
      <vt:lpstr>Dissolving Ionic Compounds</vt:lpstr>
      <vt:lpstr>Dissolving Ionic Compounds</vt:lpstr>
      <vt:lpstr>Born Haber Cycle: Dissolving</vt:lpstr>
      <vt:lpstr>PowerPoint Presentation</vt:lpstr>
      <vt:lpstr>Enthalpy of Solution</vt:lpstr>
      <vt:lpstr>Solubility</vt:lpstr>
      <vt:lpstr>Free Energy Change</vt:lpstr>
      <vt:lpstr>Free-Energy Change</vt:lpstr>
      <vt:lpstr>Gibbs Free Energy Equation</vt:lpstr>
      <vt:lpstr>Entropy</vt:lpstr>
      <vt:lpstr>Physical State</vt:lpstr>
      <vt:lpstr>Dissolving</vt:lpstr>
      <vt:lpstr>Number of Particles</vt:lpstr>
      <vt:lpstr>Calculating Entropy Changes</vt:lpstr>
      <vt:lpstr>Back to Free Energy: Temperature</vt:lpstr>
      <vt:lpstr>Free Energy Graphs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</dc:creator>
  <cp:lastModifiedBy>User1</cp:lastModifiedBy>
  <cp:revision>48</cp:revision>
  <dcterms:created xsi:type="dcterms:W3CDTF">2016-11-25T11:02:23Z</dcterms:created>
  <dcterms:modified xsi:type="dcterms:W3CDTF">2017-06-14T12:02:10Z</dcterms:modified>
</cp:coreProperties>
</file>