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D305D-60B6-4898-B8D5-4A1D0AB01E63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E0CF7-69A6-46F5-A328-455E9D7F7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78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D305D-60B6-4898-B8D5-4A1D0AB01E63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E0CF7-69A6-46F5-A328-455E9D7F7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913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D305D-60B6-4898-B8D5-4A1D0AB01E63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E0CF7-69A6-46F5-A328-455E9D7F7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875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D305D-60B6-4898-B8D5-4A1D0AB01E63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E0CF7-69A6-46F5-A328-455E9D7F7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191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D305D-60B6-4898-B8D5-4A1D0AB01E63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E0CF7-69A6-46F5-A328-455E9D7F7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366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D305D-60B6-4898-B8D5-4A1D0AB01E63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E0CF7-69A6-46F5-A328-455E9D7F7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436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D305D-60B6-4898-B8D5-4A1D0AB01E63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E0CF7-69A6-46F5-A328-455E9D7F7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866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D305D-60B6-4898-B8D5-4A1D0AB01E63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E0CF7-69A6-46F5-A328-455E9D7F7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882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D305D-60B6-4898-B8D5-4A1D0AB01E63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E0CF7-69A6-46F5-A328-455E9D7F7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429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D305D-60B6-4898-B8D5-4A1D0AB01E63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E0CF7-69A6-46F5-A328-455E9D7F7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842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D305D-60B6-4898-B8D5-4A1D0AB01E63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E0CF7-69A6-46F5-A328-455E9D7F7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313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D305D-60B6-4898-B8D5-4A1D0AB01E63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E0CF7-69A6-46F5-A328-455E9D7F7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698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L3: Titrations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Learning Objectives: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Required Practical 1: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Make up a volumetric solution.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Carry out a simple acid-base titration.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Calculate concentration using titration results.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060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 and Uncertainty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311" y="1823618"/>
            <a:ext cx="6855372" cy="4351338"/>
          </a:xfrm>
        </p:spPr>
        <p:txBody>
          <a:bodyPr/>
          <a:lstStyle/>
          <a:p>
            <a:r>
              <a:rPr lang="en-US" sz="3200" dirty="0"/>
              <a:t>Each piece of equipment has a different error or uncertainty value.</a:t>
            </a:r>
          </a:p>
          <a:p>
            <a:endParaRPr lang="en-US" sz="3200" dirty="0"/>
          </a:p>
          <a:p>
            <a:r>
              <a:rPr lang="en-US" sz="3200" dirty="0"/>
              <a:t>These are written as ± values.</a:t>
            </a:r>
          </a:p>
          <a:p>
            <a:endParaRPr lang="en-US" sz="3200" dirty="0"/>
          </a:p>
          <a:p>
            <a:r>
              <a:rPr lang="en-US" sz="3200" dirty="0"/>
              <a:t>Example: the pipette on the right has an error value of ± 0.03 cm</a:t>
            </a:r>
            <a:r>
              <a:rPr lang="en-US" sz="3200" baseline="30000" dirty="0"/>
              <a:t>3</a:t>
            </a:r>
            <a:r>
              <a:rPr lang="en-US" sz="3200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122" name="Picture 2" descr="Image result for pipette err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7161" y="1027906"/>
            <a:ext cx="2902936" cy="514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0158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 and Uncertainty (Titrations)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25669" y="1825625"/>
                <a:ext cx="11445765" cy="4351338"/>
              </a:xfrm>
            </p:spPr>
            <p:txBody>
              <a:bodyPr/>
              <a:lstStyle/>
              <a:p>
                <a:r>
                  <a:rPr lang="en-US" dirty="0"/>
                  <a:t>The burettes we are using have an error value of ± 0.05 cm</a:t>
                </a:r>
                <a:r>
                  <a:rPr lang="en-US" baseline="30000" dirty="0"/>
                  <a:t>3</a:t>
                </a:r>
                <a:r>
                  <a:rPr lang="en-US" baseline="-25000" dirty="0"/>
                  <a:t>.</a:t>
                </a:r>
                <a:endParaRPr lang="en-US" dirty="0"/>
              </a:p>
              <a:p>
                <a:r>
                  <a:rPr lang="en-US" dirty="0"/>
                  <a:t>In titrations, we take two measurements, initial volume and final volume.</a:t>
                </a:r>
              </a:p>
              <a:p>
                <a:r>
                  <a:rPr lang="en-US" dirty="0"/>
                  <a:t>The error values are added together, the total error for a titration is ± 0.10 cm</a:t>
                </a:r>
                <a:r>
                  <a:rPr lang="en-US" baseline="30000" dirty="0"/>
                  <a:t>3</a:t>
                </a:r>
                <a:r>
                  <a:rPr lang="en-US" dirty="0"/>
                  <a:t>. We can then work out percentage error for our measurement.</a:t>
                </a:r>
                <a:endParaRPr lang="en-US" baseline="-25000" dirty="0"/>
              </a:p>
              <a:p>
                <a:endParaRPr lang="en-US" baseline="-25000" dirty="0"/>
              </a:p>
              <a:p>
                <a:pPr marL="0" indent="0">
                  <a:buNone/>
                </a:pPr>
                <a:r>
                  <a:rPr lang="en-US" dirty="0"/>
                  <a:t>Percentage error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𝑒𝑟𝑟𝑜𝑟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𝑟𝑒𝑎𝑑𝑖𝑛𝑔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𝑡𝑖𝑡𝑟𝑒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dirty="0"/>
                  <a:t> x 100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0.10 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14.40 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/>
                  <a:t> x 100 = 0.69 % uncertainty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25669" y="1825625"/>
                <a:ext cx="11445765" cy="4351338"/>
              </a:xfrm>
              <a:blipFill>
                <a:blip r:embed="rId2"/>
                <a:stretch>
                  <a:fillRect l="-1119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29322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Revise Section 2.5 (pg. 49-53)</a:t>
            </a:r>
          </a:p>
          <a:p>
            <a:r>
              <a:rPr lang="en-US" dirty="0"/>
              <a:t>Complete Q2 on pg. 52 and pg. 53, if you haven’t already done so.</a:t>
            </a:r>
          </a:p>
          <a:p>
            <a:r>
              <a:rPr lang="en-US" dirty="0"/>
              <a:t>Pay close attention </a:t>
            </a:r>
            <a:r>
              <a:rPr lang="en-US"/>
              <a:t>to practical skills.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370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up a volumetric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724951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Decide on volume and concentration.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Calculate number of moles.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Calculate mass.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Measure out mass of substance.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Dissolve in correct volume of water using a volumetric flask.</a:t>
            </a: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NOTE: Be careful! It is very easy to over shoot!</a:t>
            </a:r>
          </a:p>
        </p:txBody>
      </p:sp>
      <p:pic>
        <p:nvPicPr>
          <p:cNvPr id="1026" name="Picture 2" descr="Image result for volumetric flas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9313" y="1624479"/>
            <a:ext cx="240030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5503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Acid-Base Titration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</a:t>
            </a:r>
            <a:r>
              <a:rPr lang="en-US" b="1" dirty="0">
                <a:solidFill>
                  <a:srgbClr val="FF0000"/>
                </a:solidFill>
              </a:rPr>
              <a:t>unknown concentration</a:t>
            </a:r>
            <a:r>
              <a:rPr lang="en-US" dirty="0"/>
              <a:t> or volume of either acid or base can be determined through a titration using a </a:t>
            </a:r>
            <a:r>
              <a:rPr lang="en-US" b="1" dirty="0">
                <a:solidFill>
                  <a:srgbClr val="FF0000"/>
                </a:solidFill>
              </a:rPr>
              <a:t>neutralisation reaction </a:t>
            </a:r>
            <a:r>
              <a:rPr lang="en-US" dirty="0"/>
              <a:t>with either a base or acid with a </a:t>
            </a:r>
            <a:r>
              <a:rPr lang="en-US" b="1" dirty="0">
                <a:solidFill>
                  <a:srgbClr val="FF0000"/>
                </a:solidFill>
              </a:rPr>
              <a:t>known concentration</a:t>
            </a:r>
            <a:r>
              <a:rPr lang="en-US" dirty="0"/>
              <a:t> and </a:t>
            </a:r>
            <a:r>
              <a:rPr lang="en-US" b="1" dirty="0">
                <a:solidFill>
                  <a:srgbClr val="FF0000"/>
                </a:solidFill>
              </a:rPr>
              <a:t>measure the volume needed to neutralise</a:t>
            </a:r>
            <a:r>
              <a:rPr lang="en-US" dirty="0"/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Example: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HCl + NaOH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NaCl</a:t>
            </a:r>
            <a:r>
              <a:rPr lang="en-US" dirty="0">
                <a:sym typeface="Wingdings" panose="05000000000000000000" pitchFamily="2" charset="2"/>
              </a:rPr>
              <a:t> + H</a:t>
            </a:r>
            <a:r>
              <a:rPr lang="en-US" baseline="-25000" dirty="0">
                <a:sym typeface="Wingdings" panose="05000000000000000000" pitchFamily="2" charset="2"/>
              </a:rPr>
              <a:t>2</a:t>
            </a:r>
            <a:r>
              <a:rPr lang="en-US" dirty="0">
                <a:sym typeface="Wingdings" panose="05000000000000000000" pitchFamily="2" charset="2"/>
              </a:rPr>
              <a:t>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4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988269" cy="1325563"/>
          </a:xfrm>
        </p:spPr>
        <p:txBody>
          <a:bodyPr/>
          <a:lstStyle/>
          <a:p>
            <a:r>
              <a:rPr lang="en-US" dirty="0"/>
              <a:t>Acid-Base Titration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028" y="1690688"/>
            <a:ext cx="6542689" cy="4852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Set Up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Choose appropriate titrant of known concentration.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Set up, rinse the burette with the titrant, and refill. Remove funnel!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Measure a set volume of the analyte using a pipette into a conical flask.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Rinse the pipette and the sides of the conical flask into the flask with deionized water.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pic>
        <p:nvPicPr>
          <p:cNvPr id="2050" name="Picture 2" descr="Image result for titr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9961" y="530828"/>
            <a:ext cx="3808707" cy="5646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3294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028" y="851338"/>
            <a:ext cx="6716110" cy="56913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Titration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Add a few drops of an appropriate indicator into the conical flask.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Open the stopcock and allow the titrant to flow into the conical flask.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Constantly swirl the solution to mix.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Watch for a colour change.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Begin adding the titrant dropwise when nearing the end point. Rinse with water any drops on the side of the flask.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Stop just at the colour change.</a:t>
            </a:r>
          </a:p>
        </p:txBody>
      </p:sp>
      <p:pic>
        <p:nvPicPr>
          <p:cNvPr id="2050" name="Picture 2" descr="Image result for titr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9961" y="530828"/>
            <a:ext cx="3808707" cy="5646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5540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Recording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82047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Titre = the volume of titrant needed to neutralise the analyte</a:t>
            </a:r>
          </a:p>
          <a:p>
            <a:pPr marL="0" indent="0">
              <a:buNone/>
            </a:pPr>
            <a:r>
              <a:rPr lang="en-US" dirty="0"/>
              <a:t>Concordant results (titrations) = results within 1 cm</a:t>
            </a:r>
            <a:r>
              <a:rPr lang="en-US" baseline="30000" dirty="0"/>
              <a:t>3</a:t>
            </a:r>
            <a:r>
              <a:rPr lang="en-US" dirty="0"/>
              <a:t> of each other</a:t>
            </a:r>
          </a:p>
          <a:p>
            <a:pPr marL="0" indent="0">
              <a:buNone/>
            </a:pP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Record the initial volume of titrant in the burette. Round to the nearest 0.1 cm</a:t>
            </a:r>
            <a:r>
              <a:rPr lang="en-US" baseline="30000" dirty="0"/>
              <a:t>3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Record the final volume of titrant in the burette.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Subtract the final volume from the initial volume to calculate the titre.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Repeat titrations until you have three concordant results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Calculate the average titre using only the concordant results. Don’t round your result, only round to correct number of </a:t>
            </a:r>
            <a:r>
              <a:rPr lang="en-US" dirty="0" err="1"/>
              <a:t>s.f.</a:t>
            </a:r>
            <a:r>
              <a:rPr lang="en-US" dirty="0"/>
              <a:t> after your final calculation of concentration.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46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098761"/>
              </p:ext>
            </p:extLst>
          </p:nvPr>
        </p:nvGraphicFramePr>
        <p:xfrm>
          <a:off x="463002" y="506399"/>
          <a:ext cx="11282309" cy="5862871"/>
        </p:xfrm>
        <a:graphic>
          <a:graphicData uri="http://schemas.openxmlformats.org/drawingml/2006/table">
            <a:tbl>
              <a:tblPr firstRow="1" firstCol="1" bandRow="1">
                <a:tableStyleId>{793D81CF-94F2-401A-BA57-92F5A7B2D0C5}</a:tableStyleId>
              </a:tblPr>
              <a:tblGrid>
                <a:gridCol w="3760073">
                  <a:extLst>
                    <a:ext uri="{9D8B030D-6E8A-4147-A177-3AD203B41FA5}">
                      <a16:colId xmlns:a16="http://schemas.microsoft.com/office/drawing/2014/main" val="2495512149"/>
                    </a:ext>
                  </a:extLst>
                </a:gridCol>
                <a:gridCol w="3761118">
                  <a:extLst>
                    <a:ext uri="{9D8B030D-6E8A-4147-A177-3AD203B41FA5}">
                      <a16:colId xmlns:a16="http://schemas.microsoft.com/office/drawing/2014/main" val="280967865"/>
                    </a:ext>
                  </a:extLst>
                </a:gridCol>
                <a:gridCol w="3761118">
                  <a:extLst>
                    <a:ext uri="{9D8B030D-6E8A-4147-A177-3AD203B41FA5}">
                      <a16:colId xmlns:a16="http://schemas.microsoft.com/office/drawing/2014/main" val="3792421772"/>
                    </a:ext>
                  </a:extLst>
                </a:gridCol>
              </a:tblGrid>
              <a:tr h="83755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Initial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Final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Titre (cm</a:t>
                      </a:r>
                      <a:r>
                        <a:rPr lang="en-US" sz="3600" baseline="30000">
                          <a:effectLst/>
                        </a:rPr>
                        <a:t>3</a:t>
                      </a:r>
                      <a:r>
                        <a:rPr lang="en-US" sz="3600">
                          <a:effectLst/>
                        </a:rPr>
                        <a:t>)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908560"/>
                  </a:ext>
                </a:extLst>
              </a:tr>
              <a:tr h="83755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0" dirty="0">
                          <a:effectLst/>
                        </a:rPr>
                        <a:t>50.0</a:t>
                      </a:r>
                      <a:endParaRPr lang="en-US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35.6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14.4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6660548"/>
                  </a:ext>
                </a:extLst>
              </a:tr>
              <a:tr h="83755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0" dirty="0">
                          <a:effectLst/>
                        </a:rPr>
                        <a:t>35.6</a:t>
                      </a:r>
                      <a:endParaRPr lang="en-US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21.7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13.9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4511538"/>
                  </a:ext>
                </a:extLst>
              </a:tr>
              <a:tr h="83755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0" dirty="0">
                          <a:effectLst/>
                        </a:rPr>
                        <a:t>21.7</a:t>
                      </a:r>
                      <a:endParaRPr lang="en-US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7.4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14.3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4257794"/>
                  </a:ext>
                </a:extLst>
              </a:tr>
              <a:tr h="83755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0" dirty="0">
                          <a:effectLst/>
                        </a:rPr>
                        <a:t>41.2</a:t>
                      </a:r>
                      <a:endParaRPr lang="en-US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36.8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14.4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4163261"/>
                  </a:ext>
                </a:extLst>
              </a:tr>
              <a:tr h="83755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0" dirty="0">
                          <a:effectLst/>
                        </a:rPr>
                        <a:t>36.8</a:t>
                      </a:r>
                      <a:endParaRPr lang="en-US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22.6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14.2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9725864"/>
                  </a:ext>
                </a:extLst>
              </a:tr>
              <a:tr h="83755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 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 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dirty="0">
                          <a:effectLst/>
                        </a:rPr>
                        <a:t>Average = 14.367</a:t>
                      </a:r>
                      <a:endParaRPr lang="en-U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60611597"/>
                  </a:ext>
                </a:extLst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9222828" y="1213945"/>
            <a:ext cx="1355834" cy="9144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9222828" y="3744311"/>
            <a:ext cx="1355834" cy="9144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9222828" y="2835891"/>
            <a:ext cx="1355834" cy="9144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056179" y="5644055"/>
            <a:ext cx="3515711" cy="488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312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Analysing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Write a balanced equation for the neutralisation reaction.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Average titre is volume of titrant, </a:t>
            </a:r>
            <a:r>
              <a:rPr lang="en-US" b="1" dirty="0"/>
              <a:t>convert to dm</a:t>
            </a:r>
            <a:r>
              <a:rPr lang="en-US" b="1" baseline="30000" dirty="0"/>
              <a:t>3</a:t>
            </a:r>
            <a:r>
              <a:rPr lang="en-US" dirty="0"/>
              <a:t>. Concentration of titrant is known.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Calculate the number of moles of the titrant.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Using molar ratios calculate the number of moles of the analyte.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Using moles and volume, calculate the concentration of the analyte.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762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567559"/>
                <a:ext cx="10515600" cy="560940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Example: 25.0 cm</a:t>
                </a:r>
                <a:r>
                  <a:rPr lang="en-US" baseline="30000" dirty="0"/>
                  <a:t>3</a:t>
                </a:r>
                <a:r>
                  <a:rPr lang="en-US" dirty="0"/>
                  <a:t> of 0.500 </a:t>
                </a:r>
                <a:r>
                  <a:rPr lang="en-US" dirty="0" err="1"/>
                  <a:t>mol</a:t>
                </a:r>
                <a:r>
                  <a:rPr lang="en-US" dirty="0"/>
                  <a:t> dm</a:t>
                </a:r>
                <a:r>
                  <a:rPr lang="en-US" baseline="30000" dirty="0"/>
                  <a:t>-3</a:t>
                </a:r>
                <a:r>
                  <a:rPr lang="en-US" dirty="0"/>
                  <a:t> of HCl neutralised 35.0 cm</a:t>
                </a:r>
                <a:r>
                  <a:rPr lang="en-US" baseline="30000" dirty="0"/>
                  <a:t>3</a:t>
                </a:r>
                <a:r>
                  <a:rPr lang="en-US" dirty="0"/>
                  <a:t> of NaOH of unknown concentration.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514350" lvl="0" indent="-514350">
                  <a:buFont typeface="+mj-lt"/>
                  <a:buAutoNum type="arabicPeriod"/>
                </a:pPr>
                <a:r>
                  <a:rPr lang="en-US" dirty="0"/>
                  <a:t>HCl + NaOH </a:t>
                </a:r>
                <a:r>
                  <a:rPr lang="en-US" dirty="0">
                    <a:sym typeface="Wingdings" panose="05000000000000000000" pitchFamily="2" charset="2"/>
                  </a:rPr>
                  <a:t></a:t>
                </a:r>
                <a:r>
                  <a:rPr lang="en-US" dirty="0"/>
                  <a:t> </a:t>
                </a:r>
                <a:r>
                  <a:rPr lang="en-US" dirty="0" err="1"/>
                  <a:t>NaCl</a:t>
                </a:r>
                <a:r>
                  <a:rPr lang="en-US" dirty="0"/>
                  <a:t> + H</a:t>
                </a:r>
                <a:r>
                  <a:rPr lang="en-US" baseline="-25000" dirty="0"/>
                  <a:t>2</a:t>
                </a:r>
                <a:r>
                  <a:rPr lang="en-US" dirty="0"/>
                  <a:t>O</a:t>
                </a:r>
              </a:p>
              <a:p>
                <a:pPr marL="514350" lvl="0" indent="-514350">
                  <a:buFont typeface="+mj-lt"/>
                  <a:buAutoNum type="arabicPeriod"/>
                </a:pPr>
                <a:r>
                  <a:rPr lang="en-US" dirty="0"/>
                  <a:t>Concentration = 0.500 </a:t>
                </a:r>
                <a:r>
                  <a:rPr lang="en-US" dirty="0" err="1"/>
                  <a:t>mol</a:t>
                </a:r>
                <a:r>
                  <a:rPr lang="en-US" dirty="0"/>
                  <a:t> dm</a:t>
                </a:r>
                <a:r>
                  <a:rPr lang="en-US" baseline="30000" dirty="0"/>
                  <a:t>-3</a:t>
                </a:r>
                <a:r>
                  <a:rPr lang="en-US" dirty="0"/>
                  <a:t>	volume HCl = 25.0 cm</a:t>
                </a:r>
                <a:r>
                  <a:rPr lang="en-US" baseline="30000" dirty="0"/>
                  <a:t>3</a:t>
                </a:r>
                <a:r>
                  <a:rPr lang="en-US" dirty="0"/>
                  <a:t> / 1000 = 0.025 dm</a:t>
                </a:r>
                <a:r>
                  <a:rPr lang="en-US" baseline="30000" dirty="0"/>
                  <a:t>3</a:t>
                </a:r>
                <a:endParaRPr lang="en-US" dirty="0"/>
              </a:p>
              <a:p>
                <a:pPr marL="514350" lvl="0" indent="-514350">
                  <a:buFont typeface="+mj-lt"/>
                  <a:buAutoNum type="arabicPeriod"/>
                </a:pPr>
                <a:r>
                  <a:rPr lang="en-US" i="1" dirty="0"/>
                  <a:t>Concentration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/>
                        </m:ctrlPr>
                      </m:fPr>
                      <m:num>
                        <m:r>
                          <a:rPr lang="en-US" i="1"/>
                          <m:t>𝑚𝑜𝑙𝑒𝑠</m:t>
                        </m:r>
                      </m:num>
                      <m:den>
                        <m:r>
                          <a:rPr lang="en-US" i="1"/>
                          <m:t>𝑣𝑜𝑙𝑢𝑚𝑒</m:t>
                        </m:r>
                      </m:den>
                    </m:f>
                  </m:oMath>
                </a14:m>
                <a:r>
                  <a:rPr lang="en-US" dirty="0"/>
                  <a:t>	moles = conc. x volume = 0.500 x 0.025 = 0.0125 moles</a:t>
                </a:r>
              </a:p>
              <a:p>
                <a:pPr marL="514350" lvl="0" indent="-514350">
                  <a:buFont typeface="+mj-lt"/>
                  <a:buAutoNum type="arabicPeriod"/>
                </a:pPr>
                <a:r>
                  <a:rPr lang="en-US" dirty="0" err="1"/>
                  <a:t>HCl:NaOH</a:t>
                </a:r>
                <a:r>
                  <a:rPr lang="en-US" dirty="0"/>
                  <a:t> = 1:1	0.0125 moles HCl = 0.0125 moles NaOH</a:t>
                </a:r>
              </a:p>
              <a:p>
                <a:pPr marL="514350" lvl="0" indent="-514350">
                  <a:buFont typeface="+mj-lt"/>
                  <a:buAutoNum type="arabicPeriod"/>
                </a:pPr>
                <a:r>
                  <a:rPr lang="en-US" dirty="0"/>
                  <a:t>volume NaOH = 35.0 cm</a:t>
                </a:r>
                <a:r>
                  <a:rPr lang="en-US" baseline="30000" dirty="0"/>
                  <a:t>3</a:t>
                </a:r>
                <a:r>
                  <a:rPr lang="en-US" dirty="0"/>
                  <a:t> / 1000 = 0.035 dm</a:t>
                </a:r>
                <a:r>
                  <a:rPr lang="en-US" baseline="30000" dirty="0"/>
                  <a:t>3 </a:t>
                </a:r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i="1" dirty="0"/>
                  <a:t>Concentration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/>
                        </m:ctrlPr>
                      </m:fPr>
                      <m:num>
                        <m:r>
                          <a:rPr lang="en-US" i="1"/>
                          <m:t>𝑚𝑜𝑙𝑒𝑠</m:t>
                        </m:r>
                      </m:num>
                      <m:den>
                        <m:r>
                          <a:rPr lang="en-US" i="1"/>
                          <m:t>𝑣𝑜𝑙𝑢𝑚𝑒</m:t>
                        </m:r>
                      </m:den>
                    </m:f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/>
                        </m:ctrlPr>
                      </m:fPr>
                      <m:num>
                        <m:r>
                          <a:rPr lang="en-US" i="1"/>
                          <m:t>0.0125 </m:t>
                        </m:r>
                        <m:r>
                          <a:rPr lang="en-US" i="1"/>
                          <m:t>𝑚𝑜𝑙𝑒</m:t>
                        </m:r>
                      </m:num>
                      <m:den>
                        <m:r>
                          <a:rPr lang="en-US" i="1"/>
                          <m:t>0.035 </m:t>
                        </m:r>
                        <m:r>
                          <a:rPr lang="en-US" i="1"/>
                          <m:t>𝑑𝑚</m:t>
                        </m:r>
                        <m:r>
                          <a:rPr lang="en-US" i="1"/>
                          <m:t>3</m:t>
                        </m:r>
                      </m:den>
                    </m:f>
                  </m:oMath>
                </a14:m>
                <a:r>
                  <a:rPr lang="en-US" dirty="0"/>
                  <a:t> = 0.357 </a:t>
                </a:r>
                <a:r>
                  <a:rPr lang="en-US" dirty="0" err="1"/>
                  <a:t>mol</a:t>
                </a:r>
                <a:r>
                  <a:rPr lang="en-US" dirty="0"/>
                  <a:t> dm</a:t>
                </a:r>
                <a:r>
                  <a:rPr lang="en-US" baseline="30000" dirty="0"/>
                  <a:t>-3</a:t>
                </a:r>
                <a:r>
                  <a:rPr lang="en-US" dirty="0"/>
                  <a:t> (3 </a:t>
                </a:r>
                <a:r>
                  <a:rPr lang="en-US" dirty="0" err="1"/>
                  <a:t>s.f.</a:t>
                </a:r>
                <a:r>
                  <a:rPr lang="en-US" dirty="0"/>
                  <a:t>)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67559"/>
                <a:ext cx="10515600" cy="5609404"/>
              </a:xfrm>
              <a:blipFill>
                <a:blip r:embed="rId2"/>
                <a:stretch>
                  <a:fillRect l="-1217" t="-1739" r="-812" b="-1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7364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615</Words>
  <Application>Microsoft Office PowerPoint</Application>
  <PresentationFormat>Widescreen</PresentationFormat>
  <Paragraphs>94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Times New Roman</vt:lpstr>
      <vt:lpstr>Wingdings</vt:lpstr>
      <vt:lpstr>Office Theme</vt:lpstr>
      <vt:lpstr>L3: Titrations</vt:lpstr>
      <vt:lpstr>Making up a volumetric solution</vt:lpstr>
      <vt:lpstr>Acid-Base Titration</vt:lpstr>
      <vt:lpstr>Acid-Base Titration</vt:lpstr>
      <vt:lpstr>PowerPoint Presentation</vt:lpstr>
      <vt:lpstr>Recording Results</vt:lpstr>
      <vt:lpstr>PowerPoint Presentation</vt:lpstr>
      <vt:lpstr>Analysing Results</vt:lpstr>
      <vt:lpstr>PowerPoint Presentation</vt:lpstr>
      <vt:lpstr>Error and Uncertainty</vt:lpstr>
      <vt:lpstr>Error and Uncertainty (Titrations)</vt:lpstr>
      <vt:lpstr>Homework: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L3: Titrations</dc:title>
  <dc:creator>Penguizaur</dc:creator>
  <cp:lastModifiedBy>Penguizaur</cp:lastModifiedBy>
  <cp:revision>11</cp:revision>
  <dcterms:created xsi:type="dcterms:W3CDTF">2016-10-17T11:08:39Z</dcterms:created>
  <dcterms:modified xsi:type="dcterms:W3CDTF">2016-10-17T14:05:43Z</dcterms:modified>
</cp:coreProperties>
</file>