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1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6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3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6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8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2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4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D305D-60B6-4898-B8D5-4A1D0AB01E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0CF7-69A6-46F5-A328-455E9D7F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9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L3: Titrations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Required Practical 1: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up a volumetric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Carry out a simple acid-base titration.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concentration using titration results.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6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and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11" y="1823618"/>
            <a:ext cx="6855372" cy="4351338"/>
          </a:xfrm>
        </p:spPr>
        <p:txBody>
          <a:bodyPr/>
          <a:lstStyle/>
          <a:p>
            <a:r>
              <a:rPr lang="en-US" sz="3200" dirty="0"/>
              <a:t>Each piece of equipment has a different error or uncertainty value.</a:t>
            </a:r>
          </a:p>
          <a:p>
            <a:endParaRPr lang="en-US" sz="3200" dirty="0"/>
          </a:p>
          <a:p>
            <a:r>
              <a:rPr lang="en-US" sz="3200" dirty="0"/>
              <a:t>These are written as ± values.</a:t>
            </a:r>
          </a:p>
          <a:p>
            <a:endParaRPr lang="en-US" sz="3200" dirty="0"/>
          </a:p>
          <a:p>
            <a:r>
              <a:rPr lang="en-US" sz="3200" dirty="0"/>
              <a:t>Example: the pipette on the right has an error value of ± 0.03 cm</a:t>
            </a:r>
            <a:r>
              <a:rPr lang="en-US" sz="3200" baseline="30000" dirty="0"/>
              <a:t>3</a:t>
            </a:r>
            <a:r>
              <a:rPr lang="en-US" sz="32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Image result for pipette err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161" y="1027906"/>
            <a:ext cx="2902936" cy="514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158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and Uncertainty (Titrations)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5669" y="1825625"/>
                <a:ext cx="11445765" cy="4351338"/>
              </a:xfrm>
            </p:spPr>
            <p:txBody>
              <a:bodyPr/>
              <a:lstStyle/>
              <a:p>
                <a:r>
                  <a:rPr lang="en-US" dirty="0"/>
                  <a:t>The burettes we are using have an error value of ± 0.05 cm</a:t>
                </a:r>
                <a:r>
                  <a:rPr lang="en-US" baseline="30000" dirty="0"/>
                  <a:t>3</a:t>
                </a:r>
                <a:r>
                  <a:rPr lang="en-US" baseline="-25000" dirty="0"/>
                  <a:t>.</a:t>
                </a:r>
                <a:endParaRPr lang="en-US" dirty="0"/>
              </a:p>
              <a:p>
                <a:r>
                  <a:rPr lang="en-US" dirty="0"/>
                  <a:t>In titrations, we take two measurements, initial volume and final volume.</a:t>
                </a:r>
              </a:p>
              <a:p>
                <a:r>
                  <a:rPr lang="en-US" dirty="0"/>
                  <a:t>The error values are added together, the total error for a titration is ± 0.10 cm</a:t>
                </a:r>
                <a:r>
                  <a:rPr lang="en-US" baseline="30000" dirty="0"/>
                  <a:t>3</a:t>
                </a:r>
                <a:r>
                  <a:rPr lang="en-US" dirty="0"/>
                  <a:t>. We can then work out percentage error for our measurement.</a:t>
                </a:r>
                <a:endParaRPr lang="en-US" baseline="-25000" dirty="0"/>
              </a:p>
              <a:p>
                <a:endParaRPr lang="en-US" baseline="-25000" dirty="0"/>
              </a:p>
              <a:p>
                <a:pPr marL="0" indent="0">
                  <a:buNone/>
                </a:pPr>
                <a:r>
                  <a:rPr lang="en-US" dirty="0"/>
                  <a:t>Percentage error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𝑒𝑟𝑟𝑜𝑟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𝑟𝑒𝑎𝑑𝑖𝑛𝑔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𝑡𝑖𝑡𝑟𝑒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x 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0.10 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14.40 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x 100 = 0.69 % uncertainty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669" y="1825625"/>
                <a:ext cx="11445765" cy="4351338"/>
              </a:xfrm>
              <a:blipFill>
                <a:blip r:embed="rId2"/>
                <a:stretch>
                  <a:fillRect l="-1119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93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Section 2.5 (pg. 49-53)</a:t>
            </a:r>
          </a:p>
          <a:p>
            <a:r>
              <a:rPr lang="en-US" dirty="0"/>
              <a:t>Complete Q2 on pg. 52 and pg. 53, if you haven’t already done so.</a:t>
            </a:r>
          </a:p>
          <a:p>
            <a:r>
              <a:rPr lang="en-US" dirty="0"/>
              <a:t>Pay close attention </a:t>
            </a:r>
            <a:r>
              <a:rPr lang="en-US"/>
              <a:t>to practical skills.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7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up a volumetric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4951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Decide on volume and concentration.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number of moles.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mass.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Measure out mass of substance.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Dissolve in correct volume of water using a volumetric flask.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NOTE: Be careful! It is very easy to over shoot!</a:t>
            </a:r>
          </a:p>
        </p:txBody>
      </p:sp>
      <p:pic>
        <p:nvPicPr>
          <p:cNvPr id="1026" name="Picture 2" descr="Image result for volumetric fla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313" y="1624479"/>
            <a:ext cx="24003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50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Acid-Base Titration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unknown concentration</a:t>
            </a:r>
            <a:r>
              <a:rPr lang="en-US" dirty="0"/>
              <a:t> or volume of either acid or base can be determined through a titration using a </a:t>
            </a:r>
            <a:r>
              <a:rPr lang="en-US" b="1" dirty="0">
                <a:solidFill>
                  <a:srgbClr val="FF0000"/>
                </a:solidFill>
              </a:rPr>
              <a:t>neutralisation reaction </a:t>
            </a:r>
            <a:r>
              <a:rPr lang="en-US" dirty="0"/>
              <a:t>with either a base or acid with a </a:t>
            </a:r>
            <a:r>
              <a:rPr lang="en-US" b="1" dirty="0">
                <a:solidFill>
                  <a:srgbClr val="FF0000"/>
                </a:solidFill>
              </a:rPr>
              <a:t>known concentration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measure the volume needed to neutralise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HCl + NaOH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NaCl</a:t>
            </a:r>
            <a:r>
              <a:rPr lang="en-US" dirty="0">
                <a:sym typeface="Wingdings" panose="05000000000000000000" pitchFamily="2" charset="2"/>
              </a:rPr>
              <a:t> 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88269" cy="1325563"/>
          </a:xfrm>
        </p:spPr>
        <p:txBody>
          <a:bodyPr/>
          <a:lstStyle/>
          <a:p>
            <a:r>
              <a:rPr lang="en-US" dirty="0"/>
              <a:t>Acid-Base Titration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1690688"/>
            <a:ext cx="6542689" cy="4852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Set 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appropriate titrant of known concentration.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up, rinse the burette with the titrant, and refill. Remove funnel!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Measure a set volume of the analyte using a pipette into a conical flask.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Rinse the pipette and the sides of the conical flask into the flask with deionized water.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Image result for ti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61" y="530828"/>
            <a:ext cx="3808707" cy="564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29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851338"/>
            <a:ext cx="6716110" cy="5691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 few drops of an appropriate indicator into the conical flask.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the stopcock and allow the titrant to flow into the conical flask.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Constantly swirl the solution to mix.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Watch for a colour 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 adding the titrant dropwise when nearing the end point. Rinse with water any drops on the side of the flask.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Stop just at the colour change.</a:t>
            </a:r>
          </a:p>
        </p:txBody>
      </p:sp>
      <p:pic>
        <p:nvPicPr>
          <p:cNvPr id="2050" name="Picture 2" descr="Image result for ti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61" y="530828"/>
            <a:ext cx="3808707" cy="564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5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204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Titre = the volume of titrant needed to neutralise the analyte</a:t>
            </a:r>
          </a:p>
          <a:p>
            <a:pPr marL="0" indent="0">
              <a:buNone/>
            </a:pPr>
            <a:r>
              <a:rPr lang="en-US" dirty="0"/>
              <a:t>Concordant results (titrations) = results within 1 cm</a:t>
            </a:r>
            <a:r>
              <a:rPr lang="en-US" baseline="30000" dirty="0"/>
              <a:t>3</a:t>
            </a:r>
            <a:r>
              <a:rPr lang="en-US" dirty="0"/>
              <a:t> of each other</a:t>
            </a:r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Record the initial volume of titrant in the burette. Round to the nearest 0.1 cm</a:t>
            </a:r>
            <a:r>
              <a:rPr lang="en-US" baseline="30000" dirty="0"/>
              <a:t>3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Record the final volume of titrant in the burette.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Subtract the final volume from the initial volume to calculate the titre.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Repeat titrations until you have three concordant results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Calculate the average titre using only the concordant results. Don’t round your result, only round to correct number of </a:t>
            </a:r>
            <a:r>
              <a:rPr lang="en-US" dirty="0" err="1"/>
              <a:t>s.f.</a:t>
            </a:r>
            <a:r>
              <a:rPr lang="en-US" dirty="0"/>
              <a:t> after your final calculation of concentration.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098761"/>
              </p:ext>
            </p:extLst>
          </p:nvPr>
        </p:nvGraphicFramePr>
        <p:xfrm>
          <a:off x="463002" y="506399"/>
          <a:ext cx="11282309" cy="586287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3760073">
                  <a:extLst>
                    <a:ext uri="{9D8B030D-6E8A-4147-A177-3AD203B41FA5}">
                      <a16:colId xmlns:a16="http://schemas.microsoft.com/office/drawing/2014/main" val="2495512149"/>
                    </a:ext>
                  </a:extLst>
                </a:gridCol>
                <a:gridCol w="3761118">
                  <a:extLst>
                    <a:ext uri="{9D8B030D-6E8A-4147-A177-3AD203B41FA5}">
                      <a16:colId xmlns:a16="http://schemas.microsoft.com/office/drawing/2014/main" val="280967865"/>
                    </a:ext>
                  </a:extLst>
                </a:gridCol>
                <a:gridCol w="3761118">
                  <a:extLst>
                    <a:ext uri="{9D8B030D-6E8A-4147-A177-3AD203B41FA5}">
                      <a16:colId xmlns:a16="http://schemas.microsoft.com/office/drawing/2014/main" val="3792421772"/>
                    </a:ext>
                  </a:extLst>
                </a:gridCol>
              </a:tblGrid>
              <a:tr h="83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Initial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Final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Titre (cm</a:t>
                      </a:r>
                      <a:r>
                        <a:rPr lang="en-US" sz="3600" baseline="30000">
                          <a:effectLst/>
                        </a:rPr>
                        <a:t>3</a:t>
                      </a:r>
                      <a:r>
                        <a:rPr lang="en-US" sz="3600">
                          <a:effectLst/>
                        </a:rPr>
                        <a:t>)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908560"/>
                  </a:ext>
                </a:extLst>
              </a:tr>
              <a:tr h="83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50.0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35.6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14.4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6660548"/>
                  </a:ext>
                </a:extLst>
              </a:tr>
              <a:tr h="83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35.6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21.7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13.9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511538"/>
                  </a:ext>
                </a:extLst>
              </a:tr>
              <a:tr h="83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21.7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7.4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14.3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4257794"/>
                  </a:ext>
                </a:extLst>
              </a:tr>
              <a:tr h="83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41.2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36.8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14.4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4163261"/>
                  </a:ext>
                </a:extLst>
              </a:tr>
              <a:tr h="83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36.8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22.6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14.2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725864"/>
                  </a:ext>
                </a:extLst>
              </a:tr>
              <a:tr h="83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Average = 14.367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61159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9222828" y="1213945"/>
            <a:ext cx="1355834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222828" y="3744311"/>
            <a:ext cx="1355834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22828" y="2835891"/>
            <a:ext cx="1355834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56179" y="5644055"/>
            <a:ext cx="3515711" cy="488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1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Write a balanced equation for the neutralisation reaction.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Average titre is volume of titrant, </a:t>
            </a:r>
            <a:r>
              <a:rPr lang="en-US" b="1" dirty="0"/>
              <a:t>convert to dm</a:t>
            </a:r>
            <a:r>
              <a:rPr lang="en-US" b="1" baseline="30000" dirty="0"/>
              <a:t>3</a:t>
            </a:r>
            <a:r>
              <a:rPr lang="en-US" dirty="0"/>
              <a:t>. Concentration of titrant is known.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Calculate the number of moles of the titrant.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Using molar ratios calculate the number of moles of the analyte.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Using moles and volume, calculate the concentration of the analyte.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6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7559"/>
                <a:ext cx="10515600" cy="56094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Example: 25.0 cm</a:t>
                </a:r>
                <a:r>
                  <a:rPr lang="en-US" baseline="30000" dirty="0"/>
                  <a:t>3</a:t>
                </a:r>
                <a:r>
                  <a:rPr lang="en-US" dirty="0"/>
                  <a:t> of 0.500 </a:t>
                </a:r>
                <a:r>
                  <a:rPr lang="en-US" dirty="0" err="1"/>
                  <a:t>mol</a:t>
                </a:r>
                <a:r>
                  <a:rPr lang="en-US" dirty="0"/>
                  <a:t> dm</a:t>
                </a:r>
                <a:r>
                  <a:rPr lang="en-US" baseline="30000" dirty="0"/>
                  <a:t>-3</a:t>
                </a:r>
                <a:r>
                  <a:rPr lang="en-US" dirty="0"/>
                  <a:t> of HCl neutralised 35.0 cm</a:t>
                </a:r>
                <a:r>
                  <a:rPr lang="en-US" baseline="30000" dirty="0"/>
                  <a:t>3</a:t>
                </a:r>
                <a:r>
                  <a:rPr lang="en-US" dirty="0"/>
                  <a:t> of NaOH of unknown concentration.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/>
                  <a:t>HCl + NaOH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:r>
                  <a:rPr lang="en-US" dirty="0"/>
                  <a:t> </a:t>
                </a:r>
                <a:r>
                  <a:rPr lang="en-US" dirty="0" err="1"/>
                  <a:t>NaCl</a:t>
                </a:r>
                <a:r>
                  <a:rPr lang="en-US" dirty="0"/>
                  <a:t> + H</a:t>
                </a:r>
                <a:r>
                  <a:rPr lang="en-US" baseline="-25000" dirty="0"/>
                  <a:t>2</a:t>
                </a:r>
                <a:r>
                  <a:rPr lang="en-US" dirty="0"/>
                  <a:t>O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/>
                  <a:t>Concentration = 0.500 </a:t>
                </a:r>
                <a:r>
                  <a:rPr lang="en-US" dirty="0" err="1"/>
                  <a:t>mol</a:t>
                </a:r>
                <a:r>
                  <a:rPr lang="en-US" dirty="0"/>
                  <a:t> dm</a:t>
                </a:r>
                <a:r>
                  <a:rPr lang="en-US" baseline="30000" dirty="0"/>
                  <a:t>-3</a:t>
                </a:r>
                <a:r>
                  <a:rPr lang="en-US" dirty="0"/>
                  <a:t>	volume HCl = 25.0 cm</a:t>
                </a:r>
                <a:r>
                  <a:rPr lang="en-US" baseline="30000" dirty="0"/>
                  <a:t>3</a:t>
                </a:r>
                <a:r>
                  <a:rPr lang="en-US" dirty="0"/>
                  <a:t> / 1000 = 0.025 dm</a:t>
                </a:r>
                <a:r>
                  <a:rPr lang="en-US" baseline="30000" dirty="0"/>
                  <a:t>3</a:t>
                </a:r>
                <a:endParaRPr lang="en-US" dirty="0"/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i="1" dirty="0"/>
                  <a:t>Concentration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𝑚𝑜𝑙𝑒𝑠</m:t>
                        </m:r>
                      </m:num>
                      <m:den>
                        <m:r>
                          <a:rPr lang="en-US" i="1"/>
                          <m:t>𝑣𝑜𝑙𝑢𝑚𝑒</m:t>
                        </m:r>
                      </m:den>
                    </m:f>
                  </m:oMath>
                </a14:m>
                <a:r>
                  <a:rPr lang="en-US" dirty="0"/>
                  <a:t>	moles = conc. x volume = 0.500 x 0.025 = 0.0125 moles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 err="1"/>
                  <a:t>HCl:NaOH</a:t>
                </a:r>
                <a:r>
                  <a:rPr lang="en-US" dirty="0"/>
                  <a:t> = 1:1	0.0125 moles HCl = 0.0125 moles NaOH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/>
                  <a:t>volume NaOH = 35.0 cm</a:t>
                </a:r>
                <a:r>
                  <a:rPr lang="en-US" baseline="30000" dirty="0"/>
                  <a:t>3</a:t>
                </a:r>
                <a:r>
                  <a:rPr lang="en-US" dirty="0"/>
                  <a:t> / 1000 = 0.035 dm</a:t>
                </a:r>
                <a:r>
                  <a:rPr lang="en-US" baseline="30000" dirty="0"/>
                  <a:t>3 </a:t>
                </a: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i="1" dirty="0"/>
                  <a:t>Concentration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𝑚𝑜𝑙𝑒𝑠</m:t>
                        </m:r>
                      </m:num>
                      <m:den>
                        <m:r>
                          <a:rPr lang="en-US" i="1"/>
                          <m:t>𝑣𝑜𝑙𝑢𝑚𝑒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0.0125 </m:t>
                        </m:r>
                        <m:r>
                          <a:rPr lang="en-US" i="1"/>
                          <m:t>𝑚𝑜𝑙𝑒</m:t>
                        </m:r>
                      </m:num>
                      <m:den>
                        <m:r>
                          <a:rPr lang="en-US" i="1"/>
                          <m:t>0.035 </m:t>
                        </m:r>
                        <m:r>
                          <a:rPr lang="en-US" i="1"/>
                          <m:t>𝑑𝑚</m:t>
                        </m:r>
                        <m:r>
                          <a:rPr lang="en-US" i="1"/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= 0.357 </a:t>
                </a:r>
                <a:r>
                  <a:rPr lang="en-US" dirty="0" err="1"/>
                  <a:t>mol</a:t>
                </a:r>
                <a:r>
                  <a:rPr lang="en-US" dirty="0"/>
                  <a:t> dm</a:t>
                </a:r>
                <a:r>
                  <a:rPr lang="en-US" baseline="30000" dirty="0"/>
                  <a:t>-3</a:t>
                </a:r>
                <a:r>
                  <a:rPr lang="en-US" dirty="0"/>
                  <a:t> (3 </a:t>
                </a:r>
                <a:r>
                  <a:rPr lang="en-US" dirty="0" err="1"/>
                  <a:t>s.f.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7559"/>
                <a:ext cx="10515600" cy="5609404"/>
              </a:xfrm>
              <a:blipFill>
                <a:blip r:embed="rId2"/>
                <a:stretch>
                  <a:fillRect l="-1217" t="-1739" r="-812" b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36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615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L3: Titrations</vt:lpstr>
      <vt:lpstr>Making up a volumetric solution</vt:lpstr>
      <vt:lpstr>Acid-Base Titration</vt:lpstr>
      <vt:lpstr>Acid-Base Titration</vt:lpstr>
      <vt:lpstr>PowerPoint Presentation</vt:lpstr>
      <vt:lpstr>Recording Results</vt:lpstr>
      <vt:lpstr>PowerPoint Presentation</vt:lpstr>
      <vt:lpstr>Analysing Results</vt:lpstr>
      <vt:lpstr>PowerPoint Presentation</vt:lpstr>
      <vt:lpstr>Error and Uncertainty</vt:lpstr>
      <vt:lpstr>Error and Uncertainty (Titrations)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L3: Titrations</dc:title>
  <dc:creator>Penguizaur</dc:creator>
  <cp:lastModifiedBy>Penguizaur</cp:lastModifiedBy>
  <cp:revision>11</cp:revision>
  <dcterms:created xsi:type="dcterms:W3CDTF">2016-10-17T11:08:39Z</dcterms:created>
  <dcterms:modified xsi:type="dcterms:W3CDTF">2016-10-17T14:05:43Z</dcterms:modified>
</cp:coreProperties>
</file>